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5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Lst>
  <p:sldSz cx="12192000" cy="6858000"/>
  <p:notesSz cx="7010400" cy="9296400"/>
  <p:embeddedFontLst>
    <p:embeddedFont>
      <p:font typeface="Calibri" pitchFamily="34" charset="0"/>
      <p:regular r:id="rId53"/>
      <p:bold r:id="rId54"/>
      <p:italic r:id="rId55"/>
      <p:boldItalic r:id="rId56"/>
    </p:embeddedFont>
    <p:embeddedFont>
      <p:font typeface="Roboto Condensed" charset="0"/>
      <p:regular r:id="rId57"/>
      <p:bold r:id="rId58"/>
      <p:italic r:id="rId59"/>
      <p:boldItalic r:id="rId60"/>
    </p:embeddedFont>
    <p:embeddedFont>
      <p:font typeface="Cambria" pitchFamily="18" charset="0"/>
      <p:regular r:id="rId61"/>
      <p:bold r:id="rId62"/>
      <p:italic r:id="rId63"/>
      <p:boldItalic r:id="rId64"/>
    </p:embeddedFont>
    <p:embeddedFont>
      <p:font typeface="Times" pitchFamily="18" charset="0"/>
      <p:regular r:id="rId65"/>
      <p:bold r:id="rId66"/>
      <p:italic r:id="rId67"/>
      <p:boldItalic r:id="rId6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69" roundtripDataSignature="AMtx7mieZyh+trm3GNbk4Ev/tD6786T0s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EA165590-BC5D-4655-B5B2-E75FA0F99E81}">
  <a:tblStyle styleId="{EA165590-BC5D-4655-B5B2-E75FA0F99E81}"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BF5"/>
          </a:solidFill>
        </a:fill>
      </a:tcStyle>
    </a:wholeTbl>
    <a:band1H>
      <a:tcTxStyle/>
      <a:tcStyle>
        <a:tcBdr/>
        <a:fill>
          <a:solidFill>
            <a:srgbClr val="CDD4EA"/>
          </a:solidFill>
        </a:fill>
      </a:tcStyle>
    </a:band1H>
    <a:band2H>
      <a:tcTxStyle/>
      <a:tcStyle>
        <a:tcBdr/>
      </a:tcStyle>
    </a:band2H>
    <a:band1V>
      <a:tcTxStyle/>
      <a:tcStyle>
        <a:tcBdr/>
        <a:fill>
          <a:solidFill>
            <a:srgbClr val="CDD4EA"/>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inimized" horzBarState="maximized">
    <p:restoredLeft sz="15620"/>
    <p:restoredTop sz="94660"/>
  </p:normalViewPr>
  <p:slideViewPr>
    <p:cSldViewPr>
      <p:cViewPr>
        <p:scale>
          <a:sx n="76" d="100"/>
          <a:sy n="76" d="100"/>
        </p:scale>
        <p:origin x="-869" y="211"/>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font" Target="fonts/font3.fntdata"/><Relationship Id="rId63" Type="http://schemas.openxmlformats.org/officeDocument/2006/relationships/font" Target="fonts/font11.fntdata"/><Relationship Id="rId68" Type="http://schemas.openxmlformats.org/officeDocument/2006/relationships/font" Target="fonts/font16.fntdata"/><Relationship Id="rId7" Type="http://schemas.openxmlformats.org/officeDocument/2006/relationships/slide" Target="slides/slide6.xml"/><Relationship Id="rId71"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1.fntdata"/><Relationship Id="rId58" Type="http://schemas.openxmlformats.org/officeDocument/2006/relationships/font" Target="fonts/font6.fntdata"/><Relationship Id="rId66" Type="http://schemas.openxmlformats.org/officeDocument/2006/relationships/font" Target="fonts/font14.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5.fntdata"/><Relationship Id="rId61" Type="http://schemas.openxmlformats.org/officeDocument/2006/relationships/font" Target="fonts/font9.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60" Type="http://schemas.openxmlformats.org/officeDocument/2006/relationships/font" Target="fonts/font8.fntdata"/><Relationship Id="rId65" Type="http://schemas.openxmlformats.org/officeDocument/2006/relationships/font" Target="fonts/font13.fntdata"/><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4.fntdata"/><Relationship Id="rId64" Type="http://schemas.openxmlformats.org/officeDocument/2006/relationships/font" Target="fonts/font12.fntdata"/><Relationship Id="rId69" Type="http://customschemas.google.com/relationships/presentationmetadata" Target="meta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7.fntdata"/><Relationship Id="rId67" Type="http://schemas.openxmlformats.org/officeDocument/2006/relationships/font" Target="fonts/font15.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2.fntdata"/><Relationship Id="rId62" Type="http://schemas.openxmlformats.org/officeDocument/2006/relationships/font" Target="fonts/font10.fntdata"/><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038475" cy="4667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970338" y="0"/>
            <a:ext cx="3038475" cy="466725"/>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01675" y="4473575"/>
            <a:ext cx="5607050" cy="3660775"/>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829675"/>
            <a:ext cx="3038475" cy="466725"/>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970338" y="8829675"/>
            <a:ext cx="3038475" cy="466725"/>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74925092"/>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701675" y="4473575"/>
            <a:ext cx="5607050" cy="366077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 name="Google Shape;86;p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p1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1" name="Google Shape;211;p10:notes"/>
          <p:cNvSpPr txBox="1">
            <a:spLocks noGrp="1"/>
          </p:cNvSpPr>
          <p:nvPr>
            <p:ph type="body" idx="1"/>
          </p:nvPr>
        </p:nvSpPr>
        <p:spPr>
          <a:xfrm>
            <a:off x="701675" y="4473575"/>
            <a:ext cx="5607050" cy="366077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7 QUYỀN (TỪ ĐIỀU 8 ĐẾN ĐIỀU 13) VÀ 3 NGHĨA VỤ (TỪ 14 ĐẾN 16). SỬA 2 ĐIỀU LÀ 11 VÀ 16</a:t>
            </a:r>
            <a:endParaRPr/>
          </a:p>
          <a:p>
            <a:pPr marL="0" lvl="0" indent="0" algn="l" rtl="0">
              <a:spcBef>
                <a:spcPts val="0"/>
              </a:spcBef>
              <a:spcAft>
                <a:spcPts val="0"/>
              </a:spcAft>
              <a:buNone/>
            </a:pPr>
            <a:r>
              <a:rPr lang="en-US" b="1">
                <a:latin typeface="Cambria"/>
                <a:ea typeface="Cambria"/>
                <a:cs typeface="Cambria"/>
                <a:sym typeface="Cambria"/>
              </a:rPr>
              <a:t>không có năng lực hành vi dân sự, hạn chế năng lực hành vi dân sự hoặc người chưa thành niên từ đủ 6 tuổi đến chưa đủ 18 tuổi</a:t>
            </a:r>
            <a:endParaRPr/>
          </a:p>
        </p:txBody>
      </p:sp>
      <p:sp>
        <p:nvSpPr>
          <p:cNvPr id="212" name="Google Shape;212;p10:notes"/>
          <p:cNvSpPr txBox="1">
            <a:spLocks noGrp="1"/>
          </p:cNvSpPr>
          <p:nvPr>
            <p:ph type="sldNum" idx="12"/>
          </p:nvPr>
        </p:nvSpPr>
        <p:spPr>
          <a:xfrm>
            <a:off x="3970338" y="8829675"/>
            <a:ext cx="3038475" cy="46672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p1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5" name="Google Shape;225;p11:notes"/>
          <p:cNvSpPr txBox="1">
            <a:spLocks noGrp="1"/>
          </p:cNvSpPr>
          <p:nvPr>
            <p:ph type="body" idx="1"/>
          </p:nvPr>
        </p:nvSpPr>
        <p:spPr>
          <a:xfrm>
            <a:off x="701675" y="4473575"/>
            <a:ext cx="5607050" cy="366077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7 QUYỀN (TỪ ĐIỀU 8 ĐẾN ĐIỀU 13) VÀ 3 NGHĨA VỤ (TỪ 14 ĐẾN 16). SỬA 2 ĐIỀU LÀ 11 VÀ 16</a:t>
            </a:r>
            <a:endParaRPr/>
          </a:p>
          <a:p>
            <a:pPr marL="0" lvl="0" indent="0" algn="l" rtl="0">
              <a:spcBef>
                <a:spcPts val="0"/>
              </a:spcBef>
              <a:spcAft>
                <a:spcPts val="0"/>
              </a:spcAft>
              <a:buNone/>
            </a:pPr>
            <a:r>
              <a:rPr lang="en-US" b="1">
                <a:latin typeface="Cambria"/>
                <a:ea typeface="Cambria"/>
                <a:cs typeface="Cambria"/>
                <a:sym typeface="Cambria"/>
              </a:rPr>
              <a:t>không có năng lực hành vi dân sự, hạn chế năng lực hành vi dân sự hoặc người chưa thành niên từ đủ 6 tuổi đến chưa đủ 18 tuổi</a:t>
            </a:r>
            <a:endParaRPr/>
          </a:p>
        </p:txBody>
      </p:sp>
      <p:sp>
        <p:nvSpPr>
          <p:cNvPr id="226" name="Google Shape;226;p11:notes"/>
          <p:cNvSpPr txBox="1">
            <a:spLocks noGrp="1"/>
          </p:cNvSpPr>
          <p:nvPr>
            <p:ph type="sldNum" idx="12"/>
          </p:nvPr>
        </p:nvSpPr>
        <p:spPr>
          <a:xfrm>
            <a:off x="3970338" y="8829675"/>
            <a:ext cx="3038475" cy="46672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p1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4" name="Google Shape;244;p12:notes"/>
          <p:cNvSpPr txBox="1">
            <a:spLocks noGrp="1"/>
          </p:cNvSpPr>
          <p:nvPr>
            <p:ph type="body" idx="1"/>
          </p:nvPr>
        </p:nvSpPr>
        <p:spPr>
          <a:xfrm>
            <a:off x="701675" y="4473575"/>
            <a:ext cx="5607050" cy="366077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5" name="Google Shape;245;p12:notes"/>
          <p:cNvSpPr txBox="1">
            <a:spLocks noGrp="1"/>
          </p:cNvSpPr>
          <p:nvPr>
            <p:ph type="sldNum" idx="12"/>
          </p:nvPr>
        </p:nvSpPr>
        <p:spPr>
          <a:xfrm>
            <a:off x="3970338" y="8829675"/>
            <a:ext cx="3038475" cy="46672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p13:notes"/>
          <p:cNvSpPr txBox="1">
            <a:spLocks noGrp="1"/>
          </p:cNvSpPr>
          <p:nvPr>
            <p:ph type="body" idx="1"/>
          </p:nvPr>
        </p:nvSpPr>
        <p:spPr>
          <a:xfrm>
            <a:off x="701675" y="4473575"/>
            <a:ext cx="5607050" cy="366077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4" name="Google Shape;254;p1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p14:notes"/>
          <p:cNvSpPr txBox="1">
            <a:spLocks noGrp="1"/>
          </p:cNvSpPr>
          <p:nvPr>
            <p:ph type="body" idx="1"/>
          </p:nvPr>
        </p:nvSpPr>
        <p:spPr>
          <a:xfrm>
            <a:off x="701675" y="4473575"/>
            <a:ext cx="5607050" cy="366077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2" name="Google Shape;282;p1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p15:notes"/>
          <p:cNvSpPr txBox="1">
            <a:spLocks noGrp="1"/>
          </p:cNvSpPr>
          <p:nvPr>
            <p:ph type="body" idx="1"/>
          </p:nvPr>
        </p:nvSpPr>
        <p:spPr>
          <a:xfrm>
            <a:off x="701675" y="4473575"/>
            <a:ext cx="5607050" cy="366077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6" name="Google Shape;316;p15: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p16:notes"/>
          <p:cNvSpPr txBox="1">
            <a:spLocks noGrp="1"/>
          </p:cNvSpPr>
          <p:nvPr>
            <p:ph type="body" idx="1"/>
          </p:nvPr>
        </p:nvSpPr>
        <p:spPr>
          <a:xfrm>
            <a:off x="701675" y="4473575"/>
            <a:ext cx="5607050" cy="366077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5" name="Google Shape;335;p16: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p17:notes"/>
          <p:cNvSpPr txBox="1">
            <a:spLocks noGrp="1"/>
          </p:cNvSpPr>
          <p:nvPr>
            <p:ph type="body" idx="1"/>
          </p:nvPr>
        </p:nvSpPr>
        <p:spPr>
          <a:xfrm>
            <a:off x="701675" y="4473575"/>
            <a:ext cx="5607050" cy="366077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3" name="Google Shape;393;p1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p18: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6" name="Google Shape;416;p18:notes"/>
          <p:cNvSpPr txBox="1">
            <a:spLocks noGrp="1"/>
          </p:cNvSpPr>
          <p:nvPr>
            <p:ph type="body" idx="1"/>
          </p:nvPr>
        </p:nvSpPr>
        <p:spPr>
          <a:xfrm>
            <a:off x="701675" y="4473575"/>
            <a:ext cx="5607050" cy="366077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7 QUYỀN (TỪ ĐIỀU 8 ĐẾN ĐIỀU 13) VÀ 3 NGHĨA VỤ (TỪ 14 ĐẾN 16). SỬA 2 ĐIỀU LÀ 11 VÀ 16</a:t>
            </a:r>
            <a:endParaRPr/>
          </a:p>
          <a:p>
            <a:pPr marL="0" lvl="0" indent="0" algn="l" rtl="0">
              <a:spcBef>
                <a:spcPts val="0"/>
              </a:spcBef>
              <a:spcAft>
                <a:spcPts val="0"/>
              </a:spcAft>
              <a:buNone/>
            </a:pPr>
            <a:r>
              <a:rPr lang="en-US" b="1">
                <a:latin typeface="Cambria"/>
                <a:ea typeface="Cambria"/>
                <a:cs typeface="Cambria"/>
                <a:sym typeface="Cambria"/>
              </a:rPr>
              <a:t>không có năng lực hành vi dân sự, hạn chế năng lực hành vi dân sự hoặc người chưa thành niên từ đủ 6 tuổi đến chưa đủ 18 tuổi</a:t>
            </a:r>
            <a:endParaRPr/>
          </a:p>
        </p:txBody>
      </p:sp>
      <p:sp>
        <p:nvSpPr>
          <p:cNvPr id="417" name="Google Shape;417;p18:notes"/>
          <p:cNvSpPr txBox="1">
            <a:spLocks noGrp="1"/>
          </p:cNvSpPr>
          <p:nvPr>
            <p:ph type="sldNum" idx="12"/>
          </p:nvPr>
        </p:nvSpPr>
        <p:spPr>
          <a:xfrm>
            <a:off x="3970338" y="8829675"/>
            <a:ext cx="3038475" cy="46672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p19:notes"/>
          <p:cNvSpPr txBox="1">
            <a:spLocks noGrp="1"/>
          </p:cNvSpPr>
          <p:nvPr>
            <p:ph type="body" idx="1"/>
          </p:nvPr>
        </p:nvSpPr>
        <p:spPr>
          <a:xfrm>
            <a:off x="701675" y="4473575"/>
            <a:ext cx="5607050" cy="366077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0" name="Google Shape;430;p19: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2:notes"/>
          <p:cNvSpPr txBox="1">
            <a:spLocks noGrp="1"/>
          </p:cNvSpPr>
          <p:nvPr>
            <p:ph type="body" idx="1"/>
          </p:nvPr>
        </p:nvSpPr>
        <p:spPr>
          <a:xfrm>
            <a:off x="701675" y="4473575"/>
            <a:ext cx="5607050" cy="366077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6" name="Google Shape;96;p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
        <p:cNvGrpSpPr/>
        <p:nvPr/>
      </p:nvGrpSpPr>
      <p:grpSpPr>
        <a:xfrm>
          <a:off x="0" y="0"/>
          <a:ext cx="0" cy="0"/>
          <a:chOff x="0" y="0"/>
          <a:chExt cx="0" cy="0"/>
        </a:xfrm>
      </p:grpSpPr>
      <p:sp>
        <p:nvSpPr>
          <p:cNvPr id="469" name="Google Shape;469;p20:notes"/>
          <p:cNvSpPr>
            <a:spLocks noGrp="1" noRot="1" noChangeAspect="1"/>
          </p:cNvSpPr>
          <p:nvPr>
            <p:ph type="sldImg" idx="2"/>
          </p:nvPr>
        </p:nvSpPr>
        <p:spPr>
          <a:xfrm>
            <a:off x="136525" y="1347788"/>
            <a:ext cx="6464300" cy="3636962"/>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470" name="Google Shape;470;p20:notes"/>
          <p:cNvSpPr txBox="1">
            <a:spLocks noGrp="1"/>
          </p:cNvSpPr>
          <p:nvPr>
            <p:ph type="body" idx="1"/>
          </p:nvPr>
        </p:nvSpPr>
        <p:spPr>
          <a:xfrm>
            <a:off x="701675" y="4473575"/>
            <a:ext cx="5607050" cy="366077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1" name="Google Shape;471;p20:notes"/>
          <p:cNvSpPr txBox="1">
            <a:spLocks noGrp="1"/>
          </p:cNvSpPr>
          <p:nvPr>
            <p:ph type="sldNum" idx="12"/>
          </p:nvPr>
        </p:nvSpPr>
        <p:spPr>
          <a:xfrm>
            <a:off x="3970338" y="8829675"/>
            <a:ext cx="3038475" cy="46672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20</a:t>
            </a:fld>
            <a:endParaRPr sz="1200">
              <a:solidFill>
                <a:schemeClr val="dk1"/>
              </a:solidFill>
              <a:latin typeface="Calibri"/>
              <a:ea typeface="Calibri"/>
              <a:cs typeface="Calibri"/>
              <a:sym typeface="Calibri"/>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0"/>
        <p:cNvGrpSpPr/>
        <p:nvPr/>
      </p:nvGrpSpPr>
      <p:grpSpPr>
        <a:xfrm>
          <a:off x="0" y="0"/>
          <a:ext cx="0" cy="0"/>
          <a:chOff x="0" y="0"/>
          <a:chExt cx="0" cy="0"/>
        </a:xfrm>
      </p:grpSpPr>
      <p:sp>
        <p:nvSpPr>
          <p:cNvPr id="501" name="Google Shape;501;p21:notes"/>
          <p:cNvSpPr txBox="1">
            <a:spLocks noGrp="1"/>
          </p:cNvSpPr>
          <p:nvPr>
            <p:ph type="body" idx="1"/>
          </p:nvPr>
        </p:nvSpPr>
        <p:spPr>
          <a:xfrm>
            <a:off x="701675" y="4473575"/>
            <a:ext cx="5607050" cy="366077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2" name="Google Shape;502;p2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p:cNvGrpSpPr/>
        <p:nvPr/>
      </p:nvGrpSpPr>
      <p:grpSpPr>
        <a:xfrm>
          <a:off x="0" y="0"/>
          <a:ext cx="0" cy="0"/>
          <a:chOff x="0" y="0"/>
          <a:chExt cx="0" cy="0"/>
        </a:xfrm>
      </p:grpSpPr>
      <p:sp>
        <p:nvSpPr>
          <p:cNvPr id="530" name="Google Shape;530;p2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1" name="Google Shape;531;p22:notes"/>
          <p:cNvSpPr txBox="1">
            <a:spLocks noGrp="1"/>
          </p:cNvSpPr>
          <p:nvPr>
            <p:ph type="body" idx="1"/>
          </p:nvPr>
        </p:nvSpPr>
        <p:spPr>
          <a:xfrm>
            <a:off x="701675" y="4473575"/>
            <a:ext cx="5607050" cy="366077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7 QUYỀN (TỪ ĐIỀU 8 ĐẾN ĐIỀU 13) VÀ 3 NGHĨA VỤ (TỪ 14 ĐẾN 16). SỬA 2 ĐIỀU LÀ 11 VÀ 16</a:t>
            </a:r>
            <a:endParaRPr/>
          </a:p>
          <a:p>
            <a:pPr marL="0" lvl="0" indent="0" algn="l" rtl="0">
              <a:spcBef>
                <a:spcPts val="0"/>
              </a:spcBef>
              <a:spcAft>
                <a:spcPts val="0"/>
              </a:spcAft>
              <a:buNone/>
            </a:pPr>
            <a:r>
              <a:rPr lang="en-US" b="1">
                <a:latin typeface="Cambria"/>
                <a:ea typeface="Cambria"/>
                <a:cs typeface="Cambria"/>
                <a:sym typeface="Cambria"/>
              </a:rPr>
              <a:t>không có năng lực hành vi dân sự, hạn chế năng lực hành vi dân sự hoặc người chưa thành niên từ đủ 6 tuổi đến chưa đủ 18 tuổi</a:t>
            </a:r>
            <a:endParaRPr/>
          </a:p>
        </p:txBody>
      </p:sp>
      <p:sp>
        <p:nvSpPr>
          <p:cNvPr id="532" name="Google Shape;532;p22:notes"/>
          <p:cNvSpPr txBox="1">
            <a:spLocks noGrp="1"/>
          </p:cNvSpPr>
          <p:nvPr>
            <p:ph type="sldNum" idx="12"/>
          </p:nvPr>
        </p:nvSpPr>
        <p:spPr>
          <a:xfrm>
            <a:off x="3970338" y="8829675"/>
            <a:ext cx="3038475" cy="46672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3"/>
        <p:cNvGrpSpPr/>
        <p:nvPr/>
      </p:nvGrpSpPr>
      <p:grpSpPr>
        <a:xfrm>
          <a:off x="0" y="0"/>
          <a:ext cx="0" cy="0"/>
          <a:chOff x="0" y="0"/>
          <a:chExt cx="0" cy="0"/>
        </a:xfrm>
      </p:grpSpPr>
      <p:sp>
        <p:nvSpPr>
          <p:cNvPr id="544" name="Google Shape;544;p23:notes"/>
          <p:cNvSpPr txBox="1">
            <a:spLocks noGrp="1"/>
          </p:cNvSpPr>
          <p:nvPr>
            <p:ph type="body" idx="1"/>
          </p:nvPr>
        </p:nvSpPr>
        <p:spPr>
          <a:xfrm>
            <a:off x="701675" y="4473575"/>
            <a:ext cx="5607050" cy="366077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5" name="Google Shape;545;p2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2"/>
        <p:cNvGrpSpPr/>
        <p:nvPr/>
      </p:nvGrpSpPr>
      <p:grpSpPr>
        <a:xfrm>
          <a:off x="0" y="0"/>
          <a:ext cx="0" cy="0"/>
          <a:chOff x="0" y="0"/>
          <a:chExt cx="0" cy="0"/>
        </a:xfrm>
      </p:grpSpPr>
      <p:sp>
        <p:nvSpPr>
          <p:cNvPr id="553" name="Google Shape;553;p24:notes"/>
          <p:cNvSpPr txBox="1">
            <a:spLocks noGrp="1"/>
          </p:cNvSpPr>
          <p:nvPr>
            <p:ph type="body" idx="1"/>
          </p:nvPr>
        </p:nvSpPr>
        <p:spPr>
          <a:xfrm>
            <a:off x="701675" y="4473575"/>
            <a:ext cx="5607050" cy="366077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54" name="Google Shape;554;p2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1"/>
        <p:cNvGrpSpPr/>
        <p:nvPr/>
      </p:nvGrpSpPr>
      <p:grpSpPr>
        <a:xfrm>
          <a:off x="0" y="0"/>
          <a:ext cx="0" cy="0"/>
          <a:chOff x="0" y="0"/>
          <a:chExt cx="0" cy="0"/>
        </a:xfrm>
      </p:grpSpPr>
      <p:sp>
        <p:nvSpPr>
          <p:cNvPr id="562" name="Google Shape;562;p25:notes"/>
          <p:cNvSpPr txBox="1">
            <a:spLocks noGrp="1"/>
          </p:cNvSpPr>
          <p:nvPr>
            <p:ph type="body" idx="1"/>
          </p:nvPr>
        </p:nvSpPr>
        <p:spPr>
          <a:xfrm>
            <a:off x="701675" y="4473575"/>
            <a:ext cx="5607050" cy="366077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3" name="Google Shape;563;p25: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7"/>
        <p:cNvGrpSpPr/>
        <p:nvPr/>
      </p:nvGrpSpPr>
      <p:grpSpPr>
        <a:xfrm>
          <a:off x="0" y="0"/>
          <a:ext cx="0" cy="0"/>
          <a:chOff x="0" y="0"/>
          <a:chExt cx="0" cy="0"/>
        </a:xfrm>
      </p:grpSpPr>
      <p:sp>
        <p:nvSpPr>
          <p:cNvPr id="578" name="Google Shape;578;p26:notes"/>
          <p:cNvSpPr txBox="1">
            <a:spLocks noGrp="1"/>
          </p:cNvSpPr>
          <p:nvPr>
            <p:ph type="body" idx="1"/>
          </p:nvPr>
        </p:nvSpPr>
        <p:spPr>
          <a:xfrm>
            <a:off x="701675" y="4473575"/>
            <a:ext cx="5607050" cy="366077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79" name="Google Shape;579;p26: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6"/>
        <p:cNvGrpSpPr/>
        <p:nvPr/>
      </p:nvGrpSpPr>
      <p:grpSpPr>
        <a:xfrm>
          <a:off x="0" y="0"/>
          <a:ext cx="0" cy="0"/>
          <a:chOff x="0" y="0"/>
          <a:chExt cx="0" cy="0"/>
        </a:xfrm>
      </p:grpSpPr>
      <p:sp>
        <p:nvSpPr>
          <p:cNvPr id="587" name="Google Shape;587;p27:notes"/>
          <p:cNvSpPr txBox="1">
            <a:spLocks noGrp="1"/>
          </p:cNvSpPr>
          <p:nvPr>
            <p:ph type="body" idx="1"/>
          </p:nvPr>
        </p:nvSpPr>
        <p:spPr>
          <a:xfrm>
            <a:off x="701675" y="4473575"/>
            <a:ext cx="5607050" cy="366077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8" name="Google Shape;588;p2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9"/>
        <p:cNvGrpSpPr/>
        <p:nvPr/>
      </p:nvGrpSpPr>
      <p:grpSpPr>
        <a:xfrm>
          <a:off x="0" y="0"/>
          <a:ext cx="0" cy="0"/>
          <a:chOff x="0" y="0"/>
          <a:chExt cx="0" cy="0"/>
        </a:xfrm>
      </p:grpSpPr>
      <p:sp>
        <p:nvSpPr>
          <p:cNvPr id="600" name="Google Shape;600;p28: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1" name="Google Shape;601;p28:notes"/>
          <p:cNvSpPr txBox="1">
            <a:spLocks noGrp="1"/>
          </p:cNvSpPr>
          <p:nvPr>
            <p:ph type="body" idx="1"/>
          </p:nvPr>
        </p:nvSpPr>
        <p:spPr>
          <a:xfrm>
            <a:off x="701675" y="4473575"/>
            <a:ext cx="5607050" cy="366077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02" name="Google Shape;602;p28:notes"/>
          <p:cNvSpPr txBox="1">
            <a:spLocks noGrp="1"/>
          </p:cNvSpPr>
          <p:nvPr>
            <p:ph type="sldNum" idx="12"/>
          </p:nvPr>
        </p:nvSpPr>
        <p:spPr>
          <a:xfrm>
            <a:off x="3970338" y="8829675"/>
            <a:ext cx="3038475" cy="46672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9"/>
        <p:cNvGrpSpPr/>
        <p:nvPr/>
      </p:nvGrpSpPr>
      <p:grpSpPr>
        <a:xfrm>
          <a:off x="0" y="0"/>
          <a:ext cx="0" cy="0"/>
          <a:chOff x="0" y="0"/>
          <a:chExt cx="0" cy="0"/>
        </a:xfrm>
      </p:grpSpPr>
      <p:sp>
        <p:nvSpPr>
          <p:cNvPr id="610" name="Google Shape;610;p29: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11" name="Google Shape;611;p29:notes"/>
          <p:cNvSpPr txBox="1">
            <a:spLocks noGrp="1"/>
          </p:cNvSpPr>
          <p:nvPr>
            <p:ph type="body" idx="1"/>
          </p:nvPr>
        </p:nvSpPr>
        <p:spPr>
          <a:xfrm>
            <a:off x="701675" y="4473575"/>
            <a:ext cx="5607050" cy="366077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12" name="Google Shape;612;p29:notes"/>
          <p:cNvSpPr txBox="1">
            <a:spLocks noGrp="1"/>
          </p:cNvSpPr>
          <p:nvPr>
            <p:ph type="sldNum" idx="12"/>
          </p:nvPr>
        </p:nvSpPr>
        <p:spPr>
          <a:xfrm>
            <a:off x="3970338" y="8829675"/>
            <a:ext cx="3038475" cy="46672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29</a:t>
            </a:fld>
            <a:endParaRPr sz="1200">
              <a:solidFill>
                <a:schemeClr val="dk1"/>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4" name="Google Shape;104;p3:notes"/>
          <p:cNvSpPr txBox="1">
            <a:spLocks noGrp="1"/>
          </p:cNvSpPr>
          <p:nvPr>
            <p:ph type="body" idx="1"/>
          </p:nvPr>
        </p:nvSpPr>
        <p:spPr>
          <a:xfrm>
            <a:off x="701675" y="4473575"/>
            <a:ext cx="5607050" cy="366077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5" name="Google Shape;105;p3:notes"/>
          <p:cNvSpPr txBox="1">
            <a:spLocks noGrp="1"/>
          </p:cNvSpPr>
          <p:nvPr>
            <p:ph type="sldNum" idx="12"/>
          </p:nvPr>
        </p:nvSpPr>
        <p:spPr>
          <a:xfrm>
            <a:off x="3970338" y="8829675"/>
            <a:ext cx="3038475" cy="46672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6"/>
        <p:cNvGrpSpPr/>
        <p:nvPr/>
      </p:nvGrpSpPr>
      <p:grpSpPr>
        <a:xfrm>
          <a:off x="0" y="0"/>
          <a:ext cx="0" cy="0"/>
          <a:chOff x="0" y="0"/>
          <a:chExt cx="0" cy="0"/>
        </a:xfrm>
      </p:grpSpPr>
      <p:sp>
        <p:nvSpPr>
          <p:cNvPr id="627" name="Google Shape;627;p30:notes"/>
          <p:cNvSpPr txBox="1">
            <a:spLocks noGrp="1"/>
          </p:cNvSpPr>
          <p:nvPr>
            <p:ph type="body" idx="1"/>
          </p:nvPr>
        </p:nvSpPr>
        <p:spPr>
          <a:xfrm>
            <a:off x="701675" y="4473575"/>
            <a:ext cx="5607050" cy="366077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28" name="Google Shape;628;p3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6"/>
        <p:cNvGrpSpPr/>
        <p:nvPr/>
      </p:nvGrpSpPr>
      <p:grpSpPr>
        <a:xfrm>
          <a:off x="0" y="0"/>
          <a:ext cx="0" cy="0"/>
          <a:chOff x="0" y="0"/>
          <a:chExt cx="0" cy="0"/>
        </a:xfrm>
      </p:grpSpPr>
      <p:sp>
        <p:nvSpPr>
          <p:cNvPr id="697" name="Google Shape;697;p31:notes"/>
          <p:cNvSpPr txBox="1">
            <a:spLocks noGrp="1"/>
          </p:cNvSpPr>
          <p:nvPr>
            <p:ph type="body" idx="1"/>
          </p:nvPr>
        </p:nvSpPr>
        <p:spPr>
          <a:xfrm>
            <a:off x="701675" y="4473575"/>
            <a:ext cx="5607050" cy="366077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98" name="Google Shape;698;p3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5"/>
        <p:cNvGrpSpPr/>
        <p:nvPr/>
      </p:nvGrpSpPr>
      <p:grpSpPr>
        <a:xfrm>
          <a:off x="0" y="0"/>
          <a:ext cx="0" cy="0"/>
          <a:chOff x="0" y="0"/>
          <a:chExt cx="0" cy="0"/>
        </a:xfrm>
      </p:grpSpPr>
      <p:sp>
        <p:nvSpPr>
          <p:cNvPr id="726" name="Google Shape;726;p32:notes"/>
          <p:cNvSpPr txBox="1">
            <a:spLocks noGrp="1"/>
          </p:cNvSpPr>
          <p:nvPr>
            <p:ph type="body" idx="1"/>
          </p:nvPr>
        </p:nvSpPr>
        <p:spPr>
          <a:xfrm>
            <a:off x="701675" y="4473575"/>
            <a:ext cx="5607050" cy="366077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27" name="Google Shape;727;p3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p33:notes"/>
          <p:cNvSpPr txBox="1">
            <a:spLocks noGrp="1"/>
          </p:cNvSpPr>
          <p:nvPr>
            <p:ph type="body" idx="1"/>
          </p:nvPr>
        </p:nvSpPr>
        <p:spPr>
          <a:xfrm>
            <a:off x="701675" y="4473575"/>
            <a:ext cx="5607050" cy="366077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41" name="Google Shape;741;p3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8"/>
        <p:cNvGrpSpPr/>
        <p:nvPr/>
      </p:nvGrpSpPr>
      <p:grpSpPr>
        <a:xfrm>
          <a:off x="0" y="0"/>
          <a:ext cx="0" cy="0"/>
          <a:chOff x="0" y="0"/>
          <a:chExt cx="0" cy="0"/>
        </a:xfrm>
      </p:grpSpPr>
      <p:sp>
        <p:nvSpPr>
          <p:cNvPr id="749" name="Google Shape;749;p34:notes"/>
          <p:cNvSpPr txBox="1">
            <a:spLocks noGrp="1"/>
          </p:cNvSpPr>
          <p:nvPr>
            <p:ph type="body" idx="1"/>
          </p:nvPr>
        </p:nvSpPr>
        <p:spPr>
          <a:xfrm>
            <a:off x="701675" y="4473575"/>
            <a:ext cx="5607050" cy="366077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50" name="Google Shape;750;p3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7"/>
        <p:cNvGrpSpPr/>
        <p:nvPr/>
      </p:nvGrpSpPr>
      <p:grpSpPr>
        <a:xfrm>
          <a:off x="0" y="0"/>
          <a:ext cx="0" cy="0"/>
          <a:chOff x="0" y="0"/>
          <a:chExt cx="0" cy="0"/>
        </a:xfrm>
      </p:grpSpPr>
      <p:sp>
        <p:nvSpPr>
          <p:cNvPr id="758" name="Google Shape;758;p35:notes"/>
          <p:cNvSpPr txBox="1">
            <a:spLocks noGrp="1"/>
          </p:cNvSpPr>
          <p:nvPr>
            <p:ph type="body" idx="1"/>
          </p:nvPr>
        </p:nvSpPr>
        <p:spPr>
          <a:xfrm>
            <a:off x="701675" y="4473575"/>
            <a:ext cx="5607050" cy="366077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59" name="Google Shape;759;p35: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6"/>
        <p:cNvGrpSpPr/>
        <p:nvPr/>
      </p:nvGrpSpPr>
      <p:grpSpPr>
        <a:xfrm>
          <a:off x="0" y="0"/>
          <a:ext cx="0" cy="0"/>
          <a:chOff x="0" y="0"/>
          <a:chExt cx="0" cy="0"/>
        </a:xfrm>
      </p:grpSpPr>
      <p:sp>
        <p:nvSpPr>
          <p:cNvPr id="767" name="Google Shape;767;p36:notes"/>
          <p:cNvSpPr txBox="1">
            <a:spLocks noGrp="1"/>
          </p:cNvSpPr>
          <p:nvPr>
            <p:ph type="body" idx="1"/>
          </p:nvPr>
        </p:nvSpPr>
        <p:spPr>
          <a:xfrm>
            <a:off x="701675" y="4473575"/>
            <a:ext cx="5607050" cy="366077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68" name="Google Shape;768;p36: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5"/>
        <p:cNvGrpSpPr/>
        <p:nvPr/>
      </p:nvGrpSpPr>
      <p:grpSpPr>
        <a:xfrm>
          <a:off x="0" y="0"/>
          <a:ext cx="0" cy="0"/>
          <a:chOff x="0" y="0"/>
          <a:chExt cx="0" cy="0"/>
        </a:xfrm>
      </p:grpSpPr>
      <p:sp>
        <p:nvSpPr>
          <p:cNvPr id="776" name="Google Shape;776;p37:notes"/>
          <p:cNvSpPr txBox="1">
            <a:spLocks noGrp="1"/>
          </p:cNvSpPr>
          <p:nvPr>
            <p:ph type="body" idx="1"/>
          </p:nvPr>
        </p:nvSpPr>
        <p:spPr>
          <a:xfrm>
            <a:off x="701675" y="4473575"/>
            <a:ext cx="5607050" cy="366077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77" name="Google Shape;777;p3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4"/>
        <p:cNvGrpSpPr/>
        <p:nvPr/>
      </p:nvGrpSpPr>
      <p:grpSpPr>
        <a:xfrm>
          <a:off x="0" y="0"/>
          <a:ext cx="0" cy="0"/>
          <a:chOff x="0" y="0"/>
          <a:chExt cx="0" cy="0"/>
        </a:xfrm>
      </p:grpSpPr>
      <p:sp>
        <p:nvSpPr>
          <p:cNvPr id="785" name="Google Shape;785;p38:notes"/>
          <p:cNvSpPr txBox="1">
            <a:spLocks noGrp="1"/>
          </p:cNvSpPr>
          <p:nvPr>
            <p:ph type="body" idx="1"/>
          </p:nvPr>
        </p:nvSpPr>
        <p:spPr>
          <a:xfrm>
            <a:off x="701675" y="4473575"/>
            <a:ext cx="5607050" cy="366077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86" name="Google Shape;786;p38: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9"/>
        <p:cNvGrpSpPr/>
        <p:nvPr/>
      </p:nvGrpSpPr>
      <p:grpSpPr>
        <a:xfrm>
          <a:off x="0" y="0"/>
          <a:ext cx="0" cy="0"/>
          <a:chOff x="0" y="0"/>
          <a:chExt cx="0" cy="0"/>
        </a:xfrm>
      </p:grpSpPr>
      <p:sp>
        <p:nvSpPr>
          <p:cNvPr id="810" name="Google Shape;810;p39:notes"/>
          <p:cNvSpPr txBox="1">
            <a:spLocks noGrp="1"/>
          </p:cNvSpPr>
          <p:nvPr>
            <p:ph type="body" idx="1"/>
          </p:nvPr>
        </p:nvSpPr>
        <p:spPr>
          <a:xfrm>
            <a:off x="701675" y="4473575"/>
            <a:ext cx="5607050" cy="366077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11" name="Google Shape;811;p39: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4:notes"/>
          <p:cNvSpPr txBox="1">
            <a:spLocks noGrp="1"/>
          </p:cNvSpPr>
          <p:nvPr>
            <p:ph type="body" idx="1"/>
          </p:nvPr>
        </p:nvSpPr>
        <p:spPr>
          <a:xfrm>
            <a:off x="701675" y="4473575"/>
            <a:ext cx="5607050" cy="366077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5" name="Google Shape;115;p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3"/>
        <p:cNvGrpSpPr/>
        <p:nvPr/>
      </p:nvGrpSpPr>
      <p:grpSpPr>
        <a:xfrm>
          <a:off x="0" y="0"/>
          <a:ext cx="0" cy="0"/>
          <a:chOff x="0" y="0"/>
          <a:chExt cx="0" cy="0"/>
        </a:xfrm>
      </p:grpSpPr>
      <p:sp>
        <p:nvSpPr>
          <p:cNvPr id="834" name="Google Shape;834;p40:notes"/>
          <p:cNvSpPr txBox="1">
            <a:spLocks noGrp="1"/>
          </p:cNvSpPr>
          <p:nvPr>
            <p:ph type="body" idx="1"/>
          </p:nvPr>
        </p:nvSpPr>
        <p:spPr>
          <a:xfrm>
            <a:off x="701675" y="4473575"/>
            <a:ext cx="5607050" cy="366077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35" name="Google Shape;835;p4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6"/>
        <p:cNvGrpSpPr/>
        <p:nvPr/>
      </p:nvGrpSpPr>
      <p:grpSpPr>
        <a:xfrm>
          <a:off x="0" y="0"/>
          <a:ext cx="0" cy="0"/>
          <a:chOff x="0" y="0"/>
          <a:chExt cx="0" cy="0"/>
        </a:xfrm>
      </p:grpSpPr>
      <p:sp>
        <p:nvSpPr>
          <p:cNvPr id="847" name="Google Shape;847;p4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848" name="Google Shape;848;p41:notes"/>
          <p:cNvSpPr txBox="1">
            <a:spLocks noGrp="1"/>
          </p:cNvSpPr>
          <p:nvPr>
            <p:ph type="body" idx="1"/>
          </p:nvPr>
        </p:nvSpPr>
        <p:spPr>
          <a:xfrm>
            <a:off x="701675" y="4473575"/>
            <a:ext cx="5607050" cy="366077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49" name="Google Shape;849;p41:notes"/>
          <p:cNvSpPr txBox="1">
            <a:spLocks noGrp="1"/>
          </p:cNvSpPr>
          <p:nvPr>
            <p:ph type="sldNum" idx="12"/>
          </p:nvPr>
        </p:nvSpPr>
        <p:spPr>
          <a:xfrm>
            <a:off x="3970338" y="8829675"/>
            <a:ext cx="3038475" cy="46672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41</a:t>
            </a:fld>
            <a:endParaRPr sz="1200">
              <a:solidFill>
                <a:schemeClr val="dk1"/>
              </a:solidFill>
              <a:latin typeface="Calibri"/>
              <a:ea typeface="Calibri"/>
              <a:cs typeface="Calibri"/>
              <a:sym typeface="Calibri"/>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9"/>
        <p:cNvGrpSpPr/>
        <p:nvPr/>
      </p:nvGrpSpPr>
      <p:grpSpPr>
        <a:xfrm>
          <a:off x="0" y="0"/>
          <a:ext cx="0" cy="0"/>
          <a:chOff x="0" y="0"/>
          <a:chExt cx="0" cy="0"/>
        </a:xfrm>
      </p:grpSpPr>
      <p:sp>
        <p:nvSpPr>
          <p:cNvPr id="860" name="Google Shape;860;p42:notes"/>
          <p:cNvSpPr txBox="1">
            <a:spLocks noGrp="1"/>
          </p:cNvSpPr>
          <p:nvPr>
            <p:ph type="body" idx="1"/>
          </p:nvPr>
        </p:nvSpPr>
        <p:spPr>
          <a:xfrm>
            <a:off x="701675" y="4473575"/>
            <a:ext cx="5607050" cy="366077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1" name="Google Shape;861;p4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7"/>
        <p:cNvGrpSpPr/>
        <p:nvPr/>
      </p:nvGrpSpPr>
      <p:grpSpPr>
        <a:xfrm>
          <a:off x="0" y="0"/>
          <a:ext cx="0" cy="0"/>
          <a:chOff x="0" y="0"/>
          <a:chExt cx="0" cy="0"/>
        </a:xfrm>
      </p:grpSpPr>
      <p:sp>
        <p:nvSpPr>
          <p:cNvPr id="878" name="Google Shape;878;p43:notes"/>
          <p:cNvSpPr txBox="1">
            <a:spLocks noGrp="1"/>
          </p:cNvSpPr>
          <p:nvPr>
            <p:ph type="body" idx="1"/>
          </p:nvPr>
        </p:nvSpPr>
        <p:spPr>
          <a:xfrm>
            <a:off x="701675" y="4473575"/>
            <a:ext cx="5607050" cy="366077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79" name="Google Shape;879;p4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6"/>
        <p:cNvGrpSpPr/>
        <p:nvPr/>
      </p:nvGrpSpPr>
      <p:grpSpPr>
        <a:xfrm>
          <a:off x="0" y="0"/>
          <a:ext cx="0" cy="0"/>
          <a:chOff x="0" y="0"/>
          <a:chExt cx="0" cy="0"/>
        </a:xfrm>
      </p:grpSpPr>
      <p:sp>
        <p:nvSpPr>
          <p:cNvPr id="887" name="Google Shape;887;p4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8" name="Google Shape;888;p44:notes"/>
          <p:cNvSpPr txBox="1">
            <a:spLocks noGrp="1"/>
          </p:cNvSpPr>
          <p:nvPr>
            <p:ph type="body" idx="1"/>
          </p:nvPr>
        </p:nvSpPr>
        <p:spPr>
          <a:xfrm>
            <a:off x="701675" y="4473575"/>
            <a:ext cx="5607050" cy="366077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89" name="Google Shape;889;p44:notes"/>
          <p:cNvSpPr txBox="1">
            <a:spLocks noGrp="1"/>
          </p:cNvSpPr>
          <p:nvPr>
            <p:ph type="sldNum" idx="12"/>
          </p:nvPr>
        </p:nvSpPr>
        <p:spPr>
          <a:xfrm>
            <a:off x="3970338" y="8829675"/>
            <a:ext cx="3038475" cy="46672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44</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7"/>
        <p:cNvGrpSpPr/>
        <p:nvPr/>
      </p:nvGrpSpPr>
      <p:grpSpPr>
        <a:xfrm>
          <a:off x="0" y="0"/>
          <a:ext cx="0" cy="0"/>
          <a:chOff x="0" y="0"/>
          <a:chExt cx="0" cy="0"/>
        </a:xfrm>
      </p:grpSpPr>
      <p:sp>
        <p:nvSpPr>
          <p:cNvPr id="898" name="Google Shape;898;p45: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899" name="Google Shape;899;p45:notes"/>
          <p:cNvSpPr txBox="1">
            <a:spLocks noGrp="1"/>
          </p:cNvSpPr>
          <p:nvPr>
            <p:ph type="body" idx="1"/>
          </p:nvPr>
        </p:nvSpPr>
        <p:spPr>
          <a:xfrm>
            <a:off x="701675" y="4473575"/>
            <a:ext cx="5607050" cy="366077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00" name="Google Shape;900;p45:notes"/>
          <p:cNvSpPr txBox="1">
            <a:spLocks noGrp="1"/>
          </p:cNvSpPr>
          <p:nvPr>
            <p:ph type="sldNum" idx="12"/>
          </p:nvPr>
        </p:nvSpPr>
        <p:spPr>
          <a:xfrm>
            <a:off x="3970338" y="8829675"/>
            <a:ext cx="3038475" cy="46672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45</a:t>
            </a:fld>
            <a:endParaRPr sz="1200">
              <a:solidFill>
                <a:schemeClr val="dk1"/>
              </a:solidFill>
              <a:latin typeface="Calibri"/>
              <a:ea typeface="Calibri"/>
              <a:cs typeface="Calibri"/>
              <a:sym typeface="Calibri"/>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5"/>
        <p:cNvGrpSpPr/>
        <p:nvPr/>
      </p:nvGrpSpPr>
      <p:grpSpPr>
        <a:xfrm>
          <a:off x="0" y="0"/>
          <a:ext cx="0" cy="0"/>
          <a:chOff x="0" y="0"/>
          <a:chExt cx="0" cy="0"/>
        </a:xfrm>
      </p:grpSpPr>
      <p:sp>
        <p:nvSpPr>
          <p:cNvPr id="906" name="Google Shape;906;p46: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907" name="Google Shape;907;p46:notes"/>
          <p:cNvSpPr txBox="1">
            <a:spLocks noGrp="1"/>
          </p:cNvSpPr>
          <p:nvPr>
            <p:ph type="body" idx="1"/>
          </p:nvPr>
        </p:nvSpPr>
        <p:spPr>
          <a:xfrm>
            <a:off x="701675" y="4473575"/>
            <a:ext cx="5607050" cy="366077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08" name="Google Shape;908;p46:notes"/>
          <p:cNvSpPr txBox="1">
            <a:spLocks noGrp="1"/>
          </p:cNvSpPr>
          <p:nvPr>
            <p:ph type="sldNum" idx="12"/>
          </p:nvPr>
        </p:nvSpPr>
        <p:spPr>
          <a:xfrm>
            <a:off x="3970338" y="8829675"/>
            <a:ext cx="3038475" cy="46672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46</a:t>
            </a:fld>
            <a:endParaRPr sz="1200">
              <a:solidFill>
                <a:schemeClr val="dk1"/>
              </a:solidFill>
              <a:latin typeface="Calibri"/>
              <a:ea typeface="Calibri"/>
              <a:cs typeface="Calibri"/>
              <a:sym typeface="Calibri"/>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3"/>
        <p:cNvGrpSpPr/>
        <p:nvPr/>
      </p:nvGrpSpPr>
      <p:grpSpPr>
        <a:xfrm>
          <a:off x="0" y="0"/>
          <a:ext cx="0" cy="0"/>
          <a:chOff x="0" y="0"/>
          <a:chExt cx="0" cy="0"/>
        </a:xfrm>
      </p:grpSpPr>
      <p:sp>
        <p:nvSpPr>
          <p:cNvPr id="914" name="Google Shape;914;p4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15" name="Google Shape;915;p47:notes"/>
          <p:cNvSpPr txBox="1">
            <a:spLocks noGrp="1"/>
          </p:cNvSpPr>
          <p:nvPr>
            <p:ph type="body" idx="1"/>
          </p:nvPr>
        </p:nvSpPr>
        <p:spPr>
          <a:xfrm>
            <a:off x="701675" y="4473575"/>
            <a:ext cx="5607050" cy="366077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16" name="Google Shape;916;p47:notes"/>
          <p:cNvSpPr txBox="1">
            <a:spLocks noGrp="1"/>
          </p:cNvSpPr>
          <p:nvPr>
            <p:ph type="sldNum" idx="12"/>
          </p:nvPr>
        </p:nvSpPr>
        <p:spPr>
          <a:xfrm>
            <a:off x="3970338" y="8829675"/>
            <a:ext cx="3038475" cy="46672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47</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4"/>
        <p:cNvGrpSpPr/>
        <p:nvPr/>
      </p:nvGrpSpPr>
      <p:grpSpPr>
        <a:xfrm>
          <a:off x="0" y="0"/>
          <a:ext cx="0" cy="0"/>
          <a:chOff x="0" y="0"/>
          <a:chExt cx="0" cy="0"/>
        </a:xfrm>
      </p:grpSpPr>
      <p:sp>
        <p:nvSpPr>
          <p:cNvPr id="925" name="Google Shape;925;p48: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926" name="Google Shape;926;p48:notes"/>
          <p:cNvSpPr txBox="1">
            <a:spLocks noGrp="1"/>
          </p:cNvSpPr>
          <p:nvPr>
            <p:ph type="body" idx="1"/>
          </p:nvPr>
        </p:nvSpPr>
        <p:spPr>
          <a:xfrm>
            <a:off x="701675" y="4473575"/>
            <a:ext cx="5607050" cy="366077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27" name="Google Shape;927;p48:notes"/>
          <p:cNvSpPr txBox="1">
            <a:spLocks noGrp="1"/>
          </p:cNvSpPr>
          <p:nvPr>
            <p:ph type="sldNum" idx="12"/>
          </p:nvPr>
        </p:nvSpPr>
        <p:spPr>
          <a:xfrm>
            <a:off x="3970338" y="8829675"/>
            <a:ext cx="3038475" cy="46672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48</a:t>
            </a:fld>
            <a:endParaRPr sz="1200">
              <a:solidFill>
                <a:schemeClr val="dk1"/>
              </a:solidFill>
              <a:latin typeface="Calibri"/>
              <a:ea typeface="Calibri"/>
              <a:cs typeface="Calibri"/>
              <a:sym typeface="Calibri"/>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2"/>
        <p:cNvGrpSpPr/>
        <p:nvPr/>
      </p:nvGrpSpPr>
      <p:grpSpPr>
        <a:xfrm>
          <a:off x="0" y="0"/>
          <a:ext cx="0" cy="0"/>
          <a:chOff x="0" y="0"/>
          <a:chExt cx="0" cy="0"/>
        </a:xfrm>
      </p:grpSpPr>
      <p:sp>
        <p:nvSpPr>
          <p:cNvPr id="933" name="Google Shape;933;p49: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934" name="Google Shape;934;p49:notes"/>
          <p:cNvSpPr txBox="1">
            <a:spLocks noGrp="1"/>
          </p:cNvSpPr>
          <p:nvPr>
            <p:ph type="body" idx="1"/>
          </p:nvPr>
        </p:nvSpPr>
        <p:spPr>
          <a:xfrm>
            <a:off x="701675" y="4473575"/>
            <a:ext cx="5607050" cy="366077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35" name="Google Shape;935;p49:notes"/>
          <p:cNvSpPr txBox="1">
            <a:spLocks noGrp="1"/>
          </p:cNvSpPr>
          <p:nvPr>
            <p:ph type="sldNum" idx="12"/>
          </p:nvPr>
        </p:nvSpPr>
        <p:spPr>
          <a:xfrm>
            <a:off x="3970338" y="8829675"/>
            <a:ext cx="3038475" cy="46672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49</a:t>
            </a:fld>
            <a:endParaRPr sz="1200">
              <a:solidFill>
                <a:schemeClr val="dk1"/>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5: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2" name="Google Shape;132;p5:notes"/>
          <p:cNvSpPr txBox="1">
            <a:spLocks noGrp="1"/>
          </p:cNvSpPr>
          <p:nvPr>
            <p:ph type="body" idx="1"/>
          </p:nvPr>
        </p:nvSpPr>
        <p:spPr>
          <a:xfrm>
            <a:off x="701675" y="4473575"/>
            <a:ext cx="5607050" cy="366077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3" name="Google Shape;133;p5:notes"/>
          <p:cNvSpPr txBox="1">
            <a:spLocks noGrp="1"/>
          </p:cNvSpPr>
          <p:nvPr>
            <p:ph type="sldNum" idx="12"/>
          </p:nvPr>
        </p:nvSpPr>
        <p:spPr>
          <a:xfrm>
            <a:off x="3970338" y="8829675"/>
            <a:ext cx="3038475" cy="46672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0"/>
        <p:cNvGrpSpPr/>
        <p:nvPr/>
      </p:nvGrpSpPr>
      <p:grpSpPr>
        <a:xfrm>
          <a:off x="0" y="0"/>
          <a:ext cx="0" cy="0"/>
          <a:chOff x="0" y="0"/>
          <a:chExt cx="0" cy="0"/>
        </a:xfrm>
      </p:grpSpPr>
      <p:sp>
        <p:nvSpPr>
          <p:cNvPr id="941" name="Google Shape;941;p50:notes"/>
          <p:cNvSpPr txBox="1">
            <a:spLocks noGrp="1"/>
          </p:cNvSpPr>
          <p:nvPr>
            <p:ph type="body" idx="1"/>
          </p:nvPr>
        </p:nvSpPr>
        <p:spPr>
          <a:xfrm>
            <a:off x="701675" y="4473575"/>
            <a:ext cx="5607050" cy="366077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42" name="Google Shape;942;p5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6:notes"/>
          <p:cNvSpPr txBox="1">
            <a:spLocks noGrp="1"/>
          </p:cNvSpPr>
          <p:nvPr>
            <p:ph type="body" idx="1"/>
          </p:nvPr>
        </p:nvSpPr>
        <p:spPr>
          <a:xfrm>
            <a:off x="701675" y="4473575"/>
            <a:ext cx="5607050" cy="366077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3" name="Google Shape;143;p6: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6" name="Google Shape;166;p7:notes"/>
          <p:cNvSpPr txBox="1">
            <a:spLocks noGrp="1"/>
          </p:cNvSpPr>
          <p:nvPr>
            <p:ph type="body" idx="1"/>
          </p:nvPr>
        </p:nvSpPr>
        <p:spPr>
          <a:xfrm>
            <a:off x="701675" y="4473575"/>
            <a:ext cx="5607050" cy="366077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7" name="Google Shape;167;p7:notes"/>
          <p:cNvSpPr txBox="1">
            <a:spLocks noGrp="1"/>
          </p:cNvSpPr>
          <p:nvPr>
            <p:ph type="sldNum" idx="12"/>
          </p:nvPr>
        </p:nvSpPr>
        <p:spPr>
          <a:xfrm>
            <a:off x="3970338" y="8829675"/>
            <a:ext cx="3038475" cy="46672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8:notes"/>
          <p:cNvSpPr txBox="1">
            <a:spLocks noGrp="1"/>
          </p:cNvSpPr>
          <p:nvPr>
            <p:ph type="body" idx="1"/>
          </p:nvPr>
        </p:nvSpPr>
        <p:spPr>
          <a:xfrm>
            <a:off x="701675" y="4473575"/>
            <a:ext cx="5607050" cy="366077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7" name="Google Shape;177;p8: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p9: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6" name="Google Shape;196;p9:notes"/>
          <p:cNvSpPr txBox="1">
            <a:spLocks noGrp="1"/>
          </p:cNvSpPr>
          <p:nvPr>
            <p:ph type="body" idx="1"/>
          </p:nvPr>
        </p:nvSpPr>
        <p:spPr>
          <a:xfrm>
            <a:off x="701675" y="4473575"/>
            <a:ext cx="5607050" cy="366077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7 QUYỀN (TỪ ĐIỀU 8 ĐẾN ĐIỀU 13) VÀ 3 NGHĨA VỤ (TỪ 14 ĐẾN 16). SỬA 2 ĐIỀU LÀ 11 VÀ 16</a:t>
            </a:r>
            <a:endParaRPr/>
          </a:p>
          <a:p>
            <a:pPr marL="0" lvl="0" indent="0" algn="l" rtl="0">
              <a:spcBef>
                <a:spcPts val="0"/>
              </a:spcBef>
              <a:spcAft>
                <a:spcPts val="0"/>
              </a:spcAft>
              <a:buNone/>
            </a:pPr>
            <a:r>
              <a:rPr lang="en-US" b="1">
                <a:latin typeface="Cambria"/>
                <a:ea typeface="Cambria"/>
                <a:cs typeface="Cambria"/>
                <a:sym typeface="Cambria"/>
              </a:rPr>
              <a:t>không có năng lực hành vi dân sự, hạn chế năng lực hành vi dân sự hoặc người chưa thành niên từ đủ 6 tuổi đến chưa đủ 18 tuổi</a:t>
            </a:r>
            <a:endParaRPr/>
          </a:p>
        </p:txBody>
      </p:sp>
      <p:sp>
        <p:nvSpPr>
          <p:cNvPr id="197" name="Google Shape;197;p9:notes"/>
          <p:cNvSpPr txBox="1">
            <a:spLocks noGrp="1"/>
          </p:cNvSpPr>
          <p:nvPr>
            <p:ph type="sldNum" idx="12"/>
          </p:nvPr>
        </p:nvSpPr>
        <p:spPr>
          <a:xfrm>
            <a:off x="3970338" y="8829675"/>
            <a:ext cx="3038475" cy="46672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5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5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5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5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5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6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6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6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6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6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6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6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6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6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6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1"/>
        <p:cNvGrpSpPr/>
        <p:nvPr/>
      </p:nvGrpSpPr>
      <p:grpSpPr>
        <a:xfrm>
          <a:off x="0" y="0"/>
          <a:ext cx="0" cy="0"/>
          <a:chOff x="0" y="0"/>
          <a:chExt cx="0" cy="0"/>
        </a:xfrm>
      </p:grpSpPr>
      <p:sp>
        <p:nvSpPr>
          <p:cNvPr id="22" name="Google Shape;22;p5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5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5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5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5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5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5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0"/>
        <p:cNvGrpSpPr/>
        <p:nvPr/>
      </p:nvGrpSpPr>
      <p:grpSpPr>
        <a:xfrm>
          <a:off x="0" y="0"/>
          <a:ext cx="0" cy="0"/>
          <a:chOff x="0" y="0"/>
          <a:chExt cx="0" cy="0"/>
        </a:xfrm>
      </p:grpSpPr>
      <p:sp>
        <p:nvSpPr>
          <p:cNvPr id="31" name="Google Shape;31;p5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 name="Google Shape;32;p5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5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5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5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6"/>
        <p:cNvGrpSpPr/>
        <p:nvPr/>
      </p:nvGrpSpPr>
      <p:grpSpPr>
        <a:xfrm>
          <a:off x="0" y="0"/>
          <a:ext cx="0" cy="0"/>
          <a:chOff x="0" y="0"/>
          <a:chExt cx="0" cy="0"/>
        </a:xfrm>
      </p:grpSpPr>
      <p:sp>
        <p:nvSpPr>
          <p:cNvPr id="37" name="Google Shape;37;p56"/>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56"/>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9" name="Google Shape;39;p5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 name="Google Shape;40;p5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 name="Google Shape;41;p5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2"/>
        <p:cNvGrpSpPr/>
        <p:nvPr/>
      </p:nvGrpSpPr>
      <p:grpSpPr>
        <a:xfrm>
          <a:off x="0" y="0"/>
          <a:ext cx="0" cy="0"/>
          <a:chOff x="0" y="0"/>
          <a:chExt cx="0" cy="0"/>
        </a:xfrm>
      </p:grpSpPr>
      <p:sp>
        <p:nvSpPr>
          <p:cNvPr id="43" name="Google Shape;43;p5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4" name="Google Shape;44;p57"/>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5" name="Google Shape;45;p57"/>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5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5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5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9"/>
        <p:cNvGrpSpPr/>
        <p:nvPr/>
      </p:nvGrpSpPr>
      <p:grpSpPr>
        <a:xfrm>
          <a:off x="0" y="0"/>
          <a:ext cx="0" cy="0"/>
          <a:chOff x="0" y="0"/>
          <a:chExt cx="0" cy="0"/>
        </a:xfrm>
      </p:grpSpPr>
      <p:sp>
        <p:nvSpPr>
          <p:cNvPr id="50" name="Google Shape;50;p58"/>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58"/>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2" name="Google Shape;52;p58"/>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3" name="Google Shape;53;p58"/>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4" name="Google Shape;54;p58"/>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5" name="Google Shape;55;p5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5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5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5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5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5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5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5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5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6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60"/>
          <p:cNvSpPr>
            <a:spLocks noGrp="1"/>
          </p:cNvSpPr>
          <p:nvPr>
            <p:ph type="pic" idx="2"/>
          </p:nvPr>
        </p:nvSpPr>
        <p:spPr>
          <a:xfrm>
            <a:off x="5183188" y="987425"/>
            <a:ext cx="6172200" cy="4873625"/>
          </a:xfrm>
          <a:prstGeom prst="rect">
            <a:avLst/>
          </a:prstGeom>
          <a:noFill/>
          <a:ln>
            <a:noFill/>
          </a:ln>
        </p:spPr>
      </p:sp>
      <p:sp>
        <p:nvSpPr>
          <p:cNvPr id="68" name="Google Shape;68;p6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6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6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6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5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5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5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5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5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3.pn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12.jpg"/><Relationship Id="rId5" Type="http://schemas.openxmlformats.org/officeDocument/2006/relationships/image" Target="../media/image3.png"/><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13.jpg"/><Relationship Id="rId5" Type="http://schemas.openxmlformats.org/officeDocument/2006/relationships/image" Target="../media/image3.png"/><Relationship Id="rId4" Type="http://schemas.openxmlformats.org/officeDocument/2006/relationships/image" Target="../media/image2.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3.png"/><Relationship Id="rId4" Type="http://schemas.openxmlformats.org/officeDocument/2006/relationships/image" Target="../media/image2.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3.png"/><Relationship Id="rId4" Type="http://schemas.openxmlformats.org/officeDocument/2006/relationships/image" Target="../media/image2.png"/></Relationships>
</file>

<file path=ppt/slides/_rels/slide5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3.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7"/>
        <p:cNvGrpSpPr/>
        <p:nvPr/>
      </p:nvGrpSpPr>
      <p:grpSpPr>
        <a:xfrm>
          <a:off x="0" y="0"/>
          <a:ext cx="0" cy="0"/>
          <a:chOff x="0" y="0"/>
          <a:chExt cx="0" cy="0"/>
        </a:xfrm>
      </p:grpSpPr>
      <p:sp>
        <p:nvSpPr>
          <p:cNvPr id="88" name="Google Shape;88;p1"/>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89" name="Google Shape;89;p1"/>
          <p:cNvSpPr txBox="1">
            <a:spLocks noGrp="1"/>
          </p:cNvSpPr>
          <p:nvPr>
            <p:ph type="ctrTitle"/>
          </p:nvPr>
        </p:nvSpPr>
        <p:spPr>
          <a:xfrm>
            <a:off x="0" y="2783866"/>
            <a:ext cx="12191999" cy="890805"/>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3800"/>
              <a:buFont typeface="Cambria"/>
              <a:buNone/>
            </a:pPr>
            <a:r>
              <a:rPr lang="en-US" sz="3800" b="1">
                <a:latin typeface="Cambria"/>
                <a:ea typeface="Cambria"/>
                <a:cs typeface="Cambria"/>
                <a:sym typeface="Cambria"/>
              </a:rPr>
              <a:t> </a:t>
            </a:r>
            <a:r>
              <a:rPr lang="en-US" sz="3800" b="1">
                <a:solidFill>
                  <a:srgbClr val="2F5496"/>
                </a:solidFill>
                <a:latin typeface="Cambria"/>
                <a:ea typeface="Cambria"/>
                <a:cs typeface="Cambria"/>
                <a:sym typeface="Cambria"/>
              </a:rPr>
              <a:t>HỘI NGHỊ PHỔ BIẾN LUẬT KHÁM BỆNH, CHỮA BỆNH</a:t>
            </a:r>
            <a:endParaRPr/>
          </a:p>
        </p:txBody>
      </p:sp>
      <p:sp>
        <p:nvSpPr>
          <p:cNvPr id="90" name="Google Shape;90;p1"/>
          <p:cNvSpPr txBox="1">
            <a:spLocks noGrp="1"/>
          </p:cNvSpPr>
          <p:nvPr>
            <p:ph type="subTitle" idx="1"/>
          </p:nvPr>
        </p:nvSpPr>
        <p:spPr>
          <a:xfrm>
            <a:off x="638881" y="5660607"/>
            <a:ext cx="10909643" cy="552659"/>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rgbClr val="2F5496"/>
              </a:buClr>
              <a:buSzPts val="2400"/>
              <a:buNone/>
            </a:pPr>
            <a:r>
              <a:rPr lang="en-US" b="1" i="1">
                <a:solidFill>
                  <a:srgbClr val="2F5496"/>
                </a:solidFill>
                <a:latin typeface="Cambria"/>
                <a:ea typeface="Cambria"/>
                <a:cs typeface="Cambria"/>
                <a:sym typeface="Cambria"/>
              </a:rPr>
              <a:t>Hà Nội, ngày 18 tháng 05 năm 2023</a:t>
            </a:r>
            <a:endParaRPr/>
          </a:p>
        </p:txBody>
      </p:sp>
      <p:sp>
        <p:nvSpPr>
          <p:cNvPr id="91" name="Google Shape;91;p1"/>
          <p:cNvSpPr/>
          <p:nvPr/>
        </p:nvSpPr>
        <p:spPr>
          <a:xfrm>
            <a:off x="3807702" y="5509052"/>
            <a:ext cx="4572000" cy="18288"/>
          </a:xfrm>
          <a:custGeom>
            <a:avLst/>
            <a:gdLst/>
            <a:ahLst/>
            <a:cxnLst/>
            <a:rect l="l" t="t" r="r" b="b"/>
            <a:pathLst>
              <a:path w="4572000" h="18288" fill="none" extrusionOk="0">
                <a:moveTo>
                  <a:pt x="0" y="0"/>
                </a:moveTo>
                <a:cubicBezTo>
                  <a:pt x="105156" y="-20963"/>
                  <a:pt x="340432" y="822"/>
                  <a:pt x="515983" y="0"/>
                </a:cubicBezTo>
                <a:cubicBezTo>
                  <a:pt x="691534" y="-822"/>
                  <a:pt x="850679" y="16479"/>
                  <a:pt x="1031966" y="0"/>
                </a:cubicBezTo>
                <a:cubicBezTo>
                  <a:pt x="1213253" y="-16479"/>
                  <a:pt x="1443646" y="-18730"/>
                  <a:pt x="1639389" y="0"/>
                </a:cubicBezTo>
                <a:cubicBezTo>
                  <a:pt x="1835132" y="18730"/>
                  <a:pt x="2159975" y="18531"/>
                  <a:pt x="2383971" y="0"/>
                </a:cubicBezTo>
                <a:cubicBezTo>
                  <a:pt x="2607967" y="-18531"/>
                  <a:pt x="2719096" y="-12030"/>
                  <a:pt x="2945674" y="0"/>
                </a:cubicBezTo>
                <a:cubicBezTo>
                  <a:pt x="3172252" y="12030"/>
                  <a:pt x="3269167" y="27666"/>
                  <a:pt x="3507377" y="0"/>
                </a:cubicBezTo>
                <a:cubicBezTo>
                  <a:pt x="3745587" y="-27666"/>
                  <a:pt x="4116741" y="18705"/>
                  <a:pt x="4572000" y="0"/>
                </a:cubicBezTo>
                <a:cubicBezTo>
                  <a:pt x="4572895" y="8974"/>
                  <a:pt x="4571454" y="9359"/>
                  <a:pt x="4572000" y="18288"/>
                </a:cubicBezTo>
                <a:cubicBezTo>
                  <a:pt x="4374698" y="3942"/>
                  <a:pt x="4098874" y="-11042"/>
                  <a:pt x="3873137" y="18288"/>
                </a:cubicBezTo>
                <a:cubicBezTo>
                  <a:pt x="3647400" y="47618"/>
                  <a:pt x="3517055" y="5421"/>
                  <a:pt x="3311434" y="18288"/>
                </a:cubicBezTo>
                <a:cubicBezTo>
                  <a:pt x="3105813" y="31155"/>
                  <a:pt x="3025168" y="17856"/>
                  <a:pt x="2749731" y="18288"/>
                </a:cubicBezTo>
                <a:cubicBezTo>
                  <a:pt x="2474294" y="18720"/>
                  <a:pt x="2291766" y="-14168"/>
                  <a:pt x="2050869" y="18288"/>
                </a:cubicBezTo>
                <a:cubicBezTo>
                  <a:pt x="1809972" y="50744"/>
                  <a:pt x="1540276" y="46798"/>
                  <a:pt x="1306286" y="18288"/>
                </a:cubicBezTo>
                <a:cubicBezTo>
                  <a:pt x="1072296" y="-10222"/>
                  <a:pt x="972445" y="19645"/>
                  <a:pt x="790303" y="18288"/>
                </a:cubicBezTo>
                <a:cubicBezTo>
                  <a:pt x="608161" y="16931"/>
                  <a:pt x="200981" y="8241"/>
                  <a:pt x="0" y="18288"/>
                </a:cubicBezTo>
                <a:cubicBezTo>
                  <a:pt x="-229" y="14222"/>
                  <a:pt x="509" y="5816"/>
                  <a:pt x="0" y="0"/>
                </a:cubicBezTo>
                <a:close/>
              </a:path>
              <a:path w="4572000" h="18288" extrusionOk="0">
                <a:moveTo>
                  <a:pt x="0" y="0"/>
                </a:moveTo>
                <a:cubicBezTo>
                  <a:pt x="143285" y="-9565"/>
                  <a:pt x="327959" y="-11498"/>
                  <a:pt x="561703" y="0"/>
                </a:cubicBezTo>
                <a:cubicBezTo>
                  <a:pt x="795447" y="11498"/>
                  <a:pt x="838260" y="18255"/>
                  <a:pt x="1077686" y="0"/>
                </a:cubicBezTo>
                <a:cubicBezTo>
                  <a:pt x="1317112" y="-18255"/>
                  <a:pt x="1437472" y="23514"/>
                  <a:pt x="1639389" y="0"/>
                </a:cubicBezTo>
                <a:cubicBezTo>
                  <a:pt x="1841306" y="-23514"/>
                  <a:pt x="2037142" y="-12551"/>
                  <a:pt x="2292531" y="0"/>
                </a:cubicBezTo>
                <a:cubicBezTo>
                  <a:pt x="2547920" y="12551"/>
                  <a:pt x="2810436" y="-20352"/>
                  <a:pt x="2991394" y="0"/>
                </a:cubicBezTo>
                <a:cubicBezTo>
                  <a:pt x="3172352" y="20352"/>
                  <a:pt x="3530025" y="-13347"/>
                  <a:pt x="3735977" y="0"/>
                </a:cubicBezTo>
                <a:cubicBezTo>
                  <a:pt x="3941929" y="13347"/>
                  <a:pt x="4161497" y="34086"/>
                  <a:pt x="4572000" y="0"/>
                </a:cubicBezTo>
                <a:cubicBezTo>
                  <a:pt x="4571545" y="6162"/>
                  <a:pt x="4571903" y="11775"/>
                  <a:pt x="4572000" y="18288"/>
                </a:cubicBezTo>
                <a:cubicBezTo>
                  <a:pt x="4228040" y="36490"/>
                  <a:pt x="4199736" y="42557"/>
                  <a:pt x="3873137" y="18288"/>
                </a:cubicBezTo>
                <a:cubicBezTo>
                  <a:pt x="3546538" y="-5981"/>
                  <a:pt x="3472124" y="16809"/>
                  <a:pt x="3128554" y="18288"/>
                </a:cubicBezTo>
                <a:cubicBezTo>
                  <a:pt x="2784984" y="19767"/>
                  <a:pt x="2735896" y="-17781"/>
                  <a:pt x="2383971" y="18288"/>
                </a:cubicBezTo>
                <a:cubicBezTo>
                  <a:pt x="2032046" y="54357"/>
                  <a:pt x="2019324" y="2920"/>
                  <a:pt x="1867989" y="18288"/>
                </a:cubicBezTo>
                <a:cubicBezTo>
                  <a:pt x="1716654" y="33656"/>
                  <a:pt x="1418675" y="32575"/>
                  <a:pt x="1169126" y="18288"/>
                </a:cubicBezTo>
                <a:cubicBezTo>
                  <a:pt x="919577" y="4001"/>
                  <a:pt x="798537" y="16165"/>
                  <a:pt x="561703" y="18288"/>
                </a:cubicBezTo>
                <a:cubicBezTo>
                  <a:pt x="324869" y="20411"/>
                  <a:pt x="221395" y="-912"/>
                  <a:pt x="0" y="18288"/>
                </a:cubicBezTo>
                <a:cubicBezTo>
                  <a:pt x="766" y="10800"/>
                  <a:pt x="-457" y="8180"/>
                  <a:pt x="0" y="0"/>
                </a:cubicBezTo>
                <a:close/>
              </a:path>
            </a:pathLst>
          </a:custGeom>
          <a:solidFill>
            <a:schemeClr val="accent2"/>
          </a:solidFill>
          <a:ln w="41275" cap="rnd"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92" name="Google Shape;92;p1"/>
          <p:cNvPicPr preferRelativeResize="0"/>
          <p:nvPr/>
        </p:nvPicPr>
        <p:blipFill rotWithShape="1">
          <a:blip r:embed="rId3">
            <a:alphaModFix/>
          </a:blip>
          <a:srcRect/>
          <a:stretch/>
        </p:blipFill>
        <p:spPr>
          <a:xfrm>
            <a:off x="5019675" y="365161"/>
            <a:ext cx="2152650" cy="2124075"/>
          </a:xfrm>
          <a:prstGeom prst="rect">
            <a:avLst/>
          </a:prstGeom>
          <a:noFill/>
          <a:ln>
            <a:noFill/>
          </a:ln>
        </p:spPr>
      </p:pic>
      <p:sp>
        <p:nvSpPr>
          <p:cNvPr id="93" name="Google Shape;93;p1"/>
          <p:cNvSpPr txBox="1"/>
          <p:nvPr/>
        </p:nvSpPr>
        <p:spPr>
          <a:xfrm>
            <a:off x="638878" y="3314068"/>
            <a:ext cx="10909643" cy="1836270"/>
          </a:xfrm>
          <a:prstGeom prst="rect">
            <a:avLst/>
          </a:prstGeom>
          <a:noFill/>
          <a:ln>
            <a:noFill/>
          </a:ln>
        </p:spPr>
        <p:txBody>
          <a:bodyPr spcFirstLastPara="1" wrap="square" lIns="91425" tIns="45700" rIns="91425" bIns="45700" anchor="b" anchorCtr="0">
            <a:normAutofit/>
          </a:bodyPr>
          <a:lstStyle/>
          <a:p>
            <a:pPr marL="0" marR="0" lvl="0" indent="0" algn="ctr" rtl="0">
              <a:lnSpc>
                <a:spcPct val="90000"/>
              </a:lnSpc>
              <a:spcBef>
                <a:spcPts val="0"/>
              </a:spcBef>
              <a:spcAft>
                <a:spcPts val="0"/>
              </a:spcAft>
              <a:buClr>
                <a:srgbClr val="2F5496"/>
              </a:buClr>
              <a:buSzPts val="1800"/>
              <a:buFont typeface="Cambria"/>
              <a:buNone/>
            </a:pPr>
            <a:r>
              <a:rPr lang="en-US" sz="1800" b="1" i="1" u="none" strike="noStrike" cap="none">
                <a:solidFill>
                  <a:srgbClr val="2F5496"/>
                </a:solidFill>
                <a:latin typeface="Cambria"/>
                <a:ea typeface="Cambria"/>
                <a:cs typeface="Cambria"/>
                <a:sym typeface="Cambria"/>
              </a:rPr>
              <a:t>PGS.TS. LƯƠNG NGỌC KHUÊ</a:t>
            </a:r>
            <a:endParaRPr/>
          </a:p>
          <a:p>
            <a:pPr marL="0" marR="0" lvl="0" indent="0" algn="ctr" rtl="0">
              <a:lnSpc>
                <a:spcPct val="90000"/>
              </a:lnSpc>
              <a:spcBef>
                <a:spcPts val="0"/>
              </a:spcBef>
              <a:spcAft>
                <a:spcPts val="0"/>
              </a:spcAft>
              <a:buClr>
                <a:srgbClr val="2F5496"/>
              </a:buClr>
              <a:buSzPts val="1800"/>
              <a:buFont typeface="Cambria"/>
              <a:buNone/>
            </a:pPr>
            <a:r>
              <a:rPr lang="en-US" sz="1800" b="1" i="1" u="none" strike="noStrike" cap="none">
                <a:solidFill>
                  <a:srgbClr val="2F5496"/>
                </a:solidFill>
                <a:latin typeface="Cambria"/>
                <a:ea typeface="Cambria"/>
                <a:cs typeface="Cambria"/>
                <a:sym typeface="Cambria"/>
              </a:rPr>
              <a:t>PHÓ CHỦ TỊCH HỘI ĐỒNG Y KHOA QUỐC GIA</a:t>
            </a:r>
            <a:endParaRPr/>
          </a:p>
          <a:p>
            <a:pPr marL="0" marR="0" lvl="0" indent="0" algn="ctr" rtl="0">
              <a:lnSpc>
                <a:spcPct val="90000"/>
              </a:lnSpc>
              <a:spcBef>
                <a:spcPts val="0"/>
              </a:spcBef>
              <a:spcAft>
                <a:spcPts val="0"/>
              </a:spcAft>
              <a:buClr>
                <a:srgbClr val="2F5496"/>
              </a:buClr>
              <a:buSzPts val="1800"/>
              <a:buFont typeface="Cambria"/>
              <a:buNone/>
            </a:pPr>
            <a:r>
              <a:rPr lang="en-US" sz="1800" b="1" i="1" u="none" strike="noStrike" cap="none">
                <a:solidFill>
                  <a:srgbClr val="2F5496"/>
                </a:solidFill>
                <a:latin typeface="Cambria"/>
                <a:ea typeface="Cambria"/>
                <a:cs typeface="Cambria"/>
                <a:sym typeface="Cambria"/>
              </a:rPr>
              <a:t>CỤC TRƯỞNG CỤC QUẢN LÝ KHÁM, CHỮA BỆNH – BỘ Y TẾ</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13"/>
        <p:cNvGrpSpPr/>
        <p:nvPr/>
      </p:nvGrpSpPr>
      <p:grpSpPr>
        <a:xfrm>
          <a:off x="0" y="0"/>
          <a:ext cx="0" cy="0"/>
          <a:chOff x="0" y="0"/>
          <a:chExt cx="0" cy="0"/>
        </a:xfrm>
      </p:grpSpPr>
      <p:sp>
        <p:nvSpPr>
          <p:cNvPr id="214" name="Google Shape;214;p10"/>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15" name="Google Shape;215;p10"/>
          <p:cNvSpPr/>
          <p:nvPr/>
        </p:nvSpPr>
        <p:spPr>
          <a:xfrm rot="-2700000" flipH="1">
            <a:off x="-376156" y="-253670"/>
            <a:ext cx="1827638" cy="1376989"/>
          </a:xfrm>
          <a:custGeom>
            <a:avLst/>
            <a:gdLst/>
            <a:ahLst/>
            <a:cxnLst/>
            <a:rect l="l" t="t" r="r" b="b"/>
            <a:pathLst>
              <a:path w="1827638" h="1376989" extrusionOk="0">
                <a:moveTo>
                  <a:pt x="0" y="987379"/>
                </a:moveTo>
                <a:lnTo>
                  <a:pt x="987379" y="0"/>
                </a:lnTo>
                <a:lnTo>
                  <a:pt x="1827638" y="840260"/>
                </a:lnTo>
                <a:lnTo>
                  <a:pt x="1827638" y="1376989"/>
                </a:lnTo>
                <a:lnTo>
                  <a:pt x="0" y="1376989"/>
                </a:lnTo>
                <a:close/>
              </a:path>
            </a:pathLst>
          </a:custGeom>
          <a:solidFill>
            <a:schemeClr val="accent1">
              <a:alpha val="2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16" name="Google Shape;216;p10"/>
          <p:cNvSpPr/>
          <p:nvPr/>
        </p:nvSpPr>
        <p:spPr>
          <a:xfrm rot="-2700000" flipH="1">
            <a:off x="891641" y="422146"/>
            <a:ext cx="645368" cy="645368"/>
          </a:xfrm>
          <a:prstGeom prst="rect">
            <a:avLst/>
          </a:prstGeom>
          <a:solidFill>
            <a:schemeClr val="accent1">
              <a:alpha val="2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17" name="Google Shape;217;p10"/>
          <p:cNvSpPr/>
          <p:nvPr/>
        </p:nvSpPr>
        <p:spPr>
          <a:xfrm rot="-2700000" flipH="1">
            <a:off x="10043482" y="655140"/>
            <a:ext cx="687472" cy="687472"/>
          </a:xfrm>
          <a:prstGeom prst="rect">
            <a:avLst/>
          </a:prstGeom>
          <a:solidFill>
            <a:schemeClr val="accent4">
              <a:alpha val="2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18" name="Google Shape;218;p10"/>
          <p:cNvSpPr/>
          <p:nvPr/>
        </p:nvSpPr>
        <p:spPr>
          <a:xfrm rot="10800000" flipH="1">
            <a:off x="9356643" y="0"/>
            <a:ext cx="2835357" cy="1480837"/>
          </a:xfrm>
          <a:custGeom>
            <a:avLst/>
            <a:gdLst/>
            <a:ahLst/>
            <a:cxnLst/>
            <a:rect l="l" t="t" r="r" b="b"/>
            <a:pathLst>
              <a:path w="2835357" h="1480837" extrusionOk="0">
                <a:moveTo>
                  <a:pt x="2835357" y="1480837"/>
                </a:moveTo>
                <a:lnTo>
                  <a:pt x="0" y="1480837"/>
                </a:lnTo>
                <a:lnTo>
                  <a:pt x="1552727" y="0"/>
                </a:lnTo>
                <a:lnTo>
                  <a:pt x="2835357" y="1223245"/>
                </a:lnTo>
                <a:close/>
              </a:path>
            </a:pathLst>
          </a:custGeom>
          <a:solidFill>
            <a:schemeClr val="accent4">
              <a:alpha val="2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19" name="Google Shape;219;p10"/>
          <p:cNvSpPr/>
          <p:nvPr/>
        </p:nvSpPr>
        <p:spPr>
          <a:xfrm flipH="1">
            <a:off x="7976344" y="6115501"/>
            <a:ext cx="1494513" cy="742499"/>
          </a:xfrm>
          <a:prstGeom prst="triangle">
            <a:avLst>
              <a:gd name="adj" fmla="val 50000"/>
            </a:avLst>
          </a:prstGeom>
          <a:solidFill>
            <a:schemeClr val="accent1">
              <a:alpha val="2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20" name="Google Shape;220;p10"/>
          <p:cNvSpPr/>
          <p:nvPr/>
        </p:nvSpPr>
        <p:spPr>
          <a:xfrm flipH="1">
            <a:off x="7604080" y="6453143"/>
            <a:ext cx="814903" cy="404857"/>
          </a:xfrm>
          <a:prstGeom prst="triangle">
            <a:avLst>
              <a:gd name="adj" fmla="val 50000"/>
            </a:avLst>
          </a:prstGeom>
          <a:solidFill>
            <a:schemeClr val="accent1">
              <a:alpha val="2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21" name="Google Shape;221;p10"/>
          <p:cNvSpPr/>
          <p:nvPr/>
        </p:nvSpPr>
        <p:spPr>
          <a:xfrm>
            <a:off x="1268963" y="1818479"/>
            <a:ext cx="9803364" cy="4057226"/>
          </a:xfrm>
          <a:prstGeom prst="roundRect">
            <a:avLst>
              <a:gd name="adj" fmla="val 16667"/>
            </a:avLst>
          </a:prstGeom>
          <a:solidFill>
            <a:srgbClr val="DDEAF6"/>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just" rtl="0">
              <a:spcBef>
                <a:spcPts val="0"/>
              </a:spcBef>
              <a:spcAft>
                <a:spcPts val="0"/>
              </a:spcAft>
              <a:buNone/>
            </a:pPr>
            <a:r>
              <a:rPr lang="en-US" sz="2400" b="0" i="0">
                <a:solidFill>
                  <a:srgbClr val="000000"/>
                </a:solidFill>
                <a:latin typeface="Cambria"/>
                <a:ea typeface="Cambria"/>
                <a:cs typeface="Cambria"/>
                <a:sym typeface="Cambria"/>
              </a:rPr>
              <a:t>Khoản 3 Điều 105 quy định Đào tạo, bồi dưỡng người hành nghề</a:t>
            </a:r>
            <a:endParaRPr sz="2400" b="0" i="0">
              <a:solidFill>
                <a:srgbClr val="000000"/>
              </a:solidFill>
              <a:latin typeface="Cambria"/>
              <a:ea typeface="Cambria"/>
              <a:cs typeface="Cambria"/>
              <a:sym typeface="Cambria"/>
            </a:endParaRPr>
          </a:p>
          <a:p>
            <a:pPr marL="0" marR="0" lvl="0" indent="0" algn="just" rtl="0">
              <a:spcBef>
                <a:spcPts val="1200"/>
              </a:spcBef>
              <a:spcAft>
                <a:spcPts val="0"/>
              </a:spcAft>
              <a:buNone/>
            </a:pPr>
            <a:r>
              <a:rPr lang="en-US" sz="2400" b="0" i="1">
                <a:solidFill>
                  <a:srgbClr val="000000"/>
                </a:solidFill>
                <a:latin typeface="Cambria"/>
                <a:ea typeface="Cambria"/>
                <a:cs typeface="Cambria"/>
                <a:sym typeface="Cambria"/>
              </a:rPr>
              <a:t>“3. Nhà nước hỗ trợ đối với người học chuyên ngành tâm thần, giải phẫu bệnh, pháp y, pháp y tâm thần, truyền nhiễm và hồi sức cấp cứu như sau:</a:t>
            </a:r>
            <a:endParaRPr/>
          </a:p>
          <a:p>
            <a:pPr marL="0" marR="0" lvl="0" indent="0" algn="just" rtl="0">
              <a:spcBef>
                <a:spcPts val="1200"/>
              </a:spcBef>
              <a:spcAft>
                <a:spcPts val="0"/>
              </a:spcAft>
              <a:buNone/>
            </a:pPr>
            <a:r>
              <a:rPr lang="en-US" sz="2400" b="0" i="1">
                <a:solidFill>
                  <a:srgbClr val="000000"/>
                </a:solidFill>
                <a:latin typeface="Cambria"/>
                <a:ea typeface="Cambria"/>
                <a:cs typeface="Cambria"/>
                <a:sym typeface="Cambria"/>
              </a:rPr>
              <a:t>a) Hỗ trợ toàn bộ học phí và hỗ trợ chi phí sinh hoạt trong toàn khóa học nếu học tại cơ sở đào tạo thuộc khối ngành sức khỏe của Nhà nước;</a:t>
            </a:r>
            <a:endParaRPr/>
          </a:p>
          <a:p>
            <a:pPr marL="0" marR="0" lvl="0" indent="0" algn="just" rtl="0">
              <a:spcBef>
                <a:spcPts val="1200"/>
              </a:spcBef>
              <a:spcAft>
                <a:spcPts val="0"/>
              </a:spcAft>
              <a:buNone/>
            </a:pPr>
            <a:r>
              <a:rPr lang="en-US" sz="2400" b="0" i="1">
                <a:solidFill>
                  <a:srgbClr val="000000"/>
                </a:solidFill>
                <a:latin typeface="Cambria"/>
                <a:ea typeface="Cambria"/>
                <a:cs typeface="Cambria"/>
                <a:sym typeface="Cambria"/>
              </a:rPr>
              <a:t>b) Hỗ trợ tiền đóng học phí và hỗ trợ chi phí sinh hoạt trong toàn khóa học tương ứng với mức quy định tại điểm a khoản này nếu học tại cơ sở đào tạo thuộc khối ngành sức khỏe của tư nhân.”</a:t>
            </a:r>
            <a:endParaRPr sz="2400" b="0" i="1">
              <a:solidFill>
                <a:srgbClr val="000000"/>
              </a:solidFill>
              <a:latin typeface="Cambria"/>
              <a:ea typeface="Cambria"/>
              <a:cs typeface="Cambria"/>
              <a:sym typeface="Cambria"/>
            </a:endParaRPr>
          </a:p>
        </p:txBody>
      </p:sp>
      <p:sp>
        <p:nvSpPr>
          <p:cNvPr id="222" name="Google Shape;222;p10"/>
          <p:cNvSpPr txBox="1"/>
          <p:nvPr/>
        </p:nvSpPr>
        <p:spPr>
          <a:xfrm>
            <a:off x="1506071" y="670720"/>
            <a:ext cx="9197787"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a:solidFill>
                  <a:schemeClr val="dk1"/>
                </a:solidFill>
                <a:latin typeface="Cambria"/>
                <a:ea typeface="Cambria"/>
                <a:cs typeface="Cambria"/>
                <a:sym typeface="Cambria"/>
              </a:rPr>
              <a:t>CHÍNH SÁCH CỦA NHÀ NƯỚC KHÁM BỆNH, CHỮA BỆNH</a:t>
            </a:r>
            <a:endParaRPr sz="2800" b="1">
              <a:solidFill>
                <a:schemeClr val="dk1"/>
              </a:solidFill>
              <a:latin typeface="Cambria"/>
              <a:ea typeface="Cambria"/>
              <a:cs typeface="Cambria"/>
              <a:sym typeface="Cambria"/>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p11"/>
          <p:cNvSpPr txBox="1"/>
          <p:nvPr/>
        </p:nvSpPr>
        <p:spPr>
          <a:xfrm>
            <a:off x="3489325" y="433832"/>
            <a:ext cx="6096000" cy="83099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chemeClr val="dk1"/>
                </a:solidFill>
                <a:latin typeface="Cambria"/>
                <a:ea typeface="Cambria"/>
                <a:cs typeface="Cambria"/>
                <a:sym typeface="Cambria"/>
              </a:rPr>
              <a:t>Chương II</a:t>
            </a:r>
            <a:endParaRPr/>
          </a:p>
          <a:p>
            <a:pPr marL="0" marR="0" lvl="0" indent="0" algn="ctr" rtl="0">
              <a:spcBef>
                <a:spcPts val="0"/>
              </a:spcBef>
              <a:spcAft>
                <a:spcPts val="0"/>
              </a:spcAft>
              <a:buNone/>
            </a:pPr>
            <a:r>
              <a:rPr lang="en-US" sz="2400" b="1">
                <a:solidFill>
                  <a:schemeClr val="dk1"/>
                </a:solidFill>
                <a:latin typeface="Cambria"/>
                <a:ea typeface="Cambria"/>
                <a:cs typeface="Cambria"/>
                <a:sym typeface="Cambria"/>
              </a:rPr>
              <a:t>QUYỀN, NGHĨA VỤ CỦA NGƯỜI BỆNH</a:t>
            </a:r>
            <a:endParaRPr sz="2000" b="1">
              <a:solidFill>
                <a:schemeClr val="dk1"/>
              </a:solidFill>
              <a:latin typeface="Cambria"/>
              <a:ea typeface="Cambria"/>
              <a:cs typeface="Cambria"/>
              <a:sym typeface="Cambria"/>
            </a:endParaRPr>
          </a:p>
        </p:txBody>
      </p:sp>
      <p:grpSp>
        <p:nvGrpSpPr>
          <p:cNvPr id="229" name="Google Shape;229;p11"/>
          <p:cNvGrpSpPr/>
          <p:nvPr/>
        </p:nvGrpSpPr>
        <p:grpSpPr>
          <a:xfrm>
            <a:off x="4212852" y="1908777"/>
            <a:ext cx="3475985" cy="4832892"/>
            <a:chOff x="5382009" y="426310"/>
            <a:chExt cx="4801484" cy="6363691"/>
          </a:xfrm>
        </p:grpSpPr>
        <p:sp>
          <p:nvSpPr>
            <p:cNvPr id="230" name="Google Shape;230;p11"/>
            <p:cNvSpPr/>
            <p:nvPr/>
          </p:nvSpPr>
          <p:spPr>
            <a:xfrm>
              <a:off x="5382009" y="426310"/>
              <a:ext cx="4801484" cy="6363691"/>
            </a:xfrm>
            <a:prstGeom prst="rect">
              <a:avLst/>
            </a:prstGeom>
            <a:solidFill>
              <a:srgbClr val="CCD3EA">
                <a:alpha val="89803"/>
              </a:srgbClr>
            </a:solidFill>
            <a:ln w="12700" cap="flat" cmpd="sng">
              <a:solidFill>
                <a:srgbClr val="CCD3EA">
                  <a:alpha val="89803"/>
                </a:srgb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11"/>
            <p:cNvSpPr txBox="1"/>
            <p:nvPr/>
          </p:nvSpPr>
          <p:spPr>
            <a:xfrm>
              <a:off x="5382009" y="426310"/>
              <a:ext cx="4801484" cy="6363691"/>
            </a:xfrm>
            <a:prstGeom prst="rect">
              <a:avLst/>
            </a:prstGeom>
            <a:noFill/>
            <a:ln>
              <a:noFill/>
            </a:ln>
          </p:spPr>
          <p:txBody>
            <a:bodyPr spcFirstLastPara="1" wrap="square" lIns="106675" tIns="106675" rIns="142225" bIns="160000" anchor="t" anchorCtr="0">
              <a:noAutofit/>
            </a:bodyPr>
            <a:lstStyle/>
            <a:p>
              <a:pPr marL="228600" marR="0" lvl="1" indent="-228600" algn="just" rtl="0">
                <a:lnSpc>
                  <a:spcPct val="100000"/>
                </a:lnSpc>
                <a:spcBef>
                  <a:spcPts val="0"/>
                </a:spcBef>
                <a:spcAft>
                  <a:spcPts val="0"/>
                </a:spcAft>
                <a:buClr>
                  <a:schemeClr val="dk1"/>
                </a:buClr>
                <a:buSzPts val="1800"/>
                <a:buFont typeface="Cambria"/>
                <a:buChar char="•"/>
              </a:pPr>
              <a:r>
                <a:rPr lang="en-US" sz="1800" b="0" i="0" u="none" strike="noStrike" cap="none">
                  <a:solidFill>
                    <a:schemeClr val="dk1"/>
                  </a:solidFill>
                  <a:latin typeface="Cambria"/>
                  <a:ea typeface="Cambria"/>
                  <a:cs typeface="Cambria"/>
                  <a:sym typeface="Cambria"/>
                </a:rPr>
                <a:t>Tôn trọng người hành nghề và người khác làm việc tại cơ sở KBCB</a:t>
              </a:r>
              <a:endParaRPr sz="1800" b="0" i="0" u="none" strike="noStrike" cap="none">
                <a:solidFill>
                  <a:schemeClr val="dk1"/>
                </a:solidFill>
                <a:latin typeface="Calibri"/>
                <a:ea typeface="Calibri"/>
                <a:cs typeface="Calibri"/>
                <a:sym typeface="Calibri"/>
              </a:endParaRPr>
            </a:p>
            <a:p>
              <a:pPr marL="228600" marR="0" lvl="1" indent="-228600" algn="just" rtl="0">
                <a:lnSpc>
                  <a:spcPct val="100000"/>
                </a:lnSpc>
                <a:spcBef>
                  <a:spcPts val="270"/>
                </a:spcBef>
                <a:spcAft>
                  <a:spcPts val="0"/>
                </a:spcAft>
                <a:buClr>
                  <a:schemeClr val="dk1"/>
                </a:buClr>
                <a:buSzPts val="1800"/>
                <a:buFont typeface="Cambria"/>
                <a:buChar char="•"/>
              </a:pPr>
              <a:r>
                <a:rPr lang="en-US" sz="1800" b="0" i="0" u="none" strike="noStrike" cap="none">
                  <a:solidFill>
                    <a:schemeClr val="dk1"/>
                  </a:solidFill>
                  <a:latin typeface="Cambria"/>
                  <a:ea typeface="Cambria"/>
                  <a:cs typeface="Cambria"/>
                  <a:sym typeface="Cambria"/>
                </a:rPr>
                <a:t>Chấp hành các quy định trong khám bệnh, chữa bệnh</a:t>
              </a:r>
              <a:endParaRPr sz="1800" b="0" i="0" u="none" strike="noStrike" cap="none">
                <a:solidFill>
                  <a:schemeClr val="dk1"/>
                </a:solidFill>
                <a:latin typeface="Calibri"/>
                <a:ea typeface="Calibri"/>
                <a:cs typeface="Calibri"/>
                <a:sym typeface="Calibri"/>
              </a:endParaRPr>
            </a:p>
            <a:p>
              <a:pPr marL="228600" marR="0" lvl="1" indent="-228600" algn="just" rtl="0">
                <a:lnSpc>
                  <a:spcPct val="100000"/>
                </a:lnSpc>
                <a:spcBef>
                  <a:spcPts val="270"/>
                </a:spcBef>
                <a:spcAft>
                  <a:spcPts val="0"/>
                </a:spcAft>
                <a:buClr>
                  <a:schemeClr val="dk1"/>
                </a:buClr>
                <a:buSzPts val="1800"/>
                <a:buFont typeface="Cambria"/>
                <a:buChar char="•"/>
              </a:pPr>
              <a:r>
                <a:rPr lang="en-US" sz="1800" b="0" i="0" u="none" strike="noStrike" cap="none">
                  <a:solidFill>
                    <a:schemeClr val="dk1"/>
                  </a:solidFill>
                  <a:latin typeface="Cambria"/>
                  <a:ea typeface="Cambria"/>
                  <a:cs typeface="Cambria"/>
                  <a:sym typeface="Cambria"/>
                </a:rPr>
                <a:t>Chi trả chi phí khám bệnh, chữa bệnh</a:t>
              </a:r>
              <a:endParaRPr sz="1800" b="0" i="0" u="none" strike="noStrike" cap="none">
                <a:solidFill>
                  <a:schemeClr val="dk1"/>
                </a:solidFill>
                <a:latin typeface="Calibri"/>
                <a:ea typeface="Calibri"/>
                <a:cs typeface="Calibri"/>
                <a:sym typeface="Calibri"/>
              </a:endParaRPr>
            </a:p>
          </p:txBody>
        </p:sp>
      </p:grpSp>
      <p:grpSp>
        <p:nvGrpSpPr>
          <p:cNvPr id="232" name="Google Shape;232;p11"/>
          <p:cNvGrpSpPr/>
          <p:nvPr/>
        </p:nvGrpSpPr>
        <p:grpSpPr>
          <a:xfrm>
            <a:off x="511815" y="1908777"/>
            <a:ext cx="3475985" cy="4832892"/>
            <a:chOff x="0" y="728029"/>
            <a:chExt cx="4716770" cy="6115523"/>
          </a:xfrm>
        </p:grpSpPr>
        <p:sp>
          <p:nvSpPr>
            <p:cNvPr id="233" name="Google Shape;233;p11"/>
            <p:cNvSpPr/>
            <p:nvPr/>
          </p:nvSpPr>
          <p:spPr>
            <a:xfrm>
              <a:off x="0" y="728029"/>
              <a:ext cx="4716770" cy="6115523"/>
            </a:xfrm>
            <a:prstGeom prst="rect">
              <a:avLst/>
            </a:prstGeom>
            <a:solidFill>
              <a:srgbClr val="CCD3EA">
                <a:alpha val="89803"/>
              </a:srgbClr>
            </a:solidFill>
            <a:ln w="12700" cap="flat" cmpd="sng">
              <a:solidFill>
                <a:srgbClr val="CCD3EA">
                  <a:alpha val="89803"/>
                </a:srgb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11"/>
            <p:cNvSpPr txBox="1"/>
            <p:nvPr/>
          </p:nvSpPr>
          <p:spPr>
            <a:xfrm>
              <a:off x="0" y="728030"/>
              <a:ext cx="4716770" cy="5710441"/>
            </a:xfrm>
            <a:prstGeom prst="rect">
              <a:avLst/>
            </a:prstGeom>
            <a:noFill/>
            <a:ln>
              <a:noFill/>
            </a:ln>
          </p:spPr>
          <p:txBody>
            <a:bodyPr spcFirstLastPara="1" wrap="square" lIns="106675" tIns="106675" rIns="142225" bIns="160000" anchor="t" anchorCtr="0">
              <a:noAutofit/>
            </a:bodyPr>
            <a:lstStyle/>
            <a:p>
              <a:pPr marL="228600" marR="0" lvl="1" indent="-228600" algn="just" rtl="0">
                <a:lnSpc>
                  <a:spcPct val="100000"/>
                </a:lnSpc>
                <a:spcBef>
                  <a:spcPts val="0"/>
                </a:spcBef>
                <a:spcAft>
                  <a:spcPts val="0"/>
                </a:spcAft>
                <a:buClr>
                  <a:schemeClr val="dk1"/>
                </a:buClr>
                <a:buSzPts val="1800"/>
                <a:buFont typeface="Cambria"/>
                <a:buChar char="•"/>
              </a:pPr>
              <a:r>
                <a:rPr lang="en-US" sz="1800" b="0" i="0" u="none" strike="noStrike" cap="none">
                  <a:solidFill>
                    <a:schemeClr val="dk1"/>
                  </a:solidFill>
                  <a:latin typeface="Cambria"/>
                  <a:ea typeface="Cambria"/>
                  <a:cs typeface="Cambria"/>
                  <a:sym typeface="Cambria"/>
                </a:rPr>
                <a:t>Được khám bệnh, chữa bệnh</a:t>
              </a:r>
              <a:endParaRPr sz="1800" b="0" i="0" u="none" strike="noStrike" cap="none">
                <a:solidFill>
                  <a:schemeClr val="dk1"/>
                </a:solidFill>
                <a:latin typeface="Calibri"/>
                <a:ea typeface="Calibri"/>
                <a:cs typeface="Calibri"/>
                <a:sym typeface="Calibri"/>
              </a:endParaRPr>
            </a:p>
            <a:p>
              <a:pPr marL="228600" marR="0" lvl="1" indent="-228600" algn="just" rtl="0">
                <a:lnSpc>
                  <a:spcPct val="100000"/>
                </a:lnSpc>
                <a:spcBef>
                  <a:spcPts val="270"/>
                </a:spcBef>
                <a:spcAft>
                  <a:spcPts val="0"/>
                </a:spcAft>
                <a:buClr>
                  <a:schemeClr val="dk1"/>
                </a:buClr>
                <a:buSzPts val="1800"/>
                <a:buFont typeface="Cambria"/>
                <a:buChar char="•"/>
              </a:pPr>
              <a:r>
                <a:rPr lang="en-US" sz="1800" b="0" i="0" u="none" strike="noStrike" cap="none">
                  <a:solidFill>
                    <a:schemeClr val="dk1"/>
                  </a:solidFill>
                  <a:latin typeface="Cambria"/>
                  <a:ea typeface="Cambria"/>
                  <a:cs typeface="Cambria"/>
                  <a:sym typeface="Cambria"/>
                </a:rPr>
                <a:t>Được tôn trọng danh dự, bảo vệ sức khỏe và tôn trọng bí mật riêng tư trong KBCB</a:t>
              </a:r>
              <a:endParaRPr sz="1800" b="0" i="0" u="none" strike="noStrike" cap="none">
                <a:solidFill>
                  <a:schemeClr val="dk1"/>
                </a:solidFill>
                <a:latin typeface="Calibri"/>
                <a:ea typeface="Calibri"/>
                <a:cs typeface="Calibri"/>
                <a:sym typeface="Calibri"/>
              </a:endParaRPr>
            </a:p>
            <a:p>
              <a:pPr marL="228600" marR="0" lvl="1" indent="-228600" algn="just" rtl="0">
                <a:lnSpc>
                  <a:spcPct val="100000"/>
                </a:lnSpc>
                <a:spcBef>
                  <a:spcPts val="270"/>
                </a:spcBef>
                <a:spcAft>
                  <a:spcPts val="0"/>
                </a:spcAft>
                <a:buClr>
                  <a:schemeClr val="dk1"/>
                </a:buClr>
                <a:buSzPts val="1800"/>
                <a:buFont typeface="Cambria"/>
                <a:buChar char="•"/>
              </a:pPr>
              <a:r>
                <a:rPr lang="en-US" sz="1800" b="0" i="0" u="none" strike="noStrike" cap="none">
                  <a:solidFill>
                    <a:schemeClr val="dk1"/>
                  </a:solidFill>
                  <a:latin typeface="Cambria"/>
                  <a:ea typeface="Cambria"/>
                  <a:cs typeface="Cambria"/>
                  <a:sym typeface="Cambria"/>
                </a:rPr>
                <a:t>Được lựa chọn trong khám bệnh, chữa bệnh </a:t>
              </a:r>
              <a:endParaRPr sz="1800" b="0" i="0" u="none" strike="noStrike" cap="none">
                <a:solidFill>
                  <a:schemeClr val="dk1"/>
                </a:solidFill>
                <a:latin typeface="Calibri"/>
                <a:ea typeface="Calibri"/>
                <a:cs typeface="Calibri"/>
                <a:sym typeface="Calibri"/>
              </a:endParaRPr>
            </a:p>
            <a:p>
              <a:pPr marL="228600" marR="0" lvl="1" indent="-228600" algn="just" rtl="0">
                <a:lnSpc>
                  <a:spcPct val="100000"/>
                </a:lnSpc>
                <a:spcBef>
                  <a:spcPts val="270"/>
                </a:spcBef>
                <a:spcAft>
                  <a:spcPts val="0"/>
                </a:spcAft>
                <a:buClr>
                  <a:schemeClr val="dk1"/>
                </a:buClr>
                <a:buSzPts val="1800"/>
                <a:buFont typeface="Cambria"/>
                <a:buChar char="•"/>
              </a:pPr>
              <a:r>
                <a:rPr lang="en-US" sz="1800" b="0" i="0" u="none" strike="noStrike" cap="none">
                  <a:solidFill>
                    <a:schemeClr val="dk1"/>
                  </a:solidFill>
                  <a:latin typeface="Cambria"/>
                  <a:ea typeface="Cambria"/>
                  <a:cs typeface="Cambria"/>
                  <a:sym typeface="Cambria"/>
                </a:rPr>
                <a:t>Được cung cấp thông tin về hồ sơ bệnh án và chi phí KBCB</a:t>
              </a:r>
              <a:endParaRPr sz="1800" b="0" i="0" u="none" strike="noStrike" cap="none">
                <a:solidFill>
                  <a:schemeClr val="dk1"/>
                </a:solidFill>
                <a:latin typeface="Calibri"/>
                <a:ea typeface="Calibri"/>
                <a:cs typeface="Calibri"/>
                <a:sym typeface="Calibri"/>
              </a:endParaRPr>
            </a:p>
            <a:p>
              <a:pPr marL="228600" marR="0" lvl="1" indent="-228600" algn="just" rtl="0">
                <a:lnSpc>
                  <a:spcPct val="100000"/>
                </a:lnSpc>
                <a:spcBef>
                  <a:spcPts val="270"/>
                </a:spcBef>
                <a:spcAft>
                  <a:spcPts val="0"/>
                </a:spcAft>
                <a:buClr>
                  <a:schemeClr val="dk1"/>
                </a:buClr>
                <a:buSzPts val="1800"/>
                <a:buFont typeface="Cambria"/>
                <a:buChar char="•"/>
              </a:pPr>
              <a:r>
                <a:rPr lang="en-US" sz="1800" b="0" i="0" u="none" strike="noStrike" cap="none">
                  <a:solidFill>
                    <a:schemeClr val="dk1"/>
                  </a:solidFill>
                  <a:latin typeface="Cambria"/>
                  <a:ea typeface="Cambria"/>
                  <a:cs typeface="Cambria"/>
                  <a:sym typeface="Cambria"/>
                </a:rPr>
                <a:t>Được từ chối KBCB và rời khỏi cơ sở KBCB</a:t>
              </a:r>
              <a:endParaRPr sz="1800" b="0" i="0" u="none" strike="noStrike" cap="none">
                <a:solidFill>
                  <a:schemeClr val="dk1"/>
                </a:solidFill>
                <a:latin typeface="Calibri"/>
                <a:ea typeface="Calibri"/>
                <a:cs typeface="Calibri"/>
                <a:sym typeface="Calibri"/>
              </a:endParaRPr>
            </a:p>
            <a:p>
              <a:pPr marL="228600" marR="0" lvl="1" indent="-228600" algn="just" rtl="0">
                <a:lnSpc>
                  <a:spcPct val="100000"/>
                </a:lnSpc>
                <a:spcBef>
                  <a:spcPts val="270"/>
                </a:spcBef>
                <a:spcAft>
                  <a:spcPts val="0"/>
                </a:spcAft>
                <a:buClr>
                  <a:schemeClr val="dk1"/>
                </a:buClr>
                <a:buSzPts val="1800"/>
                <a:buFont typeface="Cambria"/>
                <a:buChar char="•"/>
              </a:pPr>
              <a:r>
                <a:rPr lang="en-US" sz="1800" b="0" i="0" u="none" strike="noStrike" cap="none">
                  <a:solidFill>
                    <a:schemeClr val="dk1"/>
                  </a:solidFill>
                  <a:latin typeface="Cambria"/>
                  <a:ea typeface="Cambria"/>
                  <a:cs typeface="Cambria"/>
                  <a:sym typeface="Cambria"/>
                </a:rPr>
                <a:t>Kiến nghị và bồi thường</a:t>
              </a:r>
              <a:endParaRPr sz="1800" b="0" i="0" u="none" strike="noStrike" cap="none">
                <a:solidFill>
                  <a:schemeClr val="dk1"/>
                </a:solidFill>
                <a:latin typeface="Calibri"/>
                <a:ea typeface="Calibri"/>
                <a:cs typeface="Calibri"/>
                <a:sym typeface="Calibri"/>
              </a:endParaRPr>
            </a:p>
            <a:p>
              <a:pPr marL="228600" marR="0" lvl="1" indent="-228600" algn="just" rtl="0">
                <a:lnSpc>
                  <a:spcPct val="100000"/>
                </a:lnSpc>
                <a:spcBef>
                  <a:spcPts val="270"/>
                </a:spcBef>
                <a:spcAft>
                  <a:spcPts val="0"/>
                </a:spcAft>
                <a:buClr>
                  <a:schemeClr val="dk1"/>
                </a:buClr>
                <a:buSzPts val="1800"/>
                <a:buFont typeface="Cambria"/>
                <a:buChar char="•"/>
              </a:pPr>
              <a:r>
                <a:rPr lang="en-US" sz="1800" b="0" i="0" u="none" strike="noStrike" cap="none">
                  <a:solidFill>
                    <a:schemeClr val="dk1"/>
                  </a:solidFill>
                  <a:latin typeface="Cambria"/>
                  <a:ea typeface="Cambria"/>
                  <a:cs typeface="Cambria"/>
                  <a:sym typeface="Cambria"/>
                </a:rPr>
                <a:t>Người bệnh bị mất, hạn chế năng lực hành vi dân sự; người chưa thành niên, người không có thân nhân</a:t>
              </a:r>
              <a:endParaRPr sz="1800" b="0" i="0" u="none" strike="noStrike" cap="none">
                <a:solidFill>
                  <a:schemeClr val="dk1"/>
                </a:solidFill>
                <a:latin typeface="Calibri"/>
                <a:ea typeface="Calibri"/>
                <a:cs typeface="Calibri"/>
                <a:sym typeface="Calibri"/>
              </a:endParaRPr>
            </a:p>
          </p:txBody>
        </p:sp>
      </p:grpSp>
      <p:grpSp>
        <p:nvGrpSpPr>
          <p:cNvPr id="235" name="Google Shape;235;p11"/>
          <p:cNvGrpSpPr/>
          <p:nvPr/>
        </p:nvGrpSpPr>
        <p:grpSpPr>
          <a:xfrm>
            <a:off x="511815" y="1326101"/>
            <a:ext cx="3475985" cy="512455"/>
            <a:chOff x="9376" y="2968871"/>
            <a:chExt cx="902101" cy="512455"/>
          </a:xfrm>
        </p:grpSpPr>
        <p:sp>
          <p:nvSpPr>
            <p:cNvPr id="236" name="Google Shape;236;p11"/>
            <p:cNvSpPr/>
            <p:nvPr/>
          </p:nvSpPr>
          <p:spPr>
            <a:xfrm>
              <a:off x="9376" y="2968871"/>
              <a:ext cx="902101" cy="512455"/>
            </a:xfrm>
            <a:prstGeom prst="rect">
              <a:avLst/>
            </a:prstGeom>
            <a:solidFill>
              <a:srgbClr val="4372C3"/>
            </a:solidFill>
            <a:ln w="12700"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11"/>
            <p:cNvSpPr txBox="1"/>
            <p:nvPr/>
          </p:nvSpPr>
          <p:spPr>
            <a:xfrm>
              <a:off x="9376" y="2968871"/>
              <a:ext cx="902101" cy="512455"/>
            </a:xfrm>
            <a:prstGeom prst="rect">
              <a:avLst/>
            </a:prstGeom>
            <a:noFill/>
            <a:ln>
              <a:noFill/>
            </a:ln>
          </p:spPr>
          <p:txBody>
            <a:bodyPr spcFirstLastPara="1" wrap="square" lIns="199125" tIns="113775" rIns="199125" bIns="113775" anchor="ctr" anchorCtr="0">
              <a:noAutofit/>
            </a:bodyPr>
            <a:lstStyle/>
            <a:p>
              <a:pPr marL="0" marR="0" lvl="0" indent="0" algn="ctr" rtl="0">
                <a:lnSpc>
                  <a:spcPct val="90000"/>
                </a:lnSpc>
                <a:spcBef>
                  <a:spcPts val="0"/>
                </a:spcBef>
                <a:spcAft>
                  <a:spcPts val="0"/>
                </a:spcAft>
                <a:buClr>
                  <a:schemeClr val="lt1"/>
                </a:buClr>
                <a:buSzPts val="2800"/>
                <a:buFont typeface="Cambria"/>
                <a:buNone/>
              </a:pPr>
              <a:r>
                <a:rPr lang="en-US" sz="2800" b="1">
                  <a:solidFill>
                    <a:schemeClr val="lt1"/>
                  </a:solidFill>
                  <a:latin typeface="Cambria"/>
                  <a:ea typeface="Cambria"/>
                  <a:cs typeface="Cambria"/>
                  <a:sym typeface="Cambria"/>
                </a:rPr>
                <a:t>QUYỀN</a:t>
              </a:r>
              <a:endParaRPr sz="2800">
                <a:solidFill>
                  <a:schemeClr val="lt1"/>
                </a:solidFill>
                <a:latin typeface="Calibri"/>
                <a:ea typeface="Calibri"/>
                <a:cs typeface="Calibri"/>
                <a:sym typeface="Calibri"/>
              </a:endParaRPr>
            </a:p>
          </p:txBody>
        </p:sp>
      </p:grpSp>
      <p:grpSp>
        <p:nvGrpSpPr>
          <p:cNvPr id="238" name="Google Shape;238;p11"/>
          <p:cNvGrpSpPr/>
          <p:nvPr/>
        </p:nvGrpSpPr>
        <p:grpSpPr>
          <a:xfrm>
            <a:off x="4212852" y="1291384"/>
            <a:ext cx="3475985" cy="541978"/>
            <a:chOff x="9168389" y="3220433"/>
            <a:chExt cx="1020640" cy="361606"/>
          </a:xfrm>
        </p:grpSpPr>
        <p:sp>
          <p:nvSpPr>
            <p:cNvPr id="239" name="Google Shape;239;p11"/>
            <p:cNvSpPr/>
            <p:nvPr/>
          </p:nvSpPr>
          <p:spPr>
            <a:xfrm>
              <a:off x="9168389" y="3220433"/>
              <a:ext cx="1020640" cy="361605"/>
            </a:xfrm>
            <a:prstGeom prst="rect">
              <a:avLst/>
            </a:prstGeom>
            <a:solidFill>
              <a:srgbClr val="4372C3"/>
            </a:solidFill>
            <a:ln w="12700"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11"/>
            <p:cNvSpPr txBox="1"/>
            <p:nvPr/>
          </p:nvSpPr>
          <p:spPr>
            <a:xfrm>
              <a:off x="9168389" y="3220434"/>
              <a:ext cx="1020640" cy="361605"/>
            </a:xfrm>
            <a:prstGeom prst="rect">
              <a:avLst/>
            </a:prstGeom>
            <a:noFill/>
            <a:ln>
              <a:noFill/>
            </a:ln>
          </p:spPr>
          <p:txBody>
            <a:bodyPr spcFirstLastPara="1" wrap="square" lIns="199125" tIns="113775" rIns="199125" bIns="113775" anchor="ctr" anchorCtr="0">
              <a:noAutofit/>
            </a:bodyPr>
            <a:lstStyle/>
            <a:p>
              <a:pPr marL="0" marR="0" lvl="0" indent="0" algn="ctr" rtl="0">
                <a:lnSpc>
                  <a:spcPct val="90000"/>
                </a:lnSpc>
                <a:spcBef>
                  <a:spcPts val="0"/>
                </a:spcBef>
                <a:spcAft>
                  <a:spcPts val="0"/>
                </a:spcAft>
                <a:buClr>
                  <a:schemeClr val="lt1"/>
                </a:buClr>
                <a:buSzPts val="2800"/>
                <a:buFont typeface="Cambria"/>
                <a:buNone/>
              </a:pPr>
              <a:r>
                <a:rPr lang="en-US" sz="2800" b="1">
                  <a:solidFill>
                    <a:schemeClr val="lt1"/>
                  </a:solidFill>
                  <a:latin typeface="Cambria"/>
                  <a:ea typeface="Cambria"/>
                  <a:cs typeface="Cambria"/>
                  <a:sym typeface="Cambria"/>
                </a:rPr>
                <a:t>NGHĨA VỤ</a:t>
              </a:r>
              <a:endParaRPr sz="2800">
                <a:solidFill>
                  <a:schemeClr val="lt1"/>
                </a:solidFill>
                <a:latin typeface="Calibri"/>
                <a:ea typeface="Calibri"/>
                <a:cs typeface="Calibri"/>
                <a:sym typeface="Calibri"/>
              </a:endParaRPr>
            </a:p>
          </p:txBody>
        </p:sp>
      </p:grpSp>
      <p:pic>
        <p:nvPicPr>
          <p:cNvPr id="241" name="Google Shape;241;p11"/>
          <p:cNvPicPr preferRelativeResize="0"/>
          <p:nvPr/>
        </p:nvPicPr>
        <p:blipFill rotWithShape="1">
          <a:blip r:embed="rId3">
            <a:alphaModFix/>
          </a:blip>
          <a:srcRect/>
          <a:stretch/>
        </p:blipFill>
        <p:spPr>
          <a:xfrm>
            <a:off x="7913889" y="2567242"/>
            <a:ext cx="4261119" cy="3195839"/>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pic>
        <p:nvPicPr>
          <p:cNvPr id="247" name="Google Shape;247;p12"/>
          <p:cNvPicPr preferRelativeResize="0"/>
          <p:nvPr/>
        </p:nvPicPr>
        <p:blipFill rotWithShape="1">
          <a:blip r:embed="rId3">
            <a:alphaModFix/>
          </a:blip>
          <a:srcRect/>
          <a:stretch/>
        </p:blipFill>
        <p:spPr>
          <a:xfrm>
            <a:off x="11023600" y="228600"/>
            <a:ext cx="1016000" cy="1016000"/>
          </a:xfrm>
          <a:prstGeom prst="rect">
            <a:avLst/>
          </a:prstGeom>
          <a:noFill/>
          <a:ln>
            <a:noFill/>
          </a:ln>
        </p:spPr>
      </p:pic>
      <p:pic>
        <p:nvPicPr>
          <p:cNvPr id="248" name="Google Shape;248;p12"/>
          <p:cNvPicPr preferRelativeResize="0"/>
          <p:nvPr/>
        </p:nvPicPr>
        <p:blipFill rotWithShape="1">
          <a:blip r:embed="rId4">
            <a:alphaModFix/>
          </a:blip>
          <a:srcRect/>
          <a:stretch/>
        </p:blipFill>
        <p:spPr>
          <a:xfrm>
            <a:off x="704850" y="5942019"/>
            <a:ext cx="1237379" cy="266037"/>
          </a:xfrm>
          <a:prstGeom prst="rect">
            <a:avLst/>
          </a:prstGeom>
          <a:noFill/>
          <a:ln>
            <a:noFill/>
          </a:ln>
        </p:spPr>
      </p:pic>
      <p:sp>
        <p:nvSpPr>
          <p:cNvPr id="249" name="Google Shape;249;p12"/>
          <p:cNvSpPr txBox="1"/>
          <p:nvPr/>
        </p:nvSpPr>
        <p:spPr>
          <a:xfrm>
            <a:off x="2032000" y="4379680"/>
            <a:ext cx="9759950" cy="1518814"/>
          </a:xfrm>
          <a:prstGeom prst="rect">
            <a:avLst/>
          </a:prstGeom>
          <a:noFill/>
          <a:ln>
            <a:noFill/>
          </a:ln>
        </p:spPr>
        <p:txBody>
          <a:bodyPr spcFirstLastPara="1" wrap="square" lIns="0" tIns="0" rIns="0" bIns="0" anchor="t" anchorCtr="0">
            <a:spAutoFit/>
          </a:bodyPr>
          <a:lstStyle/>
          <a:p>
            <a:pPr marL="0" marR="0" lvl="0" indent="0" algn="l" rtl="0">
              <a:lnSpc>
                <a:spcPct val="110000"/>
              </a:lnSpc>
              <a:spcBef>
                <a:spcPts val="0"/>
              </a:spcBef>
              <a:spcAft>
                <a:spcPts val="0"/>
              </a:spcAft>
              <a:buNone/>
            </a:pPr>
            <a:r>
              <a:rPr lang="en-US" sz="4667" b="1">
                <a:solidFill>
                  <a:srgbClr val="000000"/>
                </a:solidFill>
                <a:latin typeface="Arial"/>
                <a:ea typeface="Arial"/>
                <a:cs typeface="Arial"/>
                <a:sym typeface="Arial"/>
              </a:rPr>
              <a:t>Các Quy định về người hành nghề khám bệnh, chữa bệnh</a:t>
            </a:r>
            <a:endParaRPr sz="4667" b="1">
              <a:solidFill>
                <a:srgbClr val="000000"/>
              </a:solidFill>
              <a:latin typeface="Arial"/>
              <a:ea typeface="Arial"/>
              <a:cs typeface="Arial"/>
              <a:sym typeface="Arial"/>
            </a:endParaRPr>
          </a:p>
        </p:txBody>
      </p:sp>
      <p:pic>
        <p:nvPicPr>
          <p:cNvPr id="250" name="Google Shape;250;p12"/>
          <p:cNvPicPr preferRelativeResize="0"/>
          <p:nvPr/>
        </p:nvPicPr>
        <p:blipFill rotWithShape="1">
          <a:blip r:embed="rId5">
            <a:alphaModFix/>
          </a:blip>
          <a:srcRect t="45511" r="50000"/>
          <a:stretch/>
        </p:blipFill>
        <p:spPr>
          <a:xfrm rot="-5400000">
            <a:off x="-133075" y="133073"/>
            <a:ext cx="1481221" cy="1215071"/>
          </a:xfrm>
          <a:prstGeom prst="rect">
            <a:avLst/>
          </a:prstGeom>
          <a:noFill/>
          <a:ln>
            <a:noFill/>
          </a:ln>
        </p:spPr>
      </p:pic>
      <p:pic>
        <p:nvPicPr>
          <p:cNvPr id="251" name="Google Shape;251;p12"/>
          <p:cNvPicPr preferRelativeResize="0"/>
          <p:nvPr/>
        </p:nvPicPr>
        <p:blipFill rotWithShape="1">
          <a:blip r:embed="rId6">
            <a:alphaModFix/>
          </a:blip>
          <a:srcRect/>
          <a:stretch/>
        </p:blipFill>
        <p:spPr>
          <a:xfrm>
            <a:off x="1942229" y="175007"/>
            <a:ext cx="8518917" cy="4101949"/>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55"/>
        <p:cNvGrpSpPr/>
        <p:nvPr/>
      </p:nvGrpSpPr>
      <p:grpSpPr>
        <a:xfrm>
          <a:off x="0" y="0"/>
          <a:ext cx="0" cy="0"/>
          <a:chOff x="0" y="0"/>
          <a:chExt cx="0" cy="0"/>
        </a:xfrm>
      </p:grpSpPr>
      <p:sp>
        <p:nvSpPr>
          <p:cNvPr id="256" name="Google Shape;256;p13"/>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57" name="Google Shape;257;p13"/>
          <p:cNvSpPr/>
          <p:nvPr/>
        </p:nvSpPr>
        <p:spPr>
          <a:xfrm rot="-2700000" flipH="1">
            <a:off x="-376156" y="-253670"/>
            <a:ext cx="1827638" cy="1376989"/>
          </a:xfrm>
          <a:custGeom>
            <a:avLst/>
            <a:gdLst/>
            <a:ahLst/>
            <a:cxnLst/>
            <a:rect l="l" t="t" r="r" b="b"/>
            <a:pathLst>
              <a:path w="1827638" h="1376989" extrusionOk="0">
                <a:moveTo>
                  <a:pt x="0" y="987379"/>
                </a:moveTo>
                <a:lnTo>
                  <a:pt x="987379" y="0"/>
                </a:lnTo>
                <a:lnTo>
                  <a:pt x="1827638" y="840260"/>
                </a:lnTo>
                <a:lnTo>
                  <a:pt x="1827638" y="1376989"/>
                </a:lnTo>
                <a:lnTo>
                  <a:pt x="0" y="1376989"/>
                </a:lnTo>
                <a:close/>
              </a:path>
            </a:pathLst>
          </a:custGeom>
          <a:solidFill>
            <a:schemeClr val="accent1">
              <a:alpha val="2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58" name="Google Shape;258;p13"/>
          <p:cNvSpPr/>
          <p:nvPr/>
        </p:nvSpPr>
        <p:spPr>
          <a:xfrm rot="-2700000" flipH="1">
            <a:off x="891641" y="422146"/>
            <a:ext cx="645368" cy="645368"/>
          </a:xfrm>
          <a:prstGeom prst="rect">
            <a:avLst/>
          </a:prstGeom>
          <a:solidFill>
            <a:schemeClr val="accent1">
              <a:alpha val="2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59" name="Google Shape;259;p13"/>
          <p:cNvSpPr/>
          <p:nvPr/>
        </p:nvSpPr>
        <p:spPr>
          <a:xfrm rot="-2700000" flipH="1">
            <a:off x="10043482" y="655140"/>
            <a:ext cx="687472" cy="687472"/>
          </a:xfrm>
          <a:prstGeom prst="rect">
            <a:avLst/>
          </a:prstGeom>
          <a:solidFill>
            <a:schemeClr val="accent4">
              <a:alpha val="2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60" name="Google Shape;260;p13"/>
          <p:cNvSpPr/>
          <p:nvPr/>
        </p:nvSpPr>
        <p:spPr>
          <a:xfrm rot="10800000" flipH="1">
            <a:off x="9356643" y="0"/>
            <a:ext cx="2835357" cy="1480837"/>
          </a:xfrm>
          <a:custGeom>
            <a:avLst/>
            <a:gdLst/>
            <a:ahLst/>
            <a:cxnLst/>
            <a:rect l="l" t="t" r="r" b="b"/>
            <a:pathLst>
              <a:path w="2835357" h="1480837" extrusionOk="0">
                <a:moveTo>
                  <a:pt x="2835357" y="1480837"/>
                </a:moveTo>
                <a:lnTo>
                  <a:pt x="0" y="1480837"/>
                </a:lnTo>
                <a:lnTo>
                  <a:pt x="1552727" y="0"/>
                </a:lnTo>
                <a:lnTo>
                  <a:pt x="2835357" y="1223245"/>
                </a:lnTo>
                <a:close/>
              </a:path>
            </a:pathLst>
          </a:custGeom>
          <a:solidFill>
            <a:schemeClr val="accent4">
              <a:alpha val="2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61" name="Google Shape;261;p13"/>
          <p:cNvSpPr/>
          <p:nvPr/>
        </p:nvSpPr>
        <p:spPr>
          <a:xfrm flipH="1">
            <a:off x="7976344" y="6115501"/>
            <a:ext cx="1494513" cy="742499"/>
          </a:xfrm>
          <a:prstGeom prst="triangle">
            <a:avLst>
              <a:gd name="adj" fmla="val 50000"/>
            </a:avLst>
          </a:prstGeom>
          <a:solidFill>
            <a:schemeClr val="accent1">
              <a:alpha val="2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62" name="Google Shape;262;p13"/>
          <p:cNvSpPr/>
          <p:nvPr/>
        </p:nvSpPr>
        <p:spPr>
          <a:xfrm flipH="1">
            <a:off x="7604080" y="6453143"/>
            <a:ext cx="814903" cy="404857"/>
          </a:xfrm>
          <a:prstGeom prst="triangle">
            <a:avLst>
              <a:gd name="adj" fmla="val 50000"/>
            </a:avLst>
          </a:prstGeom>
          <a:solidFill>
            <a:schemeClr val="accent1">
              <a:alpha val="2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263" name="Google Shape;263;p13"/>
          <p:cNvGrpSpPr/>
          <p:nvPr/>
        </p:nvGrpSpPr>
        <p:grpSpPr>
          <a:xfrm>
            <a:off x="2605794" y="1070203"/>
            <a:ext cx="6576851" cy="5337746"/>
            <a:chOff x="1822224" y="2120"/>
            <a:chExt cx="6576851" cy="5337746"/>
          </a:xfrm>
        </p:grpSpPr>
        <p:sp>
          <p:nvSpPr>
            <p:cNvPr id="264" name="Google Shape;264;p13"/>
            <p:cNvSpPr/>
            <p:nvPr/>
          </p:nvSpPr>
          <p:spPr>
            <a:xfrm>
              <a:off x="3910028" y="2120"/>
              <a:ext cx="2391447" cy="1156509"/>
            </a:xfrm>
            <a:prstGeom prst="roundRect">
              <a:avLst>
                <a:gd name="adj" fmla="val 16667"/>
              </a:avLst>
            </a:prstGeom>
            <a:solidFill>
              <a:schemeClr val="accent2"/>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13"/>
            <p:cNvSpPr txBox="1"/>
            <p:nvPr/>
          </p:nvSpPr>
          <p:spPr>
            <a:xfrm>
              <a:off x="3966484" y="58576"/>
              <a:ext cx="2278535" cy="1043597"/>
            </a:xfrm>
            <a:prstGeom prst="rect">
              <a:avLst/>
            </a:prstGeom>
            <a:noFill/>
            <a:ln>
              <a:noFill/>
            </a:ln>
          </p:spPr>
          <p:txBody>
            <a:bodyPr spcFirstLastPara="1" wrap="square" lIns="60950" tIns="60950" rIns="60950" bIns="60950" anchor="ctr" anchorCtr="0">
              <a:noAutofit/>
            </a:bodyPr>
            <a:lstStyle/>
            <a:p>
              <a:pPr marL="0" marR="0" lvl="0" indent="0" algn="ctr" rtl="0">
                <a:lnSpc>
                  <a:spcPct val="90000"/>
                </a:lnSpc>
                <a:spcBef>
                  <a:spcPts val="0"/>
                </a:spcBef>
                <a:spcAft>
                  <a:spcPts val="0"/>
                </a:spcAft>
                <a:buClr>
                  <a:schemeClr val="lt1"/>
                </a:buClr>
                <a:buSzPts val="1600"/>
                <a:buFont typeface="Cambria"/>
                <a:buNone/>
              </a:pPr>
              <a:r>
                <a:rPr lang="en-US" sz="1600" b="1">
                  <a:solidFill>
                    <a:schemeClr val="lt1"/>
                  </a:solidFill>
                  <a:latin typeface="Cambria"/>
                  <a:ea typeface="Cambria"/>
                  <a:cs typeface="Cambria"/>
                  <a:sym typeface="Cambria"/>
                </a:rPr>
                <a:t>MỤC 1. ĐIỀU KIỆN </a:t>
              </a:r>
              <a:endParaRPr/>
            </a:p>
            <a:p>
              <a:pPr marL="0" marR="0" lvl="0" indent="0" algn="ctr" rtl="0">
                <a:lnSpc>
                  <a:spcPct val="90000"/>
                </a:lnSpc>
                <a:spcBef>
                  <a:spcPts val="560"/>
                </a:spcBef>
                <a:spcAft>
                  <a:spcPts val="0"/>
                </a:spcAft>
                <a:buClr>
                  <a:schemeClr val="lt1"/>
                </a:buClr>
                <a:buSzPts val="1600"/>
                <a:buFont typeface="Cambria"/>
                <a:buNone/>
              </a:pPr>
              <a:r>
                <a:rPr lang="en-US" sz="1600" b="1">
                  <a:solidFill>
                    <a:schemeClr val="lt1"/>
                  </a:solidFill>
                  <a:latin typeface="Cambria"/>
                  <a:ea typeface="Cambria"/>
                  <a:cs typeface="Cambria"/>
                  <a:sym typeface="Cambria"/>
                </a:rPr>
                <a:t>HÀNH NGHỀ </a:t>
              </a:r>
              <a:endParaRPr sz="1600">
                <a:solidFill>
                  <a:schemeClr val="lt1"/>
                </a:solidFill>
                <a:latin typeface="Calibri"/>
                <a:ea typeface="Calibri"/>
                <a:cs typeface="Calibri"/>
                <a:sym typeface="Calibri"/>
              </a:endParaRPr>
            </a:p>
          </p:txBody>
        </p:sp>
        <p:sp>
          <p:nvSpPr>
            <p:cNvPr id="266" name="Google Shape;266;p13"/>
            <p:cNvSpPr/>
            <p:nvPr/>
          </p:nvSpPr>
          <p:spPr>
            <a:xfrm>
              <a:off x="2794421" y="580374"/>
              <a:ext cx="4622662" cy="4622662"/>
            </a:xfrm>
            <a:custGeom>
              <a:avLst/>
              <a:gdLst/>
              <a:ahLst/>
              <a:cxnLst/>
              <a:rect l="l" t="t" r="r" b="b"/>
              <a:pathLst>
                <a:path w="120000" h="120000" extrusionOk="0">
                  <a:moveTo>
                    <a:pt x="91261" y="8787"/>
                  </a:moveTo>
                  <a:lnTo>
                    <a:pt x="91261" y="8787"/>
                  </a:lnTo>
                  <a:cubicBezTo>
                    <a:pt x="98544" y="13233"/>
                    <a:pt x="104796" y="19181"/>
                    <a:pt x="109598" y="26234"/>
                  </a:cubicBezTo>
                </a:path>
              </a:pathLst>
            </a:custGeom>
            <a:noFill/>
            <a:ln w="9525" cap="flat" cmpd="sng">
              <a:solidFill>
                <a:schemeClr val="accent2"/>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13"/>
            <p:cNvSpPr/>
            <p:nvPr/>
          </p:nvSpPr>
          <p:spPr>
            <a:xfrm>
              <a:off x="6208843" y="1599210"/>
              <a:ext cx="2190232" cy="1156509"/>
            </a:xfrm>
            <a:prstGeom prst="roundRect">
              <a:avLst>
                <a:gd name="adj" fmla="val 16667"/>
              </a:avLst>
            </a:prstGeom>
            <a:solidFill>
              <a:srgbClr val="7B7B7B"/>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13"/>
            <p:cNvSpPr txBox="1"/>
            <p:nvPr/>
          </p:nvSpPr>
          <p:spPr>
            <a:xfrm>
              <a:off x="6265299" y="1655666"/>
              <a:ext cx="2077320" cy="1043597"/>
            </a:xfrm>
            <a:prstGeom prst="rect">
              <a:avLst/>
            </a:prstGeom>
            <a:noFill/>
            <a:ln>
              <a:noFill/>
            </a:ln>
          </p:spPr>
          <p:txBody>
            <a:bodyPr spcFirstLastPara="1" wrap="square" lIns="60950" tIns="60950" rIns="60950" bIns="60950" anchor="ctr" anchorCtr="0">
              <a:noAutofit/>
            </a:bodyPr>
            <a:lstStyle/>
            <a:p>
              <a:pPr marL="0" marR="0" lvl="0" indent="0" algn="ctr" rtl="0">
                <a:lnSpc>
                  <a:spcPct val="90000"/>
                </a:lnSpc>
                <a:spcBef>
                  <a:spcPts val="0"/>
                </a:spcBef>
                <a:spcAft>
                  <a:spcPts val="0"/>
                </a:spcAft>
                <a:buClr>
                  <a:schemeClr val="lt1"/>
                </a:buClr>
                <a:buSzPts val="1600"/>
                <a:buFont typeface="Cambria"/>
                <a:buNone/>
              </a:pPr>
              <a:r>
                <a:rPr lang="en-US" sz="1600" b="1">
                  <a:solidFill>
                    <a:schemeClr val="lt1"/>
                  </a:solidFill>
                  <a:latin typeface="Cambria"/>
                  <a:ea typeface="Cambria"/>
                  <a:cs typeface="Cambria"/>
                  <a:sym typeface="Cambria"/>
                </a:rPr>
                <a:t>MỤC 2. TỔ CHỨC KIỂM TRA ĐÁNH GIÁ NĂNG LỰC HÀNH NGHỀ KBCB</a:t>
              </a:r>
              <a:endParaRPr sz="1600">
                <a:solidFill>
                  <a:schemeClr val="lt1"/>
                </a:solidFill>
                <a:latin typeface="Calibri"/>
                <a:ea typeface="Calibri"/>
                <a:cs typeface="Calibri"/>
                <a:sym typeface="Calibri"/>
              </a:endParaRPr>
            </a:p>
          </p:txBody>
        </p:sp>
        <p:sp>
          <p:nvSpPr>
            <p:cNvPr id="269" name="Google Shape;269;p13"/>
            <p:cNvSpPr/>
            <p:nvPr/>
          </p:nvSpPr>
          <p:spPr>
            <a:xfrm>
              <a:off x="2794421" y="580374"/>
              <a:ext cx="4622662" cy="4622662"/>
            </a:xfrm>
            <a:custGeom>
              <a:avLst/>
              <a:gdLst/>
              <a:ahLst/>
              <a:cxnLst/>
              <a:rect l="l" t="t" r="r" b="b"/>
              <a:pathLst>
                <a:path w="120000" h="120000" extrusionOk="0">
                  <a:moveTo>
                    <a:pt x="119917" y="56854"/>
                  </a:moveTo>
                  <a:lnTo>
                    <a:pt x="119917" y="56854"/>
                  </a:lnTo>
                  <a:cubicBezTo>
                    <a:pt x="120593" y="69727"/>
                    <a:pt x="117105" y="82475"/>
                    <a:pt x="109970" y="93211"/>
                  </a:cubicBezTo>
                </a:path>
              </a:pathLst>
            </a:custGeom>
            <a:noFill/>
            <a:ln w="9525" cap="flat" cmpd="sng">
              <a:solidFill>
                <a:schemeClr val="accent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13"/>
            <p:cNvSpPr/>
            <p:nvPr/>
          </p:nvSpPr>
          <p:spPr>
            <a:xfrm>
              <a:off x="5420400" y="4183357"/>
              <a:ext cx="2087837" cy="1156509"/>
            </a:xfrm>
            <a:prstGeom prst="roundRect">
              <a:avLst>
                <a:gd name="adj" fmla="val 16667"/>
              </a:avLst>
            </a:prstGeom>
            <a:solidFill>
              <a:schemeClr val="accent4"/>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13"/>
            <p:cNvSpPr txBox="1"/>
            <p:nvPr/>
          </p:nvSpPr>
          <p:spPr>
            <a:xfrm>
              <a:off x="5476856" y="4239813"/>
              <a:ext cx="1974925" cy="1043597"/>
            </a:xfrm>
            <a:prstGeom prst="rect">
              <a:avLst/>
            </a:prstGeom>
            <a:noFill/>
            <a:ln>
              <a:noFill/>
            </a:ln>
          </p:spPr>
          <p:txBody>
            <a:bodyPr spcFirstLastPara="1" wrap="square" lIns="60950" tIns="60950" rIns="60950" bIns="60950" anchor="ctr" anchorCtr="0">
              <a:noAutofit/>
            </a:bodyPr>
            <a:lstStyle/>
            <a:p>
              <a:pPr marL="0" marR="0" lvl="0" indent="0" algn="ctr" rtl="0">
                <a:lnSpc>
                  <a:spcPct val="90000"/>
                </a:lnSpc>
                <a:spcBef>
                  <a:spcPts val="0"/>
                </a:spcBef>
                <a:spcAft>
                  <a:spcPts val="0"/>
                </a:spcAft>
                <a:buClr>
                  <a:schemeClr val="lt1"/>
                </a:buClr>
                <a:buSzPts val="1600"/>
                <a:buFont typeface="Cambria"/>
                <a:buNone/>
              </a:pPr>
              <a:r>
                <a:rPr lang="en-US" sz="1600" b="1">
                  <a:solidFill>
                    <a:schemeClr val="lt1"/>
                  </a:solidFill>
                  <a:latin typeface="Cambria"/>
                  <a:ea typeface="Cambria"/>
                  <a:cs typeface="Cambria"/>
                  <a:sym typeface="Cambria"/>
                </a:rPr>
                <a:t>MỤC 3. GIẤY PHÉP </a:t>
              </a:r>
              <a:endParaRPr/>
            </a:p>
            <a:p>
              <a:pPr marL="0" marR="0" lvl="0" indent="0" algn="ctr" rtl="0">
                <a:lnSpc>
                  <a:spcPct val="90000"/>
                </a:lnSpc>
                <a:spcBef>
                  <a:spcPts val="560"/>
                </a:spcBef>
                <a:spcAft>
                  <a:spcPts val="0"/>
                </a:spcAft>
                <a:buClr>
                  <a:schemeClr val="lt1"/>
                </a:buClr>
                <a:buSzPts val="1600"/>
                <a:buFont typeface="Cambria"/>
                <a:buNone/>
              </a:pPr>
              <a:r>
                <a:rPr lang="en-US" sz="1600" b="1">
                  <a:solidFill>
                    <a:schemeClr val="lt1"/>
                  </a:solidFill>
                  <a:latin typeface="Cambria"/>
                  <a:ea typeface="Cambria"/>
                  <a:cs typeface="Cambria"/>
                  <a:sym typeface="Cambria"/>
                </a:rPr>
                <a:t>HÀNH NGHỀ</a:t>
              </a:r>
              <a:endParaRPr/>
            </a:p>
          </p:txBody>
        </p:sp>
        <p:sp>
          <p:nvSpPr>
            <p:cNvPr id="272" name="Google Shape;272;p13"/>
            <p:cNvSpPr/>
            <p:nvPr/>
          </p:nvSpPr>
          <p:spPr>
            <a:xfrm>
              <a:off x="2794421" y="580374"/>
              <a:ext cx="4622662" cy="4622662"/>
            </a:xfrm>
            <a:custGeom>
              <a:avLst/>
              <a:gdLst/>
              <a:ahLst/>
              <a:cxnLst/>
              <a:rect l="l" t="t" r="r" b="b"/>
              <a:pathLst>
                <a:path w="120000" h="120000" extrusionOk="0">
                  <a:moveTo>
                    <a:pt x="68026" y="119461"/>
                  </a:moveTo>
                  <a:cubicBezTo>
                    <a:pt x="63376" y="120089"/>
                    <a:pt x="58669" y="120169"/>
                    <a:pt x="54000" y="119700"/>
                  </a:cubicBezTo>
                </a:path>
              </a:pathLst>
            </a:custGeom>
            <a:noFill/>
            <a:ln w="9525" cap="flat" cmpd="sng">
              <a:solidFill>
                <a:schemeClr val="accent4"/>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13"/>
            <p:cNvSpPr/>
            <p:nvPr/>
          </p:nvSpPr>
          <p:spPr>
            <a:xfrm>
              <a:off x="2625212" y="4183357"/>
              <a:ext cx="2243948" cy="1156509"/>
            </a:xfrm>
            <a:prstGeom prst="roundRect">
              <a:avLst>
                <a:gd name="adj" fmla="val 16667"/>
              </a:avLst>
            </a:prstGeom>
            <a:solidFill>
              <a:srgbClr val="599BD5"/>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13"/>
            <p:cNvSpPr txBox="1"/>
            <p:nvPr/>
          </p:nvSpPr>
          <p:spPr>
            <a:xfrm>
              <a:off x="2681668" y="4239813"/>
              <a:ext cx="2131036" cy="1043597"/>
            </a:xfrm>
            <a:prstGeom prst="rect">
              <a:avLst/>
            </a:prstGeom>
            <a:noFill/>
            <a:ln>
              <a:noFill/>
            </a:ln>
          </p:spPr>
          <p:txBody>
            <a:bodyPr spcFirstLastPara="1" wrap="square" lIns="60950" tIns="60950" rIns="60950" bIns="60950" anchor="ctr" anchorCtr="0">
              <a:noAutofit/>
            </a:bodyPr>
            <a:lstStyle/>
            <a:p>
              <a:pPr marL="0" marR="0" lvl="0" indent="0" algn="ctr" rtl="0">
                <a:lnSpc>
                  <a:spcPct val="90000"/>
                </a:lnSpc>
                <a:spcBef>
                  <a:spcPts val="0"/>
                </a:spcBef>
                <a:spcAft>
                  <a:spcPts val="0"/>
                </a:spcAft>
                <a:buClr>
                  <a:schemeClr val="lt1"/>
                </a:buClr>
                <a:buSzPts val="1600"/>
                <a:buFont typeface="Cambria"/>
                <a:buNone/>
              </a:pPr>
              <a:r>
                <a:rPr lang="en-US" sz="1600" b="1">
                  <a:solidFill>
                    <a:schemeClr val="lt1"/>
                  </a:solidFill>
                  <a:latin typeface="Cambria"/>
                  <a:ea typeface="Cambria"/>
                  <a:cs typeface="Cambria"/>
                  <a:sym typeface="Cambria"/>
                </a:rPr>
                <a:t>MỤC 4. ĐĂNG KÝ </a:t>
              </a:r>
              <a:endParaRPr/>
            </a:p>
            <a:p>
              <a:pPr marL="0" marR="0" lvl="0" indent="0" algn="ctr" rtl="0">
                <a:lnSpc>
                  <a:spcPct val="90000"/>
                </a:lnSpc>
                <a:spcBef>
                  <a:spcPts val="560"/>
                </a:spcBef>
                <a:spcAft>
                  <a:spcPts val="0"/>
                </a:spcAft>
                <a:buClr>
                  <a:schemeClr val="lt1"/>
                </a:buClr>
                <a:buSzPts val="1600"/>
                <a:buFont typeface="Cambria"/>
                <a:buNone/>
              </a:pPr>
              <a:r>
                <a:rPr lang="en-US" sz="1600" b="1">
                  <a:solidFill>
                    <a:schemeClr val="lt1"/>
                  </a:solidFill>
                  <a:latin typeface="Cambria"/>
                  <a:ea typeface="Cambria"/>
                  <a:cs typeface="Cambria"/>
                  <a:sym typeface="Cambria"/>
                </a:rPr>
                <a:t>HÀNH NGHỀ</a:t>
              </a:r>
              <a:endParaRPr sz="1600">
                <a:solidFill>
                  <a:schemeClr val="lt1"/>
                </a:solidFill>
                <a:latin typeface="Calibri"/>
                <a:ea typeface="Calibri"/>
                <a:cs typeface="Calibri"/>
                <a:sym typeface="Calibri"/>
              </a:endParaRPr>
            </a:p>
          </p:txBody>
        </p:sp>
        <p:sp>
          <p:nvSpPr>
            <p:cNvPr id="275" name="Google Shape;275;p13"/>
            <p:cNvSpPr/>
            <p:nvPr/>
          </p:nvSpPr>
          <p:spPr>
            <a:xfrm>
              <a:off x="2794421" y="580374"/>
              <a:ext cx="4622662" cy="4622662"/>
            </a:xfrm>
            <a:custGeom>
              <a:avLst/>
              <a:gdLst/>
              <a:ahLst/>
              <a:cxnLst/>
              <a:rect l="l" t="t" r="r" b="b"/>
              <a:pathLst>
                <a:path w="120000" h="120000" extrusionOk="0">
                  <a:moveTo>
                    <a:pt x="10030" y="93211"/>
                  </a:moveTo>
                  <a:cubicBezTo>
                    <a:pt x="2895" y="82475"/>
                    <a:pt x="-593" y="69727"/>
                    <a:pt x="83" y="56854"/>
                  </a:cubicBezTo>
                </a:path>
              </a:pathLst>
            </a:custGeom>
            <a:noFill/>
            <a:ln w="9525" cap="flat" cmpd="sng">
              <a:solidFill>
                <a:srgbClr val="599BD5"/>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13"/>
            <p:cNvSpPr/>
            <p:nvPr/>
          </p:nvSpPr>
          <p:spPr>
            <a:xfrm>
              <a:off x="1822224" y="1599210"/>
              <a:ext cx="2170643" cy="1156509"/>
            </a:xfrm>
            <a:prstGeom prst="roundRect">
              <a:avLst>
                <a:gd name="adj" fmla="val 16667"/>
              </a:avLst>
            </a:prstGeom>
            <a:solidFill>
              <a:schemeClr val="accent6"/>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13"/>
            <p:cNvSpPr txBox="1"/>
            <p:nvPr/>
          </p:nvSpPr>
          <p:spPr>
            <a:xfrm>
              <a:off x="1878680" y="1655666"/>
              <a:ext cx="2057731" cy="1043597"/>
            </a:xfrm>
            <a:prstGeom prst="rect">
              <a:avLst/>
            </a:prstGeom>
            <a:noFill/>
            <a:ln>
              <a:noFill/>
            </a:ln>
          </p:spPr>
          <p:txBody>
            <a:bodyPr spcFirstLastPara="1" wrap="square" lIns="60950" tIns="60950" rIns="60950" bIns="60950" anchor="ctr" anchorCtr="0">
              <a:noAutofit/>
            </a:bodyPr>
            <a:lstStyle/>
            <a:p>
              <a:pPr marL="0" marR="0" lvl="0" indent="0" algn="ctr" rtl="0">
                <a:lnSpc>
                  <a:spcPct val="90000"/>
                </a:lnSpc>
                <a:spcBef>
                  <a:spcPts val="0"/>
                </a:spcBef>
                <a:spcAft>
                  <a:spcPts val="0"/>
                </a:spcAft>
                <a:buClr>
                  <a:schemeClr val="lt1"/>
                </a:buClr>
                <a:buSzPts val="1600"/>
                <a:buFont typeface="Cambria"/>
                <a:buNone/>
              </a:pPr>
              <a:r>
                <a:rPr lang="en-US" sz="1600" b="1">
                  <a:solidFill>
                    <a:schemeClr val="lt1"/>
                  </a:solidFill>
                  <a:latin typeface="Cambria"/>
                  <a:ea typeface="Cambria"/>
                  <a:cs typeface="Cambria"/>
                  <a:sym typeface="Cambria"/>
                </a:rPr>
                <a:t>MỤC 5,6. QUYỀN VÀ NGHĨA VỤ CỦA NGƯỜI HÀNH NGHỀ</a:t>
              </a:r>
              <a:endParaRPr sz="1600">
                <a:solidFill>
                  <a:schemeClr val="lt1"/>
                </a:solidFill>
                <a:latin typeface="Calibri"/>
                <a:ea typeface="Calibri"/>
                <a:cs typeface="Calibri"/>
                <a:sym typeface="Calibri"/>
              </a:endParaRPr>
            </a:p>
          </p:txBody>
        </p:sp>
        <p:sp>
          <p:nvSpPr>
            <p:cNvPr id="278" name="Google Shape;278;p13"/>
            <p:cNvSpPr/>
            <p:nvPr/>
          </p:nvSpPr>
          <p:spPr>
            <a:xfrm>
              <a:off x="2794421" y="580374"/>
              <a:ext cx="4622662" cy="4622662"/>
            </a:xfrm>
            <a:custGeom>
              <a:avLst/>
              <a:gdLst/>
              <a:ahLst/>
              <a:cxnLst/>
              <a:rect l="l" t="t" r="r" b="b"/>
              <a:pathLst>
                <a:path w="120000" h="120000" extrusionOk="0">
                  <a:moveTo>
                    <a:pt x="10403" y="26234"/>
                  </a:moveTo>
                  <a:lnTo>
                    <a:pt x="10403" y="26234"/>
                  </a:lnTo>
                  <a:cubicBezTo>
                    <a:pt x="15205" y="19180"/>
                    <a:pt x="21456" y="13232"/>
                    <a:pt x="28740" y="8787"/>
                  </a:cubicBezTo>
                </a:path>
              </a:pathLst>
            </a:custGeom>
            <a:noFill/>
            <a:ln w="9525" cap="flat" cmpd="sng">
              <a:solidFill>
                <a:schemeClr val="accent6"/>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9" name="Google Shape;279;p13"/>
          <p:cNvSpPr txBox="1"/>
          <p:nvPr/>
        </p:nvSpPr>
        <p:spPr>
          <a:xfrm>
            <a:off x="2317583" y="43399"/>
            <a:ext cx="7153274" cy="938719"/>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en-US" sz="2000" b="1">
                <a:solidFill>
                  <a:schemeClr val="dk1"/>
                </a:solidFill>
                <a:latin typeface="Cambria"/>
                <a:ea typeface="Cambria"/>
                <a:cs typeface="Cambria"/>
                <a:sym typeface="Cambria"/>
              </a:rPr>
              <a:t>Chương III</a:t>
            </a:r>
            <a:endParaRPr/>
          </a:p>
          <a:p>
            <a:pPr marL="0" marR="0" lvl="0" indent="0" algn="ctr" rtl="0">
              <a:spcBef>
                <a:spcPts val="600"/>
              </a:spcBef>
              <a:spcAft>
                <a:spcPts val="0"/>
              </a:spcAft>
              <a:buNone/>
            </a:pPr>
            <a:r>
              <a:rPr lang="en-US" sz="2000" b="1">
                <a:solidFill>
                  <a:schemeClr val="dk1"/>
                </a:solidFill>
                <a:latin typeface="Cambria"/>
                <a:ea typeface="Cambria"/>
                <a:cs typeface="Cambria"/>
                <a:sym typeface="Cambria"/>
              </a:rPr>
              <a:t>NGƯỜI HÀNH NGHỀ KHÁM BỆNH, CHỮA BỆNH</a:t>
            </a:r>
            <a:endParaRPr sz="1800" b="1">
              <a:solidFill>
                <a:schemeClr val="dk1"/>
              </a:solidFill>
              <a:latin typeface="Cambria"/>
              <a:ea typeface="Cambria"/>
              <a:cs typeface="Cambria"/>
              <a:sym typeface="Cambria"/>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83"/>
        <p:cNvGrpSpPr/>
        <p:nvPr/>
      </p:nvGrpSpPr>
      <p:grpSpPr>
        <a:xfrm>
          <a:off x="0" y="0"/>
          <a:ext cx="0" cy="0"/>
          <a:chOff x="0" y="0"/>
          <a:chExt cx="0" cy="0"/>
        </a:xfrm>
      </p:grpSpPr>
      <p:sp>
        <p:nvSpPr>
          <p:cNvPr id="284" name="Google Shape;284;p14"/>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85" name="Google Shape;285;p14"/>
          <p:cNvSpPr/>
          <p:nvPr/>
        </p:nvSpPr>
        <p:spPr>
          <a:xfrm rot="-2700000" flipH="1">
            <a:off x="-376156" y="-253670"/>
            <a:ext cx="1827638" cy="1376989"/>
          </a:xfrm>
          <a:custGeom>
            <a:avLst/>
            <a:gdLst/>
            <a:ahLst/>
            <a:cxnLst/>
            <a:rect l="l" t="t" r="r" b="b"/>
            <a:pathLst>
              <a:path w="1827638" h="1376989" extrusionOk="0">
                <a:moveTo>
                  <a:pt x="0" y="987379"/>
                </a:moveTo>
                <a:lnTo>
                  <a:pt x="987379" y="0"/>
                </a:lnTo>
                <a:lnTo>
                  <a:pt x="1827638" y="840260"/>
                </a:lnTo>
                <a:lnTo>
                  <a:pt x="1827638" y="1376989"/>
                </a:lnTo>
                <a:lnTo>
                  <a:pt x="0" y="1376989"/>
                </a:lnTo>
                <a:close/>
              </a:path>
            </a:pathLst>
          </a:custGeom>
          <a:solidFill>
            <a:schemeClr val="accent1">
              <a:alpha val="2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86" name="Google Shape;286;p14"/>
          <p:cNvSpPr/>
          <p:nvPr/>
        </p:nvSpPr>
        <p:spPr>
          <a:xfrm rot="-2700000" flipH="1">
            <a:off x="891641" y="422146"/>
            <a:ext cx="645368" cy="645368"/>
          </a:xfrm>
          <a:prstGeom prst="rect">
            <a:avLst/>
          </a:prstGeom>
          <a:solidFill>
            <a:schemeClr val="accent1">
              <a:alpha val="2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87" name="Google Shape;287;p14"/>
          <p:cNvSpPr/>
          <p:nvPr/>
        </p:nvSpPr>
        <p:spPr>
          <a:xfrm rot="-2700000" flipH="1">
            <a:off x="10043482" y="655140"/>
            <a:ext cx="687472" cy="687472"/>
          </a:xfrm>
          <a:prstGeom prst="rect">
            <a:avLst/>
          </a:prstGeom>
          <a:solidFill>
            <a:schemeClr val="accent4">
              <a:alpha val="2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88" name="Google Shape;288;p14"/>
          <p:cNvSpPr/>
          <p:nvPr/>
        </p:nvSpPr>
        <p:spPr>
          <a:xfrm rot="10800000" flipH="1">
            <a:off x="9356643" y="0"/>
            <a:ext cx="2835357" cy="1480837"/>
          </a:xfrm>
          <a:custGeom>
            <a:avLst/>
            <a:gdLst/>
            <a:ahLst/>
            <a:cxnLst/>
            <a:rect l="l" t="t" r="r" b="b"/>
            <a:pathLst>
              <a:path w="2835357" h="1480837" extrusionOk="0">
                <a:moveTo>
                  <a:pt x="2835357" y="1480837"/>
                </a:moveTo>
                <a:lnTo>
                  <a:pt x="0" y="1480837"/>
                </a:lnTo>
                <a:lnTo>
                  <a:pt x="1552727" y="0"/>
                </a:lnTo>
                <a:lnTo>
                  <a:pt x="2835357" y="1223245"/>
                </a:lnTo>
                <a:close/>
              </a:path>
            </a:pathLst>
          </a:custGeom>
          <a:solidFill>
            <a:schemeClr val="accent4">
              <a:alpha val="2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89" name="Google Shape;289;p14"/>
          <p:cNvSpPr/>
          <p:nvPr/>
        </p:nvSpPr>
        <p:spPr>
          <a:xfrm flipH="1">
            <a:off x="7976344" y="6115501"/>
            <a:ext cx="1494513" cy="742499"/>
          </a:xfrm>
          <a:prstGeom prst="triangle">
            <a:avLst>
              <a:gd name="adj" fmla="val 50000"/>
            </a:avLst>
          </a:prstGeom>
          <a:solidFill>
            <a:schemeClr val="accent1">
              <a:alpha val="2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90" name="Google Shape;290;p14"/>
          <p:cNvSpPr/>
          <p:nvPr/>
        </p:nvSpPr>
        <p:spPr>
          <a:xfrm flipH="1">
            <a:off x="7604080" y="6453143"/>
            <a:ext cx="814903" cy="404857"/>
          </a:xfrm>
          <a:prstGeom prst="triangle">
            <a:avLst>
              <a:gd name="adj" fmla="val 50000"/>
            </a:avLst>
          </a:prstGeom>
          <a:solidFill>
            <a:schemeClr val="accent1">
              <a:alpha val="2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291" name="Google Shape;291;p14"/>
          <p:cNvGrpSpPr/>
          <p:nvPr/>
        </p:nvGrpSpPr>
        <p:grpSpPr>
          <a:xfrm>
            <a:off x="1031141" y="1509703"/>
            <a:ext cx="9530354" cy="4292462"/>
            <a:chOff x="6977" y="605694"/>
            <a:chExt cx="9530354" cy="4292462"/>
          </a:xfrm>
        </p:grpSpPr>
        <p:sp>
          <p:nvSpPr>
            <p:cNvPr id="292" name="Google Shape;292;p14"/>
            <p:cNvSpPr/>
            <p:nvPr/>
          </p:nvSpPr>
          <p:spPr>
            <a:xfrm>
              <a:off x="6977" y="2083148"/>
              <a:ext cx="4005986" cy="1337554"/>
            </a:xfrm>
            <a:prstGeom prst="roundRect">
              <a:avLst>
                <a:gd name="adj" fmla="val 10000"/>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14"/>
            <p:cNvSpPr txBox="1"/>
            <p:nvPr/>
          </p:nvSpPr>
          <p:spPr>
            <a:xfrm>
              <a:off x="46153" y="2122324"/>
              <a:ext cx="3927634" cy="1259202"/>
            </a:xfrm>
            <a:prstGeom prst="rect">
              <a:avLst/>
            </a:prstGeom>
            <a:noFill/>
            <a:ln>
              <a:noFill/>
            </a:ln>
          </p:spPr>
          <p:txBody>
            <a:bodyPr spcFirstLastPara="1" wrap="square" lIns="12700" tIns="12700" rIns="12700" bIns="12700" anchor="ctr" anchorCtr="0">
              <a:noAutofit/>
            </a:bodyPr>
            <a:lstStyle/>
            <a:p>
              <a:pPr marL="0" marR="0" lvl="0" indent="0" algn="ctr" rtl="0">
                <a:lnSpc>
                  <a:spcPct val="90000"/>
                </a:lnSpc>
                <a:spcBef>
                  <a:spcPts val="0"/>
                </a:spcBef>
                <a:spcAft>
                  <a:spcPts val="0"/>
                </a:spcAft>
                <a:buClr>
                  <a:schemeClr val="lt1"/>
                </a:buClr>
                <a:buSzPts val="2000"/>
                <a:buFont typeface="Cambria"/>
                <a:buNone/>
              </a:pPr>
              <a:r>
                <a:rPr lang="en-US" sz="2000" b="1">
                  <a:solidFill>
                    <a:schemeClr val="lt1"/>
                  </a:solidFill>
                  <a:latin typeface="Cambria"/>
                  <a:ea typeface="Cambria"/>
                  <a:cs typeface="Cambria"/>
                  <a:sym typeface="Cambria"/>
                </a:rPr>
                <a:t>ĐIỀU KIỆN CÁ NHÂN ĐƯỢC PHÉP </a:t>
              </a:r>
              <a:endParaRPr/>
            </a:p>
            <a:p>
              <a:pPr marL="0" marR="0" lvl="0" indent="0" algn="ctr" rtl="0">
                <a:lnSpc>
                  <a:spcPct val="90000"/>
                </a:lnSpc>
                <a:spcBef>
                  <a:spcPts val="700"/>
                </a:spcBef>
                <a:spcAft>
                  <a:spcPts val="0"/>
                </a:spcAft>
                <a:buClr>
                  <a:schemeClr val="lt1"/>
                </a:buClr>
                <a:buSzPts val="2000"/>
                <a:buFont typeface="Cambria"/>
                <a:buNone/>
              </a:pPr>
              <a:r>
                <a:rPr lang="en-US" sz="2000" b="1">
                  <a:solidFill>
                    <a:schemeClr val="lt1"/>
                  </a:solidFill>
                  <a:latin typeface="Cambria"/>
                  <a:ea typeface="Cambria"/>
                  <a:cs typeface="Cambria"/>
                  <a:sym typeface="Cambria"/>
                </a:rPr>
                <a:t>KHÁM BỆNH, CHỮA BỆNH</a:t>
              </a:r>
              <a:endParaRPr sz="2000">
                <a:solidFill>
                  <a:schemeClr val="lt1"/>
                </a:solidFill>
                <a:latin typeface="Calibri"/>
                <a:ea typeface="Calibri"/>
                <a:cs typeface="Calibri"/>
                <a:sym typeface="Calibri"/>
              </a:endParaRPr>
            </a:p>
          </p:txBody>
        </p:sp>
        <p:sp>
          <p:nvSpPr>
            <p:cNvPr id="294" name="Google Shape;294;p14"/>
            <p:cNvSpPr/>
            <p:nvPr/>
          </p:nvSpPr>
          <p:spPr>
            <a:xfrm rot="-4249260">
              <a:off x="3386280" y="1857903"/>
              <a:ext cx="1866576" cy="25068"/>
            </a:xfrm>
            <a:custGeom>
              <a:avLst/>
              <a:gdLst/>
              <a:ahLst/>
              <a:cxnLst/>
              <a:rect l="l" t="t" r="r" b="b"/>
              <a:pathLst>
                <a:path w="120000" h="120000" extrusionOk="0">
                  <a:moveTo>
                    <a:pt x="0" y="60000"/>
                  </a:moveTo>
                  <a:lnTo>
                    <a:pt x="120000" y="60000"/>
                  </a:lnTo>
                </a:path>
              </a:pathLst>
            </a:custGeom>
            <a:noFill/>
            <a:ln w="12700" cap="flat" cmpd="sng">
              <a:solidFill>
                <a:schemeClr val="accent2"/>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14"/>
            <p:cNvSpPr txBox="1"/>
            <p:nvPr/>
          </p:nvSpPr>
          <p:spPr>
            <a:xfrm rot="-4249260">
              <a:off x="4272904" y="1823773"/>
              <a:ext cx="93328" cy="93328"/>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Clr>
                  <a:schemeClr val="dk1"/>
                </a:buClr>
                <a:buSzPts val="600"/>
                <a:buFont typeface="Calibri"/>
                <a:buNone/>
              </a:pPr>
              <a:endParaRPr sz="600">
                <a:solidFill>
                  <a:schemeClr val="dk1"/>
                </a:solidFill>
                <a:latin typeface="Calibri"/>
                <a:ea typeface="Calibri"/>
                <a:cs typeface="Calibri"/>
                <a:sym typeface="Calibri"/>
              </a:endParaRPr>
            </a:p>
          </p:txBody>
        </p:sp>
        <p:sp>
          <p:nvSpPr>
            <p:cNvPr id="296" name="Google Shape;296;p14"/>
            <p:cNvSpPr/>
            <p:nvPr/>
          </p:nvSpPr>
          <p:spPr>
            <a:xfrm>
              <a:off x="4626172" y="605694"/>
              <a:ext cx="4908799" cy="766511"/>
            </a:xfrm>
            <a:prstGeom prst="roundRect">
              <a:avLst>
                <a:gd name="adj" fmla="val 10000"/>
              </a:avLst>
            </a:prstGeom>
            <a:solidFill>
              <a:schemeClr val="accent2"/>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14"/>
            <p:cNvSpPr txBox="1"/>
            <p:nvPr/>
          </p:nvSpPr>
          <p:spPr>
            <a:xfrm>
              <a:off x="4648622" y="628144"/>
              <a:ext cx="4863899" cy="721611"/>
            </a:xfrm>
            <a:prstGeom prst="rect">
              <a:avLst/>
            </a:prstGeom>
            <a:noFill/>
            <a:ln>
              <a:noFill/>
            </a:ln>
          </p:spPr>
          <p:txBody>
            <a:bodyPr spcFirstLastPara="1" wrap="square" lIns="12700" tIns="12700" rIns="12700" bIns="12700" anchor="ctr" anchorCtr="0">
              <a:noAutofit/>
            </a:bodyPr>
            <a:lstStyle/>
            <a:p>
              <a:pPr marL="0" marR="0" lvl="0" indent="0" algn="l" rtl="0">
                <a:lnSpc>
                  <a:spcPct val="90000"/>
                </a:lnSpc>
                <a:spcBef>
                  <a:spcPts val="0"/>
                </a:spcBef>
                <a:spcAft>
                  <a:spcPts val="0"/>
                </a:spcAft>
                <a:buClr>
                  <a:schemeClr val="lt1"/>
                </a:buClr>
                <a:buSzPts val="2000"/>
                <a:buFont typeface="Cambria"/>
                <a:buNone/>
              </a:pPr>
              <a:r>
                <a:rPr lang="en-US" sz="2000" b="1">
                  <a:solidFill>
                    <a:schemeClr val="lt1"/>
                  </a:solidFill>
                  <a:latin typeface="Cambria"/>
                  <a:ea typeface="Cambria"/>
                  <a:cs typeface="Cambria"/>
                  <a:sym typeface="Cambria"/>
                </a:rPr>
                <a:t>Giấy phép hành nghề đang còn hiệu lực</a:t>
              </a:r>
              <a:endParaRPr sz="2000">
                <a:solidFill>
                  <a:schemeClr val="lt1"/>
                </a:solidFill>
                <a:latin typeface="Calibri"/>
                <a:ea typeface="Calibri"/>
                <a:cs typeface="Calibri"/>
                <a:sym typeface="Calibri"/>
              </a:endParaRPr>
            </a:p>
          </p:txBody>
        </p:sp>
        <p:sp>
          <p:nvSpPr>
            <p:cNvPr id="298" name="Google Shape;298;p14"/>
            <p:cNvSpPr/>
            <p:nvPr/>
          </p:nvSpPr>
          <p:spPr>
            <a:xfrm rot="-3310531">
              <a:off x="3782668" y="2298647"/>
              <a:ext cx="1073799" cy="25068"/>
            </a:xfrm>
            <a:custGeom>
              <a:avLst/>
              <a:gdLst/>
              <a:ahLst/>
              <a:cxnLst/>
              <a:rect l="l" t="t" r="r" b="b"/>
              <a:pathLst>
                <a:path w="120000" h="120000" extrusionOk="0">
                  <a:moveTo>
                    <a:pt x="0" y="60000"/>
                  </a:moveTo>
                  <a:lnTo>
                    <a:pt x="120000" y="60000"/>
                  </a:lnTo>
                </a:path>
              </a:pathLst>
            </a:custGeom>
            <a:noFill/>
            <a:ln w="12700" cap="flat" cmpd="sng">
              <a:solidFill>
                <a:schemeClr val="accent2"/>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14"/>
            <p:cNvSpPr txBox="1"/>
            <p:nvPr/>
          </p:nvSpPr>
          <p:spPr>
            <a:xfrm rot="-3310531">
              <a:off x="4292723" y="2284336"/>
              <a:ext cx="53689" cy="53689"/>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Clr>
                  <a:schemeClr val="dk1"/>
                </a:buClr>
                <a:buSzPts val="500"/>
                <a:buFont typeface="Calibri"/>
                <a:buNone/>
              </a:pPr>
              <a:endParaRPr sz="500">
                <a:solidFill>
                  <a:schemeClr val="dk1"/>
                </a:solidFill>
                <a:latin typeface="Calibri"/>
                <a:ea typeface="Calibri"/>
                <a:cs typeface="Calibri"/>
                <a:sym typeface="Calibri"/>
              </a:endParaRPr>
            </a:p>
          </p:txBody>
        </p:sp>
        <p:sp>
          <p:nvSpPr>
            <p:cNvPr id="300" name="Google Shape;300;p14"/>
            <p:cNvSpPr/>
            <p:nvPr/>
          </p:nvSpPr>
          <p:spPr>
            <a:xfrm>
              <a:off x="4626172" y="1487182"/>
              <a:ext cx="4909841" cy="766511"/>
            </a:xfrm>
            <a:prstGeom prst="roundRect">
              <a:avLst>
                <a:gd name="adj" fmla="val 10000"/>
              </a:avLst>
            </a:prstGeom>
            <a:solidFill>
              <a:schemeClr val="accent2"/>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14"/>
            <p:cNvSpPr txBox="1"/>
            <p:nvPr/>
          </p:nvSpPr>
          <p:spPr>
            <a:xfrm>
              <a:off x="4648622" y="1509632"/>
              <a:ext cx="4864941" cy="721611"/>
            </a:xfrm>
            <a:prstGeom prst="rect">
              <a:avLst/>
            </a:prstGeom>
            <a:noFill/>
            <a:ln>
              <a:noFill/>
            </a:ln>
          </p:spPr>
          <p:txBody>
            <a:bodyPr spcFirstLastPara="1" wrap="square" lIns="12700" tIns="12700" rIns="12700" bIns="12700" anchor="ctr" anchorCtr="0">
              <a:noAutofit/>
            </a:bodyPr>
            <a:lstStyle/>
            <a:p>
              <a:pPr marL="0" marR="0" lvl="0" indent="0" algn="l" rtl="0">
                <a:lnSpc>
                  <a:spcPct val="90000"/>
                </a:lnSpc>
                <a:spcBef>
                  <a:spcPts val="0"/>
                </a:spcBef>
                <a:spcAft>
                  <a:spcPts val="0"/>
                </a:spcAft>
                <a:buClr>
                  <a:schemeClr val="lt1"/>
                </a:buClr>
                <a:buSzPts val="2000"/>
                <a:buFont typeface="Cambria"/>
                <a:buNone/>
              </a:pPr>
              <a:r>
                <a:rPr lang="en-US" sz="2000" b="1">
                  <a:solidFill>
                    <a:schemeClr val="lt1"/>
                  </a:solidFill>
                  <a:latin typeface="Cambria"/>
                  <a:ea typeface="Cambria"/>
                  <a:cs typeface="Cambria"/>
                  <a:sym typeface="Cambria"/>
                </a:rPr>
                <a:t>Đã đăng ký hành nghề</a:t>
              </a:r>
              <a:endParaRPr sz="2000">
                <a:solidFill>
                  <a:schemeClr val="lt1"/>
                </a:solidFill>
                <a:latin typeface="Calibri"/>
                <a:ea typeface="Calibri"/>
                <a:cs typeface="Calibri"/>
                <a:sym typeface="Calibri"/>
              </a:endParaRPr>
            </a:p>
          </p:txBody>
        </p:sp>
        <p:sp>
          <p:nvSpPr>
            <p:cNvPr id="302" name="Google Shape;302;p14"/>
            <p:cNvSpPr/>
            <p:nvPr/>
          </p:nvSpPr>
          <p:spPr>
            <a:xfrm>
              <a:off x="4012963" y="2739391"/>
              <a:ext cx="613208" cy="25068"/>
            </a:xfrm>
            <a:custGeom>
              <a:avLst/>
              <a:gdLst/>
              <a:ahLst/>
              <a:cxnLst/>
              <a:rect l="l" t="t" r="r" b="b"/>
              <a:pathLst>
                <a:path w="120000" h="120000" extrusionOk="0">
                  <a:moveTo>
                    <a:pt x="0" y="60000"/>
                  </a:moveTo>
                  <a:lnTo>
                    <a:pt x="120000" y="60000"/>
                  </a:lnTo>
                </a:path>
              </a:pathLst>
            </a:custGeom>
            <a:noFill/>
            <a:ln w="12700" cap="flat" cmpd="sng">
              <a:solidFill>
                <a:schemeClr val="accent2"/>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14"/>
            <p:cNvSpPr txBox="1"/>
            <p:nvPr/>
          </p:nvSpPr>
          <p:spPr>
            <a:xfrm>
              <a:off x="4304238" y="2736595"/>
              <a:ext cx="30660" cy="30660"/>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Clr>
                  <a:schemeClr val="dk1"/>
                </a:buClr>
                <a:buSzPts val="500"/>
                <a:buFont typeface="Calibri"/>
                <a:buNone/>
              </a:pPr>
              <a:endParaRPr sz="500">
                <a:solidFill>
                  <a:schemeClr val="dk1"/>
                </a:solidFill>
                <a:latin typeface="Calibri"/>
                <a:ea typeface="Calibri"/>
                <a:cs typeface="Calibri"/>
                <a:sym typeface="Calibri"/>
              </a:endParaRPr>
            </a:p>
          </p:txBody>
        </p:sp>
        <p:sp>
          <p:nvSpPr>
            <p:cNvPr id="304" name="Google Shape;304;p14"/>
            <p:cNvSpPr/>
            <p:nvPr/>
          </p:nvSpPr>
          <p:spPr>
            <a:xfrm>
              <a:off x="4626172" y="2368669"/>
              <a:ext cx="4898865" cy="766511"/>
            </a:xfrm>
            <a:prstGeom prst="roundRect">
              <a:avLst>
                <a:gd name="adj" fmla="val 10000"/>
              </a:avLst>
            </a:prstGeom>
            <a:solidFill>
              <a:schemeClr val="accent2"/>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14"/>
            <p:cNvSpPr txBox="1"/>
            <p:nvPr/>
          </p:nvSpPr>
          <p:spPr>
            <a:xfrm>
              <a:off x="4648622" y="2391119"/>
              <a:ext cx="4853965" cy="721611"/>
            </a:xfrm>
            <a:prstGeom prst="rect">
              <a:avLst/>
            </a:prstGeom>
            <a:noFill/>
            <a:ln>
              <a:noFill/>
            </a:ln>
          </p:spPr>
          <p:txBody>
            <a:bodyPr spcFirstLastPara="1" wrap="square" lIns="12700" tIns="12700" rIns="12700" bIns="12700" anchor="ctr" anchorCtr="0">
              <a:noAutofit/>
            </a:bodyPr>
            <a:lstStyle/>
            <a:p>
              <a:pPr marL="0" marR="0" lvl="0" indent="0" algn="l" rtl="0">
                <a:lnSpc>
                  <a:spcPct val="90000"/>
                </a:lnSpc>
                <a:spcBef>
                  <a:spcPts val="0"/>
                </a:spcBef>
                <a:spcAft>
                  <a:spcPts val="0"/>
                </a:spcAft>
                <a:buClr>
                  <a:schemeClr val="lt1"/>
                </a:buClr>
                <a:buSzPts val="2000"/>
                <a:buFont typeface="Cambria"/>
                <a:buNone/>
              </a:pPr>
              <a:r>
                <a:rPr lang="en-US" sz="2000" b="1">
                  <a:solidFill>
                    <a:schemeClr val="lt1"/>
                  </a:solidFill>
                  <a:latin typeface="Cambria"/>
                  <a:ea typeface="Cambria"/>
                  <a:cs typeface="Cambria"/>
                  <a:sym typeface="Cambria"/>
                </a:rPr>
                <a:t>Đáp ứng yêu cầu về sử dụng ngôn ngữ</a:t>
              </a:r>
              <a:endParaRPr sz="2000">
                <a:solidFill>
                  <a:schemeClr val="lt1"/>
                </a:solidFill>
                <a:latin typeface="Calibri"/>
                <a:ea typeface="Calibri"/>
                <a:cs typeface="Calibri"/>
                <a:sym typeface="Calibri"/>
              </a:endParaRPr>
            </a:p>
          </p:txBody>
        </p:sp>
        <p:sp>
          <p:nvSpPr>
            <p:cNvPr id="306" name="Google Shape;306;p14"/>
            <p:cNvSpPr/>
            <p:nvPr/>
          </p:nvSpPr>
          <p:spPr>
            <a:xfrm rot="3310531">
              <a:off x="3782668" y="3180135"/>
              <a:ext cx="1073799" cy="25068"/>
            </a:xfrm>
            <a:custGeom>
              <a:avLst/>
              <a:gdLst/>
              <a:ahLst/>
              <a:cxnLst/>
              <a:rect l="l" t="t" r="r" b="b"/>
              <a:pathLst>
                <a:path w="120000" h="120000" extrusionOk="0">
                  <a:moveTo>
                    <a:pt x="0" y="60000"/>
                  </a:moveTo>
                  <a:lnTo>
                    <a:pt x="120000" y="60000"/>
                  </a:lnTo>
                </a:path>
              </a:pathLst>
            </a:custGeom>
            <a:noFill/>
            <a:ln w="12700" cap="flat" cmpd="sng">
              <a:solidFill>
                <a:schemeClr val="accent2"/>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14"/>
            <p:cNvSpPr txBox="1"/>
            <p:nvPr/>
          </p:nvSpPr>
          <p:spPr>
            <a:xfrm rot="3310531">
              <a:off x="4292723" y="3165824"/>
              <a:ext cx="53689" cy="53689"/>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Clr>
                  <a:schemeClr val="dk1"/>
                </a:buClr>
                <a:buSzPts val="500"/>
                <a:buFont typeface="Calibri"/>
                <a:buNone/>
              </a:pPr>
              <a:endParaRPr sz="500">
                <a:solidFill>
                  <a:schemeClr val="dk1"/>
                </a:solidFill>
                <a:latin typeface="Calibri"/>
                <a:ea typeface="Calibri"/>
                <a:cs typeface="Calibri"/>
                <a:sym typeface="Calibri"/>
              </a:endParaRPr>
            </a:p>
          </p:txBody>
        </p:sp>
        <p:sp>
          <p:nvSpPr>
            <p:cNvPr id="308" name="Google Shape;308;p14"/>
            <p:cNvSpPr/>
            <p:nvPr/>
          </p:nvSpPr>
          <p:spPr>
            <a:xfrm>
              <a:off x="4626172" y="3250157"/>
              <a:ext cx="4905687" cy="766511"/>
            </a:xfrm>
            <a:prstGeom prst="roundRect">
              <a:avLst>
                <a:gd name="adj" fmla="val 10000"/>
              </a:avLst>
            </a:prstGeom>
            <a:solidFill>
              <a:schemeClr val="accent2"/>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14"/>
            <p:cNvSpPr txBox="1"/>
            <p:nvPr/>
          </p:nvSpPr>
          <p:spPr>
            <a:xfrm>
              <a:off x="4648622" y="3272607"/>
              <a:ext cx="4860787" cy="721611"/>
            </a:xfrm>
            <a:prstGeom prst="rect">
              <a:avLst/>
            </a:prstGeom>
            <a:noFill/>
            <a:ln>
              <a:noFill/>
            </a:ln>
          </p:spPr>
          <p:txBody>
            <a:bodyPr spcFirstLastPara="1" wrap="square" lIns="12700" tIns="12700" rIns="12700" bIns="12700" anchor="ctr" anchorCtr="0">
              <a:noAutofit/>
            </a:bodyPr>
            <a:lstStyle/>
            <a:p>
              <a:pPr marL="0" marR="0" lvl="0" indent="0" algn="l" rtl="0">
                <a:lnSpc>
                  <a:spcPct val="90000"/>
                </a:lnSpc>
                <a:spcBef>
                  <a:spcPts val="0"/>
                </a:spcBef>
                <a:spcAft>
                  <a:spcPts val="0"/>
                </a:spcAft>
                <a:buClr>
                  <a:schemeClr val="lt1"/>
                </a:buClr>
                <a:buSzPts val="2000"/>
                <a:buFont typeface="Cambria"/>
                <a:buNone/>
              </a:pPr>
              <a:r>
                <a:rPr lang="en-US" sz="2000" b="1">
                  <a:solidFill>
                    <a:schemeClr val="lt1"/>
                  </a:solidFill>
                  <a:latin typeface="Cambria"/>
                  <a:ea typeface="Cambria"/>
                  <a:cs typeface="Cambria"/>
                  <a:sym typeface="Cambria"/>
                </a:rPr>
                <a:t>Có đủ sức khỏe hành nghề</a:t>
              </a:r>
              <a:endParaRPr sz="2000">
                <a:solidFill>
                  <a:schemeClr val="lt1"/>
                </a:solidFill>
                <a:latin typeface="Calibri"/>
                <a:ea typeface="Calibri"/>
                <a:cs typeface="Calibri"/>
                <a:sym typeface="Calibri"/>
              </a:endParaRPr>
            </a:p>
          </p:txBody>
        </p:sp>
        <p:sp>
          <p:nvSpPr>
            <p:cNvPr id="310" name="Google Shape;310;p14"/>
            <p:cNvSpPr/>
            <p:nvPr/>
          </p:nvSpPr>
          <p:spPr>
            <a:xfrm rot="4249260">
              <a:off x="3386280" y="3620879"/>
              <a:ext cx="1866576" cy="25068"/>
            </a:xfrm>
            <a:custGeom>
              <a:avLst/>
              <a:gdLst/>
              <a:ahLst/>
              <a:cxnLst/>
              <a:rect l="l" t="t" r="r" b="b"/>
              <a:pathLst>
                <a:path w="120000" h="120000" extrusionOk="0">
                  <a:moveTo>
                    <a:pt x="0" y="60000"/>
                  </a:moveTo>
                  <a:lnTo>
                    <a:pt x="120000" y="60000"/>
                  </a:lnTo>
                </a:path>
              </a:pathLst>
            </a:custGeom>
            <a:noFill/>
            <a:ln w="12700" cap="flat" cmpd="sng">
              <a:solidFill>
                <a:schemeClr val="accent2"/>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14"/>
            <p:cNvSpPr txBox="1"/>
            <p:nvPr/>
          </p:nvSpPr>
          <p:spPr>
            <a:xfrm rot="4249260">
              <a:off x="4272904" y="3586748"/>
              <a:ext cx="93328" cy="93328"/>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Clr>
                  <a:schemeClr val="dk1"/>
                </a:buClr>
                <a:buSzPts val="600"/>
                <a:buFont typeface="Calibri"/>
                <a:buNone/>
              </a:pPr>
              <a:endParaRPr sz="600">
                <a:solidFill>
                  <a:schemeClr val="dk1"/>
                </a:solidFill>
                <a:latin typeface="Calibri"/>
                <a:ea typeface="Calibri"/>
                <a:cs typeface="Calibri"/>
                <a:sym typeface="Calibri"/>
              </a:endParaRPr>
            </a:p>
          </p:txBody>
        </p:sp>
        <p:sp>
          <p:nvSpPr>
            <p:cNvPr id="312" name="Google Shape;312;p14"/>
            <p:cNvSpPr/>
            <p:nvPr/>
          </p:nvSpPr>
          <p:spPr>
            <a:xfrm>
              <a:off x="4626172" y="4131645"/>
              <a:ext cx="4911159" cy="766511"/>
            </a:xfrm>
            <a:prstGeom prst="roundRect">
              <a:avLst>
                <a:gd name="adj" fmla="val 10000"/>
              </a:avLst>
            </a:prstGeom>
            <a:solidFill>
              <a:schemeClr val="accent2"/>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14"/>
            <p:cNvSpPr txBox="1"/>
            <p:nvPr/>
          </p:nvSpPr>
          <p:spPr>
            <a:xfrm>
              <a:off x="4648622" y="4154095"/>
              <a:ext cx="4866259" cy="721611"/>
            </a:xfrm>
            <a:prstGeom prst="rect">
              <a:avLst/>
            </a:prstGeom>
            <a:noFill/>
            <a:ln>
              <a:noFill/>
            </a:ln>
          </p:spPr>
          <p:txBody>
            <a:bodyPr spcFirstLastPara="1" wrap="square" lIns="12700" tIns="12700" rIns="12700" bIns="12700" anchor="ctr" anchorCtr="0">
              <a:noAutofit/>
            </a:bodyPr>
            <a:lstStyle/>
            <a:p>
              <a:pPr marL="0" marR="0" lvl="0" indent="0" algn="l" rtl="0">
                <a:lnSpc>
                  <a:spcPct val="90000"/>
                </a:lnSpc>
                <a:spcBef>
                  <a:spcPts val="0"/>
                </a:spcBef>
                <a:spcAft>
                  <a:spcPts val="0"/>
                </a:spcAft>
                <a:buClr>
                  <a:schemeClr val="lt1"/>
                </a:buClr>
                <a:buSzPts val="2000"/>
                <a:buFont typeface="Cambria"/>
                <a:buNone/>
              </a:pPr>
              <a:r>
                <a:rPr lang="en-US" sz="2000" b="1">
                  <a:solidFill>
                    <a:schemeClr val="lt1"/>
                  </a:solidFill>
                  <a:latin typeface="Cambria"/>
                  <a:ea typeface="Cambria"/>
                  <a:cs typeface="Cambria"/>
                  <a:sym typeface="Cambria"/>
                </a:rPr>
                <a:t>Không thuộc trường hợp cấm hành nghề</a:t>
              </a:r>
              <a:endParaRPr sz="2000">
                <a:solidFill>
                  <a:schemeClr val="lt1"/>
                </a:solidFill>
                <a:latin typeface="Calibri"/>
                <a:ea typeface="Calibri"/>
                <a:cs typeface="Calibri"/>
                <a:sym typeface="Calibri"/>
              </a:endParaRPr>
            </a:p>
          </p:txBody>
        </p:sp>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Google Shape;318;p15"/>
          <p:cNvSpPr txBox="1">
            <a:spLocks noGrp="1"/>
          </p:cNvSpPr>
          <p:nvPr>
            <p:ph type="title"/>
          </p:nvPr>
        </p:nvSpPr>
        <p:spPr>
          <a:xfrm>
            <a:off x="838200" y="220663"/>
            <a:ext cx="10515600" cy="715962"/>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2800"/>
              <a:buFont typeface="Cambria"/>
              <a:buNone/>
            </a:pPr>
            <a:r>
              <a:rPr lang="en-US" sz="2800" b="1">
                <a:latin typeface="Cambria"/>
                <a:ea typeface="Cambria"/>
                <a:cs typeface="Cambria"/>
                <a:sym typeface="Cambria"/>
              </a:rPr>
              <a:t>MỘT SỐ TRƯỜNG HỢP ĐƯỢC PHÉP KHÁM BỆNH, CHỮA BỆNH</a:t>
            </a:r>
            <a:endParaRPr/>
          </a:p>
        </p:txBody>
      </p:sp>
      <p:grpSp>
        <p:nvGrpSpPr>
          <p:cNvPr id="319" name="Google Shape;319;p15"/>
          <p:cNvGrpSpPr/>
          <p:nvPr/>
        </p:nvGrpSpPr>
        <p:grpSpPr>
          <a:xfrm>
            <a:off x="-6117536" y="-312852"/>
            <a:ext cx="17439502" cy="8117270"/>
            <a:chOff x="-6820442" y="-1042835"/>
            <a:chExt cx="17439502" cy="8117270"/>
          </a:xfrm>
        </p:grpSpPr>
        <p:sp>
          <p:nvSpPr>
            <p:cNvPr id="320" name="Google Shape;320;p15"/>
            <p:cNvSpPr/>
            <p:nvPr/>
          </p:nvSpPr>
          <p:spPr>
            <a:xfrm>
              <a:off x="-6820442" y="-1042835"/>
              <a:ext cx="8117270" cy="8117270"/>
            </a:xfrm>
            <a:prstGeom prst="blockArc">
              <a:avLst>
                <a:gd name="adj1" fmla="val 18900000"/>
                <a:gd name="adj2" fmla="val 2700000"/>
                <a:gd name="adj3" fmla="val 266"/>
              </a:avLst>
            </a:prstGeom>
            <a:noFill/>
            <a:ln w="12700" cap="flat" cmpd="sng">
              <a:solidFill>
                <a:schemeClr val="accent2"/>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15"/>
            <p:cNvSpPr/>
            <p:nvPr/>
          </p:nvSpPr>
          <p:spPr>
            <a:xfrm>
              <a:off x="678544" y="377057"/>
              <a:ext cx="9940516" cy="1101205"/>
            </a:xfrm>
            <a:prstGeom prst="rect">
              <a:avLst/>
            </a:prstGeom>
            <a:gradFill>
              <a:gsLst>
                <a:gs pos="0">
                  <a:srgbClr val="F7BCA2"/>
                </a:gs>
                <a:gs pos="50000">
                  <a:srgbClr val="F4B093"/>
                </a:gs>
                <a:gs pos="100000">
                  <a:srgbClr val="F7A47F"/>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15"/>
            <p:cNvSpPr txBox="1"/>
            <p:nvPr/>
          </p:nvSpPr>
          <p:spPr>
            <a:xfrm>
              <a:off x="678544" y="377057"/>
              <a:ext cx="9940516" cy="1101205"/>
            </a:xfrm>
            <a:prstGeom prst="rect">
              <a:avLst/>
            </a:prstGeom>
            <a:noFill/>
            <a:ln>
              <a:noFill/>
            </a:ln>
          </p:spPr>
          <p:txBody>
            <a:bodyPr spcFirstLastPara="1" wrap="square" lIns="736500" tIns="40625" rIns="40625" bIns="40625" anchor="ctr" anchorCtr="0">
              <a:noAutofit/>
            </a:bodyPr>
            <a:lstStyle/>
            <a:p>
              <a:pPr marL="0" marR="0" lvl="0" indent="0" algn="just" rtl="0">
                <a:lnSpc>
                  <a:spcPct val="90000"/>
                </a:lnSpc>
                <a:spcBef>
                  <a:spcPts val="0"/>
                </a:spcBef>
                <a:spcAft>
                  <a:spcPts val="0"/>
                </a:spcAft>
                <a:buClr>
                  <a:schemeClr val="dk1"/>
                </a:buClr>
                <a:buSzPts val="1600"/>
                <a:buFont typeface="Arial"/>
                <a:buNone/>
              </a:pPr>
              <a:r>
                <a:rPr lang="en-US" sz="1600" b="0" i="0">
                  <a:solidFill>
                    <a:schemeClr val="dk1"/>
                  </a:solidFill>
                  <a:latin typeface="Arial"/>
                  <a:ea typeface="Arial"/>
                  <a:cs typeface="Arial"/>
                  <a:sym typeface="Arial"/>
                </a:rPr>
                <a:t>Học viên, sinh viên, học sinh đang học tại cơ sở đào tạo thuộc khối ngành sức khỏe, người đang trong thời gian thực hành khám bệnh, chữa bệnh để cấp giấy phép hành nghề, người đang trong thời gian chờ cấp giấy phép hành nghề và chỉ được khám bệnh, chữa bệnh </a:t>
              </a:r>
              <a:r>
                <a:rPr lang="en-US" sz="1600" b="1" i="0" u="sng">
                  <a:solidFill>
                    <a:schemeClr val="dk1"/>
                  </a:solidFill>
                  <a:latin typeface="Arial"/>
                  <a:ea typeface="Arial"/>
                  <a:cs typeface="Arial"/>
                  <a:sym typeface="Arial"/>
                </a:rPr>
                <a:t>dưới sự giám sát của người hành nghề</a:t>
              </a:r>
              <a:endParaRPr sz="1600" u="sng">
                <a:solidFill>
                  <a:schemeClr val="dk1"/>
                </a:solidFill>
                <a:latin typeface="Calibri"/>
                <a:ea typeface="Calibri"/>
                <a:cs typeface="Calibri"/>
                <a:sym typeface="Calibri"/>
              </a:endParaRPr>
            </a:p>
          </p:txBody>
        </p:sp>
        <p:sp>
          <p:nvSpPr>
            <p:cNvPr id="323" name="Google Shape;323;p15"/>
            <p:cNvSpPr/>
            <p:nvPr/>
          </p:nvSpPr>
          <p:spPr>
            <a:xfrm>
              <a:off x="98605" y="347721"/>
              <a:ext cx="1159876" cy="1159876"/>
            </a:xfrm>
            <a:prstGeom prst="ellipse">
              <a:avLst/>
            </a:prstGeom>
            <a:gradFill>
              <a:gsLst>
                <a:gs pos="0">
                  <a:schemeClr val="lt1"/>
                </a:gs>
                <a:gs pos="50000">
                  <a:schemeClr val="lt1"/>
                </a:gs>
                <a:gs pos="100000">
                  <a:schemeClr val="lt1"/>
                </a:gs>
              </a:gsLst>
              <a:lin ang="5400000" scaled="0"/>
            </a:gradFill>
            <a:ln w="9525" cap="flat" cmpd="sng">
              <a:solidFill>
                <a:schemeClr val="accent2"/>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15"/>
            <p:cNvSpPr/>
            <p:nvPr/>
          </p:nvSpPr>
          <p:spPr>
            <a:xfrm>
              <a:off x="1210531" y="1855802"/>
              <a:ext cx="9408529" cy="927901"/>
            </a:xfrm>
            <a:prstGeom prst="rect">
              <a:avLst/>
            </a:prstGeom>
            <a:gradFill>
              <a:gsLst>
                <a:gs pos="0">
                  <a:srgbClr val="D1D1D1"/>
                </a:gs>
                <a:gs pos="50000">
                  <a:srgbClr val="C7C7C7"/>
                </a:gs>
                <a:gs pos="100000">
                  <a:srgbClr val="C0C0C0"/>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15"/>
            <p:cNvSpPr txBox="1"/>
            <p:nvPr/>
          </p:nvSpPr>
          <p:spPr>
            <a:xfrm>
              <a:off x="1210531" y="1855802"/>
              <a:ext cx="9408529" cy="927901"/>
            </a:xfrm>
            <a:prstGeom prst="rect">
              <a:avLst/>
            </a:prstGeom>
            <a:noFill/>
            <a:ln>
              <a:noFill/>
            </a:ln>
          </p:spPr>
          <p:txBody>
            <a:bodyPr spcFirstLastPara="1" wrap="square" lIns="736500" tIns="40625" rIns="40625" bIns="40625" anchor="ctr" anchorCtr="0">
              <a:noAutofit/>
            </a:bodyPr>
            <a:lstStyle/>
            <a:p>
              <a:pPr marL="0" marR="0" lvl="0" indent="0" algn="just" rtl="0">
                <a:lnSpc>
                  <a:spcPct val="90000"/>
                </a:lnSpc>
                <a:spcBef>
                  <a:spcPts val="0"/>
                </a:spcBef>
                <a:spcAft>
                  <a:spcPts val="0"/>
                </a:spcAft>
                <a:buClr>
                  <a:schemeClr val="dk1"/>
                </a:buClr>
                <a:buSzPts val="1600"/>
                <a:buFont typeface="Arial"/>
                <a:buNone/>
              </a:pPr>
              <a:r>
                <a:rPr lang="en-US" sz="1600" b="0" i="0">
                  <a:solidFill>
                    <a:schemeClr val="dk1"/>
                  </a:solidFill>
                  <a:latin typeface="Arial"/>
                  <a:ea typeface="Arial"/>
                  <a:cs typeface="Arial"/>
                  <a:sym typeface="Arial"/>
                </a:rPr>
                <a:t>Nhân viên y tế thôn, bản, cô đỡ thôn, bản hoặc nhân viên y tế làm việc tại y tế cơ quan, đơn vị, tổ chức mà không thành lập cơ sở khám bệnh, chữa bệnh</a:t>
              </a:r>
              <a:endParaRPr sz="1600">
                <a:solidFill>
                  <a:schemeClr val="dk1"/>
                </a:solidFill>
                <a:latin typeface="Calibri"/>
                <a:ea typeface="Calibri"/>
                <a:cs typeface="Calibri"/>
                <a:sym typeface="Calibri"/>
              </a:endParaRPr>
            </a:p>
          </p:txBody>
        </p:sp>
        <p:sp>
          <p:nvSpPr>
            <p:cNvPr id="326" name="Google Shape;326;p15"/>
            <p:cNvSpPr/>
            <p:nvPr/>
          </p:nvSpPr>
          <p:spPr>
            <a:xfrm>
              <a:off x="630592" y="1739815"/>
              <a:ext cx="1159876" cy="1159876"/>
            </a:xfrm>
            <a:prstGeom prst="ellipse">
              <a:avLst/>
            </a:prstGeom>
            <a:gradFill>
              <a:gsLst>
                <a:gs pos="0">
                  <a:schemeClr val="lt1"/>
                </a:gs>
                <a:gs pos="50000">
                  <a:schemeClr val="lt1"/>
                </a:gs>
                <a:gs pos="100000">
                  <a:schemeClr val="lt1"/>
                </a:gs>
              </a:gsLst>
              <a:lin ang="5400000" scaled="0"/>
            </a:gradFill>
            <a:ln w="9525" cap="flat" cmpd="sng">
              <a:solidFill>
                <a:schemeClr val="accent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15"/>
            <p:cNvSpPr/>
            <p:nvPr/>
          </p:nvSpPr>
          <p:spPr>
            <a:xfrm>
              <a:off x="1210531" y="3156947"/>
              <a:ext cx="9408529" cy="1109797"/>
            </a:xfrm>
            <a:prstGeom prst="rect">
              <a:avLst/>
            </a:prstGeom>
            <a:gradFill>
              <a:gsLst>
                <a:gs pos="0">
                  <a:srgbClr val="FFDC9B"/>
                </a:gs>
                <a:gs pos="50000">
                  <a:srgbClr val="FFD68D"/>
                </a:gs>
                <a:gs pos="100000">
                  <a:srgbClr val="FFD478"/>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15"/>
            <p:cNvSpPr txBox="1"/>
            <p:nvPr/>
          </p:nvSpPr>
          <p:spPr>
            <a:xfrm>
              <a:off x="1210531" y="3156947"/>
              <a:ext cx="9408529" cy="1109797"/>
            </a:xfrm>
            <a:prstGeom prst="rect">
              <a:avLst/>
            </a:prstGeom>
            <a:noFill/>
            <a:ln>
              <a:noFill/>
            </a:ln>
          </p:spPr>
          <p:txBody>
            <a:bodyPr spcFirstLastPara="1" wrap="square" lIns="736500" tIns="40625" rIns="40625" bIns="40625" anchor="ctr" anchorCtr="0">
              <a:noAutofit/>
            </a:bodyPr>
            <a:lstStyle/>
            <a:p>
              <a:pPr marL="0" marR="0" lvl="0" indent="0" algn="just" rtl="0">
                <a:lnSpc>
                  <a:spcPct val="90000"/>
                </a:lnSpc>
                <a:spcBef>
                  <a:spcPts val="0"/>
                </a:spcBef>
                <a:spcAft>
                  <a:spcPts val="0"/>
                </a:spcAft>
                <a:buClr>
                  <a:schemeClr val="dk1"/>
                </a:buClr>
                <a:buSzPts val="1600"/>
                <a:buFont typeface="Arial"/>
                <a:buNone/>
              </a:pPr>
              <a:r>
                <a:rPr lang="en-US" sz="1600">
                  <a:solidFill>
                    <a:schemeClr val="dk1"/>
                  </a:solidFill>
                  <a:latin typeface="Arial"/>
                  <a:ea typeface="Arial"/>
                  <a:cs typeface="Arial"/>
                  <a:sym typeface="Arial"/>
                </a:rPr>
                <a:t>T</a:t>
              </a:r>
              <a:r>
                <a:rPr lang="en-US" sz="1600" b="0" i="0">
                  <a:solidFill>
                    <a:schemeClr val="dk1"/>
                  </a:solidFill>
                  <a:latin typeface="Arial"/>
                  <a:ea typeface="Arial"/>
                  <a:cs typeface="Arial"/>
                  <a:sym typeface="Arial"/>
                </a:rPr>
                <a:t>ham gia khám bệnh, chữa bệnh trong trường hợp xảy ra thiên tai, thảm họa, dịch bệnh truyền nhiễm thuộc nhóm A hoặc tình trạng khẩn cấp (bao gồm </a:t>
              </a:r>
              <a:r>
                <a:rPr lang="en-US" sz="1600">
                  <a:solidFill>
                    <a:schemeClr val="dk1"/>
                  </a:solidFill>
                  <a:latin typeface="Arial"/>
                  <a:ea typeface="Arial"/>
                  <a:cs typeface="Arial"/>
                  <a:sym typeface="Arial"/>
                </a:rPr>
                <a:t>h</a:t>
              </a:r>
              <a:r>
                <a:rPr lang="en-US" sz="1600" b="0" i="0">
                  <a:solidFill>
                    <a:schemeClr val="dk1"/>
                  </a:solidFill>
                  <a:latin typeface="Arial"/>
                  <a:ea typeface="Arial"/>
                  <a:cs typeface="Arial"/>
                  <a:sym typeface="Arial"/>
                </a:rPr>
                <a:t>ọc viên, sinh viên, học sinh đang học tại cơ sở đào tạo thuộc khối ngành sức khỏe; người thuộc đối tượng được cấp giấy phép hành nghề khám bệnh, chữa bệnh nhưng chưa được cấp giấy phép hành nghề)</a:t>
              </a:r>
              <a:endParaRPr sz="1600">
                <a:solidFill>
                  <a:schemeClr val="dk1"/>
                </a:solidFill>
                <a:latin typeface="Calibri"/>
                <a:ea typeface="Calibri"/>
                <a:cs typeface="Calibri"/>
                <a:sym typeface="Calibri"/>
              </a:endParaRPr>
            </a:p>
          </p:txBody>
        </p:sp>
        <p:sp>
          <p:nvSpPr>
            <p:cNvPr id="329" name="Google Shape;329;p15"/>
            <p:cNvSpPr/>
            <p:nvPr/>
          </p:nvSpPr>
          <p:spPr>
            <a:xfrm>
              <a:off x="630592" y="3131908"/>
              <a:ext cx="1159876" cy="1159876"/>
            </a:xfrm>
            <a:prstGeom prst="ellipse">
              <a:avLst/>
            </a:prstGeom>
            <a:gradFill>
              <a:gsLst>
                <a:gs pos="0">
                  <a:schemeClr val="lt1"/>
                </a:gs>
                <a:gs pos="50000">
                  <a:schemeClr val="lt1"/>
                </a:gs>
                <a:gs pos="100000">
                  <a:schemeClr val="lt1"/>
                </a:gs>
              </a:gsLst>
              <a:lin ang="5400000" scaled="0"/>
            </a:gradFill>
            <a:ln w="9525" cap="flat" cmpd="sng">
              <a:solidFill>
                <a:schemeClr val="accent4"/>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15"/>
            <p:cNvSpPr/>
            <p:nvPr/>
          </p:nvSpPr>
          <p:spPr>
            <a:xfrm>
              <a:off x="678544" y="4639989"/>
              <a:ext cx="9940516" cy="927901"/>
            </a:xfrm>
            <a:prstGeom prst="rect">
              <a:avLst/>
            </a:prstGeom>
            <a:gradFill>
              <a:gsLst>
                <a:gs pos="0">
                  <a:srgbClr val="AFCAE9"/>
                </a:gs>
                <a:gs pos="50000">
                  <a:srgbClr val="A0C1E4"/>
                </a:gs>
                <a:gs pos="100000">
                  <a:srgbClr val="8FB8E4"/>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15"/>
            <p:cNvSpPr txBox="1"/>
            <p:nvPr/>
          </p:nvSpPr>
          <p:spPr>
            <a:xfrm>
              <a:off x="678544" y="4639989"/>
              <a:ext cx="9940516" cy="927901"/>
            </a:xfrm>
            <a:prstGeom prst="rect">
              <a:avLst/>
            </a:prstGeom>
            <a:noFill/>
            <a:ln>
              <a:noFill/>
            </a:ln>
          </p:spPr>
          <p:txBody>
            <a:bodyPr spcFirstLastPara="1" wrap="square" lIns="736500" tIns="40625" rIns="40625" bIns="40625" anchor="ctr" anchorCtr="0">
              <a:noAutofit/>
            </a:bodyPr>
            <a:lstStyle/>
            <a:p>
              <a:pPr marL="0" marR="0" lvl="0" indent="0" algn="just" rtl="0">
                <a:lnSpc>
                  <a:spcPct val="90000"/>
                </a:lnSpc>
                <a:spcBef>
                  <a:spcPts val="0"/>
                </a:spcBef>
                <a:spcAft>
                  <a:spcPts val="0"/>
                </a:spcAft>
                <a:buClr>
                  <a:schemeClr val="dk1"/>
                </a:buClr>
                <a:buSzPts val="1600"/>
                <a:buFont typeface="Arial"/>
                <a:buNone/>
              </a:pPr>
              <a:r>
                <a:rPr lang="en-US" sz="1600" b="0" i="0">
                  <a:solidFill>
                    <a:schemeClr val="dk1"/>
                  </a:solidFill>
                  <a:latin typeface="Arial"/>
                  <a:ea typeface="Arial"/>
                  <a:cs typeface="Arial"/>
                  <a:sym typeface="Arial"/>
                </a:rPr>
                <a:t>Các đối tượng khác tham gia vào quá trình khám bệnh, chữa bệnh theo quy định của Chính phủ</a:t>
              </a:r>
              <a:endParaRPr sz="1600" b="1">
                <a:solidFill>
                  <a:schemeClr val="dk1"/>
                </a:solidFill>
                <a:latin typeface="Cambria"/>
                <a:ea typeface="Cambria"/>
                <a:cs typeface="Cambria"/>
                <a:sym typeface="Cambria"/>
              </a:endParaRPr>
            </a:p>
          </p:txBody>
        </p:sp>
        <p:sp>
          <p:nvSpPr>
            <p:cNvPr id="332" name="Google Shape;332;p15"/>
            <p:cNvSpPr/>
            <p:nvPr/>
          </p:nvSpPr>
          <p:spPr>
            <a:xfrm>
              <a:off x="98605" y="4524001"/>
              <a:ext cx="1159876" cy="1159876"/>
            </a:xfrm>
            <a:prstGeom prst="ellipse">
              <a:avLst/>
            </a:prstGeom>
            <a:gradFill>
              <a:gsLst>
                <a:gs pos="0">
                  <a:schemeClr val="lt1"/>
                </a:gs>
                <a:gs pos="50000">
                  <a:schemeClr val="lt1"/>
                </a:gs>
                <a:gs pos="100000">
                  <a:schemeClr val="lt1"/>
                </a:gs>
              </a:gsLst>
              <a:lin ang="5400000" scaled="0"/>
            </a:gradFill>
            <a:ln w="9525" cap="flat" cmpd="sng">
              <a:solidFill>
                <a:srgbClr val="599BD5"/>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grpSp>
        <p:nvGrpSpPr>
          <p:cNvPr id="337" name="Google Shape;337;p16"/>
          <p:cNvGrpSpPr/>
          <p:nvPr/>
        </p:nvGrpSpPr>
        <p:grpSpPr>
          <a:xfrm>
            <a:off x="1285687" y="761197"/>
            <a:ext cx="9798942" cy="5699497"/>
            <a:chOff x="230292" y="2307"/>
            <a:chExt cx="9798942" cy="5699497"/>
          </a:xfrm>
        </p:grpSpPr>
        <p:sp>
          <p:nvSpPr>
            <p:cNvPr id="338" name="Google Shape;338;p16"/>
            <p:cNvSpPr/>
            <p:nvPr/>
          </p:nvSpPr>
          <p:spPr>
            <a:xfrm>
              <a:off x="230292" y="2307"/>
              <a:ext cx="4802598" cy="715104"/>
            </a:xfrm>
            <a:prstGeom prst="roundRect">
              <a:avLst>
                <a:gd name="adj" fmla="val 10000"/>
              </a:avLst>
            </a:prstGeom>
            <a:gradFill>
              <a:gsLst>
                <a:gs pos="0">
                  <a:srgbClr val="5E81C9"/>
                </a:gs>
                <a:gs pos="50000">
                  <a:srgbClr val="3B70C9"/>
                </a:gs>
                <a:gs pos="100000">
                  <a:srgbClr val="2E60B8"/>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16"/>
            <p:cNvSpPr txBox="1"/>
            <p:nvPr/>
          </p:nvSpPr>
          <p:spPr>
            <a:xfrm>
              <a:off x="251237" y="23252"/>
              <a:ext cx="4760708" cy="673214"/>
            </a:xfrm>
            <a:prstGeom prst="rect">
              <a:avLst/>
            </a:prstGeom>
            <a:noFill/>
            <a:ln>
              <a:noFill/>
            </a:ln>
          </p:spPr>
          <p:txBody>
            <a:bodyPr spcFirstLastPara="1" wrap="square" lIns="38100" tIns="25400" rIns="38100" bIns="25400" anchor="ctr" anchorCtr="0">
              <a:noAutofit/>
            </a:bodyPr>
            <a:lstStyle/>
            <a:p>
              <a:pPr marL="0" marR="0" lvl="0" indent="0" algn="ctr" rtl="0">
                <a:lnSpc>
                  <a:spcPct val="90000"/>
                </a:lnSpc>
                <a:spcBef>
                  <a:spcPts val="0"/>
                </a:spcBef>
                <a:spcAft>
                  <a:spcPts val="0"/>
                </a:spcAft>
                <a:buClr>
                  <a:schemeClr val="lt1"/>
                </a:buClr>
                <a:buSzPts val="2000"/>
                <a:buFont typeface="Cambria"/>
                <a:buNone/>
              </a:pPr>
              <a:r>
                <a:rPr lang="en-US" sz="2000" b="1">
                  <a:solidFill>
                    <a:schemeClr val="lt1"/>
                  </a:solidFill>
                  <a:latin typeface="Cambria"/>
                  <a:ea typeface="Cambria"/>
                  <a:cs typeface="Cambria"/>
                  <a:sym typeface="Cambria"/>
                </a:rPr>
                <a:t>LUẬT KHÁM BỆNH, CHỮA BỆNH 2009</a:t>
              </a:r>
              <a:endParaRPr/>
            </a:p>
          </p:txBody>
        </p:sp>
        <p:sp>
          <p:nvSpPr>
            <p:cNvPr id="340" name="Google Shape;340;p16"/>
            <p:cNvSpPr/>
            <p:nvPr/>
          </p:nvSpPr>
          <p:spPr>
            <a:xfrm>
              <a:off x="710552" y="717411"/>
              <a:ext cx="480259" cy="316696"/>
            </a:xfrm>
            <a:custGeom>
              <a:avLst/>
              <a:gdLst/>
              <a:ahLst/>
              <a:cxnLst/>
              <a:rect l="l" t="t" r="r" b="b"/>
              <a:pathLst>
                <a:path w="120000" h="120000" extrusionOk="0">
                  <a:moveTo>
                    <a:pt x="0" y="0"/>
                  </a:moveTo>
                  <a:lnTo>
                    <a:pt x="0" y="120000"/>
                  </a:lnTo>
                  <a:lnTo>
                    <a:pt x="120000" y="120000"/>
                  </a:lnTo>
                </a:path>
              </a:pathLst>
            </a:custGeom>
            <a:noFill/>
            <a:ln w="12700" cap="flat" cmpd="sng">
              <a:solidFill>
                <a:srgbClr val="345A99"/>
              </a:solidFill>
              <a:prstDash val="solid"/>
              <a:miter lim="800000"/>
              <a:headEnd type="none" w="sm" len="sm"/>
              <a:tailEnd type="none" w="sm" len="sm"/>
            </a:ln>
          </p:spPr>
        </p:sp>
        <p:sp>
          <p:nvSpPr>
            <p:cNvPr id="341" name="Google Shape;341;p16"/>
            <p:cNvSpPr/>
            <p:nvPr/>
          </p:nvSpPr>
          <p:spPr>
            <a:xfrm>
              <a:off x="1190812" y="779091"/>
              <a:ext cx="3250267" cy="510033"/>
            </a:xfrm>
            <a:prstGeom prst="roundRect">
              <a:avLst>
                <a:gd name="adj" fmla="val 10000"/>
              </a:avLst>
            </a:prstGeom>
            <a:solidFill>
              <a:schemeClr val="lt1">
                <a:alpha val="89803"/>
              </a:schemeClr>
            </a:solid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16"/>
            <p:cNvSpPr txBox="1"/>
            <p:nvPr/>
          </p:nvSpPr>
          <p:spPr>
            <a:xfrm>
              <a:off x="1205750" y="794029"/>
              <a:ext cx="3220391" cy="480157"/>
            </a:xfrm>
            <a:prstGeom prst="rect">
              <a:avLst/>
            </a:prstGeom>
            <a:noFill/>
            <a:ln>
              <a:noFill/>
            </a:ln>
          </p:spPr>
          <p:txBody>
            <a:bodyPr spcFirstLastPara="1" wrap="square" lIns="38100" tIns="25400" rIns="38100" bIns="25400" anchor="ctr" anchorCtr="0">
              <a:noAutofit/>
            </a:bodyPr>
            <a:lstStyle/>
            <a:p>
              <a:pPr marL="0" marR="0" lvl="0" indent="0" algn="l" rtl="0">
                <a:lnSpc>
                  <a:spcPct val="90000"/>
                </a:lnSpc>
                <a:spcBef>
                  <a:spcPts val="0"/>
                </a:spcBef>
                <a:spcAft>
                  <a:spcPts val="0"/>
                </a:spcAft>
                <a:buClr>
                  <a:schemeClr val="dk1"/>
                </a:buClr>
                <a:buSzPts val="2000"/>
                <a:buFont typeface="Cambria"/>
                <a:buNone/>
              </a:pPr>
              <a:r>
                <a:rPr lang="en-US" sz="2000" b="0" i="0">
                  <a:solidFill>
                    <a:schemeClr val="dk1"/>
                  </a:solidFill>
                  <a:latin typeface="Cambria"/>
                  <a:ea typeface="Cambria"/>
                  <a:cs typeface="Cambria"/>
                  <a:sym typeface="Cambria"/>
                </a:rPr>
                <a:t>1. Bác sỹ, y sỹ</a:t>
              </a:r>
              <a:endParaRPr sz="2000">
                <a:solidFill>
                  <a:schemeClr val="dk1"/>
                </a:solidFill>
                <a:latin typeface="Cambria"/>
                <a:ea typeface="Cambria"/>
                <a:cs typeface="Cambria"/>
                <a:sym typeface="Cambria"/>
              </a:endParaRPr>
            </a:p>
          </p:txBody>
        </p:sp>
        <p:sp>
          <p:nvSpPr>
            <p:cNvPr id="343" name="Google Shape;343;p16"/>
            <p:cNvSpPr/>
            <p:nvPr/>
          </p:nvSpPr>
          <p:spPr>
            <a:xfrm>
              <a:off x="710552" y="717411"/>
              <a:ext cx="480259" cy="907767"/>
            </a:xfrm>
            <a:custGeom>
              <a:avLst/>
              <a:gdLst/>
              <a:ahLst/>
              <a:cxnLst/>
              <a:rect l="l" t="t" r="r" b="b"/>
              <a:pathLst>
                <a:path w="120000" h="120000" extrusionOk="0">
                  <a:moveTo>
                    <a:pt x="0" y="0"/>
                  </a:moveTo>
                  <a:lnTo>
                    <a:pt x="0" y="120000"/>
                  </a:lnTo>
                  <a:lnTo>
                    <a:pt x="120000" y="120000"/>
                  </a:lnTo>
                </a:path>
              </a:pathLst>
            </a:custGeom>
            <a:noFill/>
            <a:ln w="12700" cap="flat" cmpd="sng">
              <a:solidFill>
                <a:srgbClr val="345A99"/>
              </a:solidFill>
              <a:prstDash val="solid"/>
              <a:miter lim="800000"/>
              <a:headEnd type="none" w="sm" len="sm"/>
              <a:tailEnd type="none" w="sm" len="sm"/>
            </a:ln>
          </p:spPr>
        </p:sp>
        <p:sp>
          <p:nvSpPr>
            <p:cNvPr id="344" name="Google Shape;344;p16"/>
            <p:cNvSpPr/>
            <p:nvPr/>
          </p:nvSpPr>
          <p:spPr>
            <a:xfrm>
              <a:off x="1190812" y="1350804"/>
              <a:ext cx="3265651" cy="548748"/>
            </a:xfrm>
            <a:prstGeom prst="roundRect">
              <a:avLst>
                <a:gd name="adj" fmla="val 10000"/>
              </a:avLst>
            </a:prstGeom>
            <a:solidFill>
              <a:schemeClr val="lt1">
                <a:alpha val="89803"/>
              </a:schemeClr>
            </a:solid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16"/>
            <p:cNvSpPr txBox="1"/>
            <p:nvPr/>
          </p:nvSpPr>
          <p:spPr>
            <a:xfrm>
              <a:off x="1206884" y="1366876"/>
              <a:ext cx="3233507" cy="516604"/>
            </a:xfrm>
            <a:prstGeom prst="rect">
              <a:avLst/>
            </a:prstGeom>
            <a:noFill/>
            <a:ln>
              <a:noFill/>
            </a:ln>
          </p:spPr>
          <p:txBody>
            <a:bodyPr spcFirstLastPara="1" wrap="square" lIns="38100" tIns="25400" rIns="38100" bIns="25400" anchor="ctr" anchorCtr="0">
              <a:noAutofit/>
            </a:bodyPr>
            <a:lstStyle/>
            <a:p>
              <a:pPr marL="0" marR="0" lvl="0" indent="0" algn="l" rtl="0">
                <a:lnSpc>
                  <a:spcPct val="90000"/>
                </a:lnSpc>
                <a:spcBef>
                  <a:spcPts val="0"/>
                </a:spcBef>
                <a:spcAft>
                  <a:spcPts val="0"/>
                </a:spcAft>
                <a:buClr>
                  <a:schemeClr val="dk1"/>
                </a:buClr>
                <a:buSzPts val="2000"/>
                <a:buFont typeface="Cambria"/>
                <a:buNone/>
              </a:pPr>
              <a:r>
                <a:rPr lang="en-US" sz="2000" b="0" i="0">
                  <a:solidFill>
                    <a:schemeClr val="dk1"/>
                  </a:solidFill>
                  <a:latin typeface="Cambria"/>
                  <a:ea typeface="Cambria"/>
                  <a:cs typeface="Cambria"/>
                  <a:sym typeface="Cambria"/>
                </a:rPr>
                <a:t>2. Điều dưỡng viên</a:t>
              </a:r>
              <a:endParaRPr sz="2000">
                <a:solidFill>
                  <a:schemeClr val="dk1"/>
                </a:solidFill>
                <a:latin typeface="Cambria"/>
                <a:ea typeface="Cambria"/>
                <a:cs typeface="Cambria"/>
                <a:sym typeface="Cambria"/>
              </a:endParaRPr>
            </a:p>
          </p:txBody>
        </p:sp>
        <p:sp>
          <p:nvSpPr>
            <p:cNvPr id="346" name="Google Shape;346;p16"/>
            <p:cNvSpPr/>
            <p:nvPr/>
          </p:nvSpPr>
          <p:spPr>
            <a:xfrm>
              <a:off x="710552" y="717411"/>
              <a:ext cx="480259" cy="1489380"/>
            </a:xfrm>
            <a:custGeom>
              <a:avLst/>
              <a:gdLst/>
              <a:ahLst/>
              <a:cxnLst/>
              <a:rect l="l" t="t" r="r" b="b"/>
              <a:pathLst>
                <a:path w="120000" h="120000" extrusionOk="0">
                  <a:moveTo>
                    <a:pt x="0" y="0"/>
                  </a:moveTo>
                  <a:lnTo>
                    <a:pt x="0" y="120000"/>
                  </a:lnTo>
                  <a:lnTo>
                    <a:pt x="120000" y="120000"/>
                  </a:lnTo>
                </a:path>
              </a:pathLst>
            </a:custGeom>
            <a:noFill/>
            <a:ln w="12700" cap="flat" cmpd="sng">
              <a:solidFill>
                <a:srgbClr val="345A99"/>
              </a:solidFill>
              <a:prstDash val="solid"/>
              <a:miter lim="800000"/>
              <a:headEnd type="none" w="sm" len="sm"/>
              <a:tailEnd type="none" w="sm" len="sm"/>
            </a:ln>
          </p:spPr>
        </p:sp>
        <p:sp>
          <p:nvSpPr>
            <p:cNvPr id="347" name="Google Shape;347;p16"/>
            <p:cNvSpPr/>
            <p:nvPr/>
          </p:nvSpPr>
          <p:spPr>
            <a:xfrm>
              <a:off x="1190812" y="1961233"/>
              <a:ext cx="3281599" cy="491117"/>
            </a:xfrm>
            <a:prstGeom prst="roundRect">
              <a:avLst>
                <a:gd name="adj" fmla="val 10000"/>
              </a:avLst>
            </a:prstGeom>
            <a:solidFill>
              <a:schemeClr val="lt1">
                <a:alpha val="89803"/>
              </a:schemeClr>
            </a:solid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16"/>
            <p:cNvSpPr txBox="1"/>
            <p:nvPr/>
          </p:nvSpPr>
          <p:spPr>
            <a:xfrm>
              <a:off x="1205196" y="1975617"/>
              <a:ext cx="3252831" cy="462349"/>
            </a:xfrm>
            <a:prstGeom prst="rect">
              <a:avLst/>
            </a:prstGeom>
            <a:noFill/>
            <a:ln>
              <a:noFill/>
            </a:ln>
          </p:spPr>
          <p:txBody>
            <a:bodyPr spcFirstLastPara="1" wrap="square" lIns="38100" tIns="25400" rIns="38100" bIns="25400" anchor="ctr" anchorCtr="0">
              <a:noAutofit/>
            </a:bodyPr>
            <a:lstStyle/>
            <a:p>
              <a:pPr marL="0" marR="0" lvl="0" indent="0" algn="l" rtl="0">
                <a:lnSpc>
                  <a:spcPct val="90000"/>
                </a:lnSpc>
                <a:spcBef>
                  <a:spcPts val="0"/>
                </a:spcBef>
                <a:spcAft>
                  <a:spcPts val="0"/>
                </a:spcAft>
                <a:buClr>
                  <a:schemeClr val="dk1"/>
                </a:buClr>
                <a:buSzPts val="2000"/>
                <a:buFont typeface="Cambria"/>
                <a:buNone/>
              </a:pPr>
              <a:r>
                <a:rPr lang="en-US" sz="2000" b="0" i="0">
                  <a:solidFill>
                    <a:schemeClr val="dk1"/>
                  </a:solidFill>
                  <a:latin typeface="Cambria"/>
                  <a:ea typeface="Cambria"/>
                  <a:cs typeface="Cambria"/>
                  <a:sym typeface="Cambria"/>
                </a:rPr>
                <a:t>3. Hộ sinh viên</a:t>
              </a:r>
              <a:endParaRPr sz="2000">
                <a:solidFill>
                  <a:schemeClr val="dk1"/>
                </a:solidFill>
                <a:latin typeface="Cambria"/>
                <a:ea typeface="Cambria"/>
                <a:cs typeface="Cambria"/>
                <a:sym typeface="Cambria"/>
              </a:endParaRPr>
            </a:p>
          </p:txBody>
        </p:sp>
        <p:sp>
          <p:nvSpPr>
            <p:cNvPr id="349" name="Google Shape;349;p16"/>
            <p:cNvSpPr/>
            <p:nvPr/>
          </p:nvSpPr>
          <p:spPr>
            <a:xfrm>
              <a:off x="710552" y="717411"/>
              <a:ext cx="480259" cy="2058522"/>
            </a:xfrm>
            <a:custGeom>
              <a:avLst/>
              <a:gdLst/>
              <a:ahLst/>
              <a:cxnLst/>
              <a:rect l="l" t="t" r="r" b="b"/>
              <a:pathLst>
                <a:path w="120000" h="120000" extrusionOk="0">
                  <a:moveTo>
                    <a:pt x="0" y="0"/>
                  </a:moveTo>
                  <a:lnTo>
                    <a:pt x="0" y="120000"/>
                  </a:lnTo>
                  <a:lnTo>
                    <a:pt x="120000" y="120000"/>
                  </a:lnTo>
                </a:path>
              </a:pathLst>
            </a:custGeom>
            <a:noFill/>
            <a:ln w="12700" cap="flat" cmpd="sng">
              <a:solidFill>
                <a:srgbClr val="345A99"/>
              </a:solidFill>
              <a:prstDash val="solid"/>
              <a:miter lim="800000"/>
              <a:headEnd type="none" w="sm" len="sm"/>
              <a:tailEnd type="none" w="sm" len="sm"/>
            </a:ln>
          </p:spPr>
        </p:sp>
        <p:sp>
          <p:nvSpPr>
            <p:cNvPr id="350" name="Google Shape;350;p16"/>
            <p:cNvSpPr/>
            <p:nvPr/>
          </p:nvSpPr>
          <p:spPr>
            <a:xfrm>
              <a:off x="1190812" y="2514030"/>
              <a:ext cx="3264084" cy="523805"/>
            </a:xfrm>
            <a:prstGeom prst="roundRect">
              <a:avLst>
                <a:gd name="adj" fmla="val 10000"/>
              </a:avLst>
            </a:prstGeom>
            <a:solidFill>
              <a:schemeClr val="lt1">
                <a:alpha val="89803"/>
              </a:schemeClr>
            </a:solid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16"/>
            <p:cNvSpPr txBox="1"/>
            <p:nvPr/>
          </p:nvSpPr>
          <p:spPr>
            <a:xfrm>
              <a:off x="1206154" y="2529372"/>
              <a:ext cx="3233400" cy="493121"/>
            </a:xfrm>
            <a:prstGeom prst="rect">
              <a:avLst/>
            </a:prstGeom>
            <a:noFill/>
            <a:ln>
              <a:noFill/>
            </a:ln>
          </p:spPr>
          <p:txBody>
            <a:bodyPr spcFirstLastPara="1" wrap="square" lIns="38100" tIns="25400" rIns="38100" bIns="25400" anchor="ctr" anchorCtr="0">
              <a:noAutofit/>
            </a:bodyPr>
            <a:lstStyle/>
            <a:p>
              <a:pPr marL="0" marR="0" lvl="0" indent="0" algn="l" rtl="0">
                <a:lnSpc>
                  <a:spcPct val="90000"/>
                </a:lnSpc>
                <a:spcBef>
                  <a:spcPts val="0"/>
                </a:spcBef>
                <a:spcAft>
                  <a:spcPts val="0"/>
                </a:spcAft>
                <a:buClr>
                  <a:schemeClr val="dk1"/>
                </a:buClr>
                <a:buSzPts val="2000"/>
                <a:buFont typeface="Cambria"/>
                <a:buNone/>
              </a:pPr>
              <a:r>
                <a:rPr lang="en-US" sz="2000" b="0" i="0">
                  <a:solidFill>
                    <a:schemeClr val="dk1"/>
                  </a:solidFill>
                  <a:latin typeface="Cambria"/>
                  <a:ea typeface="Cambria"/>
                  <a:cs typeface="Cambria"/>
                  <a:sym typeface="Cambria"/>
                </a:rPr>
                <a:t>4. Kỹ thuật viên</a:t>
              </a:r>
              <a:endParaRPr sz="2000">
                <a:solidFill>
                  <a:schemeClr val="dk1"/>
                </a:solidFill>
                <a:latin typeface="Cambria"/>
                <a:ea typeface="Cambria"/>
                <a:cs typeface="Cambria"/>
                <a:sym typeface="Cambria"/>
              </a:endParaRPr>
            </a:p>
          </p:txBody>
        </p:sp>
        <p:sp>
          <p:nvSpPr>
            <p:cNvPr id="352" name="Google Shape;352;p16"/>
            <p:cNvSpPr/>
            <p:nvPr/>
          </p:nvSpPr>
          <p:spPr>
            <a:xfrm>
              <a:off x="710552" y="717411"/>
              <a:ext cx="480259" cy="2626672"/>
            </a:xfrm>
            <a:custGeom>
              <a:avLst/>
              <a:gdLst/>
              <a:ahLst/>
              <a:cxnLst/>
              <a:rect l="l" t="t" r="r" b="b"/>
              <a:pathLst>
                <a:path w="120000" h="120000" extrusionOk="0">
                  <a:moveTo>
                    <a:pt x="0" y="0"/>
                  </a:moveTo>
                  <a:lnTo>
                    <a:pt x="0" y="120000"/>
                  </a:lnTo>
                  <a:lnTo>
                    <a:pt x="120000" y="120000"/>
                  </a:lnTo>
                </a:path>
              </a:pathLst>
            </a:custGeom>
            <a:noFill/>
            <a:ln w="12700" cap="flat" cmpd="sng">
              <a:solidFill>
                <a:srgbClr val="345A99"/>
              </a:solidFill>
              <a:prstDash val="solid"/>
              <a:miter lim="800000"/>
              <a:headEnd type="none" w="sm" len="sm"/>
              <a:tailEnd type="none" w="sm" len="sm"/>
            </a:ln>
          </p:spPr>
        </p:sp>
        <p:sp>
          <p:nvSpPr>
            <p:cNvPr id="353" name="Google Shape;353;p16"/>
            <p:cNvSpPr/>
            <p:nvPr/>
          </p:nvSpPr>
          <p:spPr>
            <a:xfrm>
              <a:off x="1190812" y="3099516"/>
              <a:ext cx="3273957" cy="489136"/>
            </a:xfrm>
            <a:prstGeom prst="roundRect">
              <a:avLst>
                <a:gd name="adj" fmla="val 10000"/>
              </a:avLst>
            </a:prstGeom>
            <a:solidFill>
              <a:schemeClr val="lt1">
                <a:alpha val="89803"/>
              </a:schemeClr>
            </a:solid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16"/>
            <p:cNvSpPr txBox="1"/>
            <p:nvPr/>
          </p:nvSpPr>
          <p:spPr>
            <a:xfrm>
              <a:off x="1205138" y="3113842"/>
              <a:ext cx="3245305" cy="460484"/>
            </a:xfrm>
            <a:prstGeom prst="rect">
              <a:avLst/>
            </a:prstGeom>
            <a:noFill/>
            <a:ln>
              <a:noFill/>
            </a:ln>
          </p:spPr>
          <p:txBody>
            <a:bodyPr spcFirstLastPara="1" wrap="square" lIns="38100" tIns="25400" rIns="38100" bIns="25400" anchor="ctr" anchorCtr="0">
              <a:noAutofit/>
            </a:bodyPr>
            <a:lstStyle/>
            <a:p>
              <a:pPr marL="0" marR="0" lvl="0" indent="0" algn="l" rtl="0">
                <a:lnSpc>
                  <a:spcPct val="90000"/>
                </a:lnSpc>
                <a:spcBef>
                  <a:spcPts val="0"/>
                </a:spcBef>
                <a:spcAft>
                  <a:spcPts val="0"/>
                </a:spcAft>
                <a:buClr>
                  <a:schemeClr val="dk1"/>
                </a:buClr>
                <a:buSzPts val="2000"/>
                <a:buFont typeface="Cambria"/>
                <a:buNone/>
              </a:pPr>
              <a:r>
                <a:rPr lang="en-US" sz="2000" b="0" i="0">
                  <a:solidFill>
                    <a:schemeClr val="dk1"/>
                  </a:solidFill>
                  <a:latin typeface="Cambria"/>
                  <a:ea typeface="Cambria"/>
                  <a:cs typeface="Cambria"/>
                  <a:sym typeface="Cambria"/>
                </a:rPr>
                <a:t>5. Lương y</a:t>
              </a:r>
              <a:endParaRPr sz="2000">
                <a:solidFill>
                  <a:schemeClr val="dk1"/>
                </a:solidFill>
                <a:latin typeface="Cambria"/>
                <a:ea typeface="Cambria"/>
                <a:cs typeface="Cambria"/>
                <a:sym typeface="Cambria"/>
              </a:endParaRPr>
            </a:p>
          </p:txBody>
        </p:sp>
        <p:sp>
          <p:nvSpPr>
            <p:cNvPr id="355" name="Google Shape;355;p16"/>
            <p:cNvSpPr/>
            <p:nvPr/>
          </p:nvSpPr>
          <p:spPr>
            <a:xfrm>
              <a:off x="710552" y="717411"/>
              <a:ext cx="480259" cy="3423436"/>
            </a:xfrm>
            <a:custGeom>
              <a:avLst/>
              <a:gdLst/>
              <a:ahLst/>
              <a:cxnLst/>
              <a:rect l="l" t="t" r="r" b="b"/>
              <a:pathLst>
                <a:path w="120000" h="120000" extrusionOk="0">
                  <a:moveTo>
                    <a:pt x="0" y="0"/>
                  </a:moveTo>
                  <a:lnTo>
                    <a:pt x="0" y="120000"/>
                  </a:lnTo>
                  <a:lnTo>
                    <a:pt x="120000" y="120000"/>
                  </a:lnTo>
                </a:path>
              </a:pathLst>
            </a:custGeom>
            <a:noFill/>
            <a:ln w="12700" cap="flat" cmpd="sng">
              <a:solidFill>
                <a:srgbClr val="345A99"/>
              </a:solidFill>
              <a:prstDash val="solid"/>
              <a:miter lim="800000"/>
              <a:headEnd type="none" w="sm" len="sm"/>
              <a:tailEnd type="none" w="sm" len="sm"/>
            </a:ln>
          </p:spPr>
        </p:sp>
        <p:sp>
          <p:nvSpPr>
            <p:cNvPr id="356" name="Google Shape;356;p16"/>
            <p:cNvSpPr/>
            <p:nvPr/>
          </p:nvSpPr>
          <p:spPr>
            <a:xfrm>
              <a:off x="1190812" y="3650332"/>
              <a:ext cx="3273672" cy="981031"/>
            </a:xfrm>
            <a:prstGeom prst="roundRect">
              <a:avLst>
                <a:gd name="adj" fmla="val 10000"/>
              </a:avLst>
            </a:prstGeom>
            <a:solidFill>
              <a:schemeClr val="lt1">
                <a:alpha val="89803"/>
              </a:schemeClr>
            </a:solid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16"/>
            <p:cNvSpPr txBox="1"/>
            <p:nvPr/>
          </p:nvSpPr>
          <p:spPr>
            <a:xfrm>
              <a:off x="1219545" y="3679065"/>
              <a:ext cx="3216206" cy="923565"/>
            </a:xfrm>
            <a:prstGeom prst="rect">
              <a:avLst/>
            </a:prstGeom>
            <a:noFill/>
            <a:ln>
              <a:noFill/>
            </a:ln>
          </p:spPr>
          <p:txBody>
            <a:bodyPr spcFirstLastPara="1" wrap="square" lIns="38100" tIns="25400" rIns="38100" bIns="25400" anchor="ctr" anchorCtr="0">
              <a:noAutofit/>
            </a:bodyPr>
            <a:lstStyle/>
            <a:p>
              <a:pPr marL="0" marR="0" lvl="0" indent="0" algn="just" rtl="0">
                <a:lnSpc>
                  <a:spcPct val="90000"/>
                </a:lnSpc>
                <a:spcBef>
                  <a:spcPts val="0"/>
                </a:spcBef>
                <a:spcAft>
                  <a:spcPts val="0"/>
                </a:spcAft>
                <a:buClr>
                  <a:schemeClr val="dk1"/>
                </a:buClr>
                <a:buSzPts val="2000"/>
                <a:buFont typeface="Cambria"/>
                <a:buNone/>
              </a:pPr>
              <a:r>
                <a:rPr lang="en-US" sz="2000" b="0" i="0">
                  <a:solidFill>
                    <a:schemeClr val="dk1"/>
                  </a:solidFill>
                  <a:latin typeface="Cambria"/>
                  <a:ea typeface="Cambria"/>
                  <a:cs typeface="Cambria"/>
                  <a:sym typeface="Cambria"/>
                </a:rPr>
                <a:t>6. Người có bài thuốc gia truyền hoặc có phương pháp chữa bệnh gia truyền</a:t>
              </a:r>
              <a:endParaRPr sz="2000">
                <a:solidFill>
                  <a:schemeClr val="dk1"/>
                </a:solidFill>
                <a:latin typeface="Cambria"/>
                <a:ea typeface="Cambria"/>
                <a:cs typeface="Cambria"/>
                <a:sym typeface="Cambria"/>
              </a:endParaRPr>
            </a:p>
          </p:txBody>
        </p:sp>
        <p:sp>
          <p:nvSpPr>
            <p:cNvPr id="358" name="Google Shape;358;p16"/>
            <p:cNvSpPr/>
            <p:nvPr/>
          </p:nvSpPr>
          <p:spPr>
            <a:xfrm>
              <a:off x="5156251" y="2307"/>
              <a:ext cx="4872983" cy="695159"/>
            </a:xfrm>
            <a:prstGeom prst="roundRect">
              <a:avLst>
                <a:gd name="adj" fmla="val 10000"/>
              </a:avLst>
            </a:prstGeom>
            <a:gradFill>
              <a:gsLst>
                <a:gs pos="0">
                  <a:srgbClr val="5E81C9"/>
                </a:gs>
                <a:gs pos="50000">
                  <a:srgbClr val="3B70C9"/>
                </a:gs>
                <a:gs pos="100000">
                  <a:srgbClr val="2E60B8"/>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16"/>
            <p:cNvSpPr txBox="1"/>
            <p:nvPr/>
          </p:nvSpPr>
          <p:spPr>
            <a:xfrm>
              <a:off x="5176612" y="22668"/>
              <a:ext cx="4832261" cy="654437"/>
            </a:xfrm>
            <a:prstGeom prst="rect">
              <a:avLst/>
            </a:prstGeom>
            <a:noFill/>
            <a:ln>
              <a:noFill/>
            </a:ln>
          </p:spPr>
          <p:txBody>
            <a:bodyPr spcFirstLastPara="1" wrap="square" lIns="38100" tIns="25400" rIns="38100" bIns="25400" anchor="ctr" anchorCtr="0">
              <a:noAutofit/>
            </a:bodyPr>
            <a:lstStyle/>
            <a:p>
              <a:pPr marL="0" marR="0" lvl="0" indent="0" algn="ctr" rtl="0">
                <a:lnSpc>
                  <a:spcPct val="90000"/>
                </a:lnSpc>
                <a:spcBef>
                  <a:spcPts val="0"/>
                </a:spcBef>
                <a:spcAft>
                  <a:spcPts val="0"/>
                </a:spcAft>
                <a:buClr>
                  <a:schemeClr val="lt1"/>
                </a:buClr>
                <a:buSzPts val="2000"/>
                <a:buFont typeface="Cambria"/>
                <a:buNone/>
              </a:pPr>
              <a:r>
                <a:rPr lang="en-US" sz="2000" b="1">
                  <a:solidFill>
                    <a:schemeClr val="lt1"/>
                  </a:solidFill>
                  <a:latin typeface="Cambria"/>
                  <a:ea typeface="Cambria"/>
                  <a:cs typeface="Cambria"/>
                  <a:sym typeface="Cambria"/>
                </a:rPr>
                <a:t>LUẬT KHÁM BỆNH, CHỮA BỆNH 2023</a:t>
              </a:r>
              <a:endParaRPr/>
            </a:p>
          </p:txBody>
        </p:sp>
        <p:sp>
          <p:nvSpPr>
            <p:cNvPr id="360" name="Google Shape;360;p16"/>
            <p:cNvSpPr/>
            <p:nvPr/>
          </p:nvSpPr>
          <p:spPr>
            <a:xfrm>
              <a:off x="5643549" y="697466"/>
              <a:ext cx="487298" cy="243571"/>
            </a:xfrm>
            <a:custGeom>
              <a:avLst/>
              <a:gdLst/>
              <a:ahLst/>
              <a:cxnLst/>
              <a:rect l="l" t="t" r="r" b="b"/>
              <a:pathLst>
                <a:path w="120000" h="120000" extrusionOk="0">
                  <a:moveTo>
                    <a:pt x="0" y="0"/>
                  </a:moveTo>
                  <a:lnTo>
                    <a:pt x="0" y="120000"/>
                  </a:lnTo>
                  <a:lnTo>
                    <a:pt x="120000" y="120000"/>
                  </a:lnTo>
                </a:path>
              </a:pathLst>
            </a:custGeom>
            <a:noFill/>
            <a:ln w="12700" cap="flat" cmpd="sng">
              <a:solidFill>
                <a:srgbClr val="345A99"/>
              </a:solidFill>
              <a:prstDash val="solid"/>
              <a:miter lim="800000"/>
              <a:headEnd type="none" w="sm" len="sm"/>
              <a:tailEnd type="none" w="sm" len="sm"/>
            </a:ln>
          </p:spPr>
        </p:sp>
        <p:sp>
          <p:nvSpPr>
            <p:cNvPr id="361" name="Google Shape;361;p16"/>
            <p:cNvSpPr/>
            <p:nvPr/>
          </p:nvSpPr>
          <p:spPr>
            <a:xfrm>
              <a:off x="6130847" y="759146"/>
              <a:ext cx="3288018" cy="363783"/>
            </a:xfrm>
            <a:prstGeom prst="roundRect">
              <a:avLst>
                <a:gd name="adj" fmla="val 10000"/>
              </a:avLst>
            </a:prstGeom>
            <a:solidFill>
              <a:schemeClr val="lt1">
                <a:alpha val="89803"/>
              </a:schemeClr>
            </a:solid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16"/>
            <p:cNvSpPr txBox="1"/>
            <p:nvPr/>
          </p:nvSpPr>
          <p:spPr>
            <a:xfrm>
              <a:off x="6141502" y="769801"/>
              <a:ext cx="3266708" cy="342473"/>
            </a:xfrm>
            <a:prstGeom prst="rect">
              <a:avLst/>
            </a:prstGeom>
            <a:noFill/>
            <a:ln>
              <a:noFill/>
            </a:ln>
          </p:spPr>
          <p:txBody>
            <a:bodyPr spcFirstLastPara="1" wrap="square" lIns="38100" tIns="25400" rIns="38100" bIns="25400" anchor="ctr" anchorCtr="0">
              <a:noAutofit/>
            </a:bodyPr>
            <a:lstStyle/>
            <a:p>
              <a:pPr marL="0" marR="0" lvl="0" indent="0" algn="l" rtl="0">
                <a:lnSpc>
                  <a:spcPct val="90000"/>
                </a:lnSpc>
                <a:spcBef>
                  <a:spcPts val="0"/>
                </a:spcBef>
                <a:spcAft>
                  <a:spcPts val="0"/>
                </a:spcAft>
                <a:buClr>
                  <a:schemeClr val="dk1"/>
                </a:buClr>
                <a:buSzPts val="2000"/>
                <a:buFont typeface="Cambria"/>
                <a:buNone/>
              </a:pPr>
              <a:r>
                <a:rPr lang="en-US" sz="2000" b="0" i="0">
                  <a:solidFill>
                    <a:schemeClr val="dk1"/>
                  </a:solidFill>
                  <a:latin typeface="Cambria"/>
                  <a:ea typeface="Cambria"/>
                  <a:cs typeface="Cambria"/>
                  <a:sym typeface="Cambria"/>
                </a:rPr>
                <a:t>1. Bác sỹ</a:t>
              </a:r>
              <a:endParaRPr sz="2000">
                <a:solidFill>
                  <a:schemeClr val="dk1"/>
                </a:solidFill>
                <a:latin typeface="Cambria"/>
                <a:ea typeface="Cambria"/>
                <a:cs typeface="Cambria"/>
                <a:sym typeface="Cambria"/>
              </a:endParaRPr>
            </a:p>
          </p:txBody>
        </p:sp>
        <p:sp>
          <p:nvSpPr>
            <p:cNvPr id="363" name="Google Shape;363;p16"/>
            <p:cNvSpPr/>
            <p:nvPr/>
          </p:nvSpPr>
          <p:spPr>
            <a:xfrm>
              <a:off x="5643549" y="697466"/>
              <a:ext cx="487298" cy="652934"/>
            </a:xfrm>
            <a:custGeom>
              <a:avLst/>
              <a:gdLst/>
              <a:ahLst/>
              <a:cxnLst/>
              <a:rect l="l" t="t" r="r" b="b"/>
              <a:pathLst>
                <a:path w="120000" h="120000" extrusionOk="0">
                  <a:moveTo>
                    <a:pt x="0" y="0"/>
                  </a:moveTo>
                  <a:lnTo>
                    <a:pt x="0" y="120000"/>
                  </a:lnTo>
                  <a:lnTo>
                    <a:pt x="120000" y="120000"/>
                  </a:lnTo>
                </a:path>
              </a:pathLst>
            </a:custGeom>
            <a:noFill/>
            <a:ln w="12700" cap="flat" cmpd="sng">
              <a:solidFill>
                <a:srgbClr val="345A99"/>
              </a:solidFill>
              <a:prstDash val="solid"/>
              <a:miter lim="800000"/>
              <a:headEnd type="none" w="sm" len="sm"/>
              <a:tailEnd type="none" w="sm" len="sm"/>
            </a:ln>
          </p:spPr>
        </p:sp>
        <p:sp>
          <p:nvSpPr>
            <p:cNvPr id="364" name="Google Shape;364;p16"/>
            <p:cNvSpPr/>
            <p:nvPr/>
          </p:nvSpPr>
          <p:spPr>
            <a:xfrm>
              <a:off x="6130847" y="1184609"/>
              <a:ext cx="3289403" cy="331583"/>
            </a:xfrm>
            <a:prstGeom prst="roundRect">
              <a:avLst>
                <a:gd name="adj" fmla="val 10000"/>
              </a:avLst>
            </a:prstGeom>
            <a:solidFill>
              <a:schemeClr val="lt1">
                <a:alpha val="89803"/>
              </a:schemeClr>
            </a:solid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16"/>
            <p:cNvSpPr txBox="1"/>
            <p:nvPr/>
          </p:nvSpPr>
          <p:spPr>
            <a:xfrm>
              <a:off x="6140559" y="1194321"/>
              <a:ext cx="3269979" cy="312159"/>
            </a:xfrm>
            <a:prstGeom prst="rect">
              <a:avLst/>
            </a:prstGeom>
            <a:noFill/>
            <a:ln>
              <a:noFill/>
            </a:ln>
          </p:spPr>
          <p:txBody>
            <a:bodyPr spcFirstLastPara="1" wrap="square" lIns="38100" tIns="25400" rIns="38100" bIns="25400" anchor="ctr" anchorCtr="0">
              <a:noAutofit/>
            </a:bodyPr>
            <a:lstStyle/>
            <a:p>
              <a:pPr marL="0" marR="0" lvl="0" indent="0" algn="l" rtl="0">
                <a:lnSpc>
                  <a:spcPct val="90000"/>
                </a:lnSpc>
                <a:spcBef>
                  <a:spcPts val="0"/>
                </a:spcBef>
                <a:spcAft>
                  <a:spcPts val="0"/>
                </a:spcAft>
                <a:buClr>
                  <a:schemeClr val="dk1"/>
                </a:buClr>
                <a:buSzPts val="2000"/>
                <a:buFont typeface="Cambria"/>
                <a:buNone/>
              </a:pPr>
              <a:r>
                <a:rPr lang="en-US" sz="2000" b="0" i="0">
                  <a:solidFill>
                    <a:schemeClr val="dk1"/>
                  </a:solidFill>
                  <a:latin typeface="Cambria"/>
                  <a:ea typeface="Cambria"/>
                  <a:cs typeface="Cambria"/>
                  <a:sym typeface="Cambria"/>
                </a:rPr>
                <a:t>2. Y sỹ</a:t>
              </a:r>
              <a:endParaRPr sz="2000">
                <a:solidFill>
                  <a:schemeClr val="dk1"/>
                </a:solidFill>
                <a:latin typeface="Cambria"/>
                <a:ea typeface="Cambria"/>
                <a:cs typeface="Cambria"/>
                <a:sym typeface="Cambria"/>
              </a:endParaRPr>
            </a:p>
          </p:txBody>
        </p:sp>
        <p:sp>
          <p:nvSpPr>
            <p:cNvPr id="366" name="Google Shape;366;p16"/>
            <p:cNvSpPr/>
            <p:nvPr/>
          </p:nvSpPr>
          <p:spPr>
            <a:xfrm>
              <a:off x="5643549" y="697466"/>
              <a:ext cx="487298" cy="1091898"/>
            </a:xfrm>
            <a:custGeom>
              <a:avLst/>
              <a:gdLst/>
              <a:ahLst/>
              <a:cxnLst/>
              <a:rect l="l" t="t" r="r" b="b"/>
              <a:pathLst>
                <a:path w="120000" h="120000" extrusionOk="0">
                  <a:moveTo>
                    <a:pt x="0" y="0"/>
                  </a:moveTo>
                  <a:lnTo>
                    <a:pt x="0" y="120000"/>
                  </a:lnTo>
                  <a:lnTo>
                    <a:pt x="120000" y="120000"/>
                  </a:lnTo>
                </a:path>
              </a:pathLst>
            </a:custGeom>
            <a:noFill/>
            <a:ln w="12700" cap="flat" cmpd="sng">
              <a:solidFill>
                <a:srgbClr val="345A99"/>
              </a:solidFill>
              <a:prstDash val="solid"/>
              <a:miter lim="800000"/>
              <a:headEnd type="none" w="sm" len="sm"/>
              <a:tailEnd type="none" w="sm" len="sm"/>
            </a:ln>
          </p:spPr>
        </p:sp>
        <p:sp>
          <p:nvSpPr>
            <p:cNvPr id="367" name="Google Shape;367;p16"/>
            <p:cNvSpPr/>
            <p:nvPr/>
          </p:nvSpPr>
          <p:spPr>
            <a:xfrm>
              <a:off x="6130847" y="1577873"/>
              <a:ext cx="3308612" cy="422983"/>
            </a:xfrm>
            <a:prstGeom prst="roundRect">
              <a:avLst>
                <a:gd name="adj" fmla="val 10000"/>
              </a:avLst>
            </a:prstGeom>
            <a:solidFill>
              <a:schemeClr val="lt1">
                <a:alpha val="89803"/>
              </a:schemeClr>
            </a:solid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16"/>
            <p:cNvSpPr txBox="1"/>
            <p:nvPr/>
          </p:nvSpPr>
          <p:spPr>
            <a:xfrm>
              <a:off x="6143236" y="1590262"/>
              <a:ext cx="3283834" cy="398205"/>
            </a:xfrm>
            <a:prstGeom prst="rect">
              <a:avLst/>
            </a:prstGeom>
            <a:noFill/>
            <a:ln>
              <a:noFill/>
            </a:ln>
          </p:spPr>
          <p:txBody>
            <a:bodyPr spcFirstLastPara="1" wrap="square" lIns="38100" tIns="25400" rIns="38100" bIns="25400" anchor="ctr" anchorCtr="0">
              <a:noAutofit/>
            </a:bodyPr>
            <a:lstStyle/>
            <a:p>
              <a:pPr marL="0" marR="0" lvl="0" indent="0" algn="l" rtl="0">
                <a:lnSpc>
                  <a:spcPct val="90000"/>
                </a:lnSpc>
                <a:spcBef>
                  <a:spcPts val="0"/>
                </a:spcBef>
                <a:spcAft>
                  <a:spcPts val="0"/>
                </a:spcAft>
                <a:buClr>
                  <a:schemeClr val="dk1"/>
                </a:buClr>
                <a:buSzPts val="2000"/>
                <a:buFont typeface="Cambria"/>
                <a:buNone/>
              </a:pPr>
              <a:r>
                <a:rPr lang="en-US" sz="2000" b="0" i="0">
                  <a:solidFill>
                    <a:schemeClr val="dk1"/>
                  </a:solidFill>
                  <a:latin typeface="Cambria"/>
                  <a:ea typeface="Cambria"/>
                  <a:cs typeface="Cambria"/>
                  <a:sym typeface="Cambria"/>
                </a:rPr>
                <a:t>3. Điều dưỡng</a:t>
              </a:r>
              <a:endParaRPr sz="2000">
                <a:solidFill>
                  <a:schemeClr val="dk1"/>
                </a:solidFill>
                <a:latin typeface="Cambria"/>
                <a:ea typeface="Cambria"/>
                <a:cs typeface="Cambria"/>
                <a:sym typeface="Cambria"/>
              </a:endParaRPr>
            </a:p>
          </p:txBody>
        </p:sp>
        <p:sp>
          <p:nvSpPr>
            <p:cNvPr id="369" name="Google Shape;369;p16"/>
            <p:cNvSpPr/>
            <p:nvPr/>
          </p:nvSpPr>
          <p:spPr>
            <a:xfrm>
              <a:off x="5643549" y="697466"/>
              <a:ext cx="487298" cy="1578419"/>
            </a:xfrm>
            <a:custGeom>
              <a:avLst/>
              <a:gdLst/>
              <a:ahLst/>
              <a:cxnLst/>
              <a:rect l="l" t="t" r="r" b="b"/>
              <a:pathLst>
                <a:path w="120000" h="120000" extrusionOk="0">
                  <a:moveTo>
                    <a:pt x="0" y="0"/>
                  </a:moveTo>
                  <a:lnTo>
                    <a:pt x="0" y="120000"/>
                  </a:lnTo>
                  <a:lnTo>
                    <a:pt x="120000" y="120000"/>
                  </a:lnTo>
                </a:path>
              </a:pathLst>
            </a:custGeom>
            <a:noFill/>
            <a:ln w="12700" cap="flat" cmpd="sng">
              <a:solidFill>
                <a:srgbClr val="345A99"/>
              </a:solidFill>
              <a:prstDash val="solid"/>
              <a:miter lim="800000"/>
              <a:headEnd type="none" w="sm" len="sm"/>
              <a:tailEnd type="none" w="sm" len="sm"/>
            </a:ln>
          </p:spPr>
        </p:sp>
        <p:sp>
          <p:nvSpPr>
            <p:cNvPr id="370" name="Google Shape;370;p16"/>
            <p:cNvSpPr/>
            <p:nvPr/>
          </p:nvSpPr>
          <p:spPr>
            <a:xfrm>
              <a:off x="6130847" y="2062536"/>
              <a:ext cx="3293619" cy="426699"/>
            </a:xfrm>
            <a:prstGeom prst="roundRect">
              <a:avLst>
                <a:gd name="adj" fmla="val 10000"/>
              </a:avLst>
            </a:prstGeom>
            <a:solidFill>
              <a:schemeClr val="lt1">
                <a:alpha val="89803"/>
              </a:schemeClr>
            </a:solid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16"/>
            <p:cNvSpPr txBox="1"/>
            <p:nvPr/>
          </p:nvSpPr>
          <p:spPr>
            <a:xfrm>
              <a:off x="6143345" y="2075034"/>
              <a:ext cx="3268623" cy="401703"/>
            </a:xfrm>
            <a:prstGeom prst="rect">
              <a:avLst/>
            </a:prstGeom>
            <a:noFill/>
            <a:ln>
              <a:noFill/>
            </a:ln>
          </p:spPr>
          <p:txBody>
            <a:bodyPr spcFirstLastPara="1" wrap="square" lIns="38100" tIns="25400" rIns="38100" bIns="25400" anchor="ctr" anchorCtr="0">
              <a:noAutofit/>
            </a:bodyPr>
            <a:lstStyle/>
            <a:p>
              <a:pPr marL="0" marR="0" lvl="0" indent="0" algn="l" rtl="0">
                <a:lnSpc>
                  <a:spcPct val="90000"/>
                </a:lnSpc>
                <a:spcBef>
                  <a:spcPts val="0"/>
                </a:spcBef>
                <a:spcAft>
                  <a:spcPts val="0"/>
                </a:spcAft>
                <a:buClr>
                  <a:schemeClr val="dk1"/>
                </a:buClr>
                <a:buSzPts val="2000"/>
                <a:buFont typeface="Cambria"/>
                <a:buNone/>
              </a:pPr>
              <a:r>
                <a:rPr lang="en-US" sz="2000" b="0" i="0">
                  <a:solidFill>
                    <a:schemeClr val="dk1"/>
                  </a:solidFill>
                  <a:latin typeface="Cambria"/>
                  <a:ea typeface="Cambria"/>
                  <a:cs typeface="Cambria"/>
                  <a:sym typeface="Cambria"/>
                </a:rPr>
                <a:t>4. Hộ sinh</a:t>
              </a:r>
              <a:endParaRPr sz="2000">
                <a:solidFill>
                  <a:schemeClr val="dk1"/>
                </a:solidFill>
                <a:latin typeface="Cambria"/>
                <a:ea typeface="Cambria"/>
                <a:cs typeface="Cambria"/>
                <a:sym typeface="Cambria"/>
              </a:endParaRPr>
            </a:p>
          </p:txBody>
        </p:sp>
        <p:sp>
          <p:nvSpPr>
            <p:cNvPr id="372" name="Google Shape;372;p16"/>
            <p:cNvSpPr/>
            <p:nvPr/>
          </p:nvSpPr>
          <p:spPr>
            <a:xfrm>
              <a:off x="5643549" y="697466"/>
              <a:ext cx="487298" cy="2060523"/>
            </a:xfrm>
            <a:custGeom>
              <a:avLst/>
              <a:gdLst/>
              <a:ahLst/>
              <a:cxnLst/>
              <a:rect l="l" t="t" r="r" b="b"/>
              <a:pathLst>
                <a:path w="120000" h="120000" extrusionOk="0">
                  <a:moveTo>
                    <a:pt x="0" y="0"/>
                  </a:moveTo>
                  <a:lnTo>
                    <a:pt x="0" y="120000"/>
                  </a:lnTo>
                  <a:lnTo>
                    <a:pt x="120000" y="120000"/>
                  </a:lnTo>
                </a:path>
              </a:pathLst>
            </a:custGeom>
            <a:noFill/>
            <a:ln w="12700" cap="flat" cmpd="sng">
              <a:solidFill>
                <a:srgbClr val="345A99"/>
              </a:solidFill>
              <a:prstDash val="solid"/>
              <a:miter lim="800000"/>
              <a:headEnd type="none" w="sm" len="sm"/>
              <a:tailEnd type="none" w="sm" len="sm"/>
            </a:ln>
          </p:spPr>
        </p:sp>
        <p:sp>
          <p:nvSpPr>
            <p:cNvPr id="373" name="Google Shape;373;p16"/>
            <p:cNvSpPr/>
            <p:nvPr/>
          </p:nvSpPr>
          <p:spPr>
            <a:xfrm>
              <a:off x="6130847" y="2550915"/>
              <a:ext cx="3303891" cy="414148"/>
            </a:xfrm>
            <a:prstGeom prst="roundRect">
              <a:avLst>
                <a:gd name="adj" fmla="val 10000"/>
              </a:avLst>
            </a:prstGeom>
            <a:solidFill>
              <a:schemeClr val="lt1">
                <a:alpha val="89803"/>
              </a:schemeClr>
            </a:solid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16"/>
            <p:cNvSpPr txBox="1"/>
            <p:nvPr/>
          </p:nvSpPr>
          <p:spPr>
            <a:xfrm>
              <a:off x="6142977" y="2563045"/>
              <a:ext cx="3279631" cy="389888"/>
            </a:xfrm>
            <a:prstGeom prst="rect">
              <a:avLst/>
            </a:prstGeom>
            <a:noFill/>
            <a:ln>
              <a:noFill/>
            </a:ln>
          </p:spPr>
          <p:txBody>
            <a:bodyPr spcFirstLastPara="1" wrap="square" lIns="38100" tIns="25400" rIns="38100" bIns="25400" anchor="ctr" anchorCtr="0">
              <a:noAutofit/>
            </a:bodyPr>
            <a:lstStyle/>
            <a:p>
              <a:pPr marL="0" marR="0" lvl="0" indent="0" algn="l" rtl="0">
                <a:lnSpc>
                  <a:spcPct val="90000"/>
                </a:lnSpc>
                <a:spcBef>
                  <a:spcPts val="0"/>
                </a:spcBef>
                <a:spcAft>
                  <a:spcPts val="0"/>
                </a:spcAft>
                <a:buClr>
                  <a:schemeClr val="dk1"/>
                </a:buClr>
                <a:buSzPts val="2000"/>
                <a:buFont typeface="Cambria"/>
                <a:buNone/>
              </a:pPr>
              <a:r>
                <a:rPr lang="en-US" sz="2000" b="0" i="0">
                  <a:solidFill>
                    <a:schemeClr val="dk1"/>
                  </a:solidFill>
                  <a:latin typeface="Cambria"/>
                  <a:ea typeface="Cambria"/>
                  <a:cs typeface="Cambria"/>
                  <a:sym typeface="Cambria"/>
                </a:rPr>
                <a:t>5. Kỹ thuật y</a:t>
              </a:r>
              <a:endParaRPr sz="2000">
                <a:solidFill>
                  <a:schemeClr val="dk1"/>
                </a:solidFill>
                <a:latin typeface="Cambria"/>
                <a:ea typeface="Cambria"/>
                <a:cs typeface="Cambria"/>
                <a:sym typeface="Cambria"/>
              </a:endParaRPr>
            </a:p>
          </p:txBody>
        </p:sp>
        <p:sp>
          <p:nvSpPr>
            <p:cNvPr id="375" name="Google Shape;375;p16"/>
            <p:cNvSpPr/>
            <p:nvPr/>
          </p:nvSpPr>
          <p:spPr>
            <a:xfrm>
              <a:off x="5643549" y="697466"/>
              <a:ext cx="487298" cy="2542260"/>
            </a:xfrm>
            <a:custGeom>
              <a:avLst/>
              <a:gdLst/>
              <a:ahLst/>
              <a:cxnLst/>
              <a:rect l="l" t="t" r="r" b="b"/>
              <a:pathLst>
                <a:path w="120000" h="120000" extrusionOk="0">
                  <a:moveTo>
                    <a:pt x="0" y="0"/>
                  </a:moveTo>
                  <a:lnTo>
                    <a:pt x="0" y="120000"/>
                  </a:lnTo>
                  <a:lnTo>
                    <a:pt x="120000" y="120000"/>
                  </a:lnTo>
                </a:path>
              </a:pathLst>
            </a:custGeom>
            <a:noFill/>
            <a:ln w="12700" cap="flat" cmpd="sng">
              <a:solidFill>
                <a:srgbClr val="345A99"/>
              </a:solidFill>
              <a:prstDash val="solid"/>
              <a:miter lim="800000"/>
              <a:headEnd type="none" w="sm" len="sm"/>
              <a:tailEnd type="none" w="sm" len="sm"/>
            </a:ln>
          </p:spPr>
        </p:sp>
        <p:sp>
          <p:nvSpPr>
            <p:cNvPr id="376" name="Google Shape;376;p16"/>
            <p:cNvSpPr/>
            <p:nvPr/>
          </p:nvSpPr>
          <p:spPr>
            <a:xfrm>
              <a:off x="6130847" y="3026743"/>
              <a:ext cx="3288148" cy="425966"/>
            </a:xfrm>
            <a:prstGeom prst="roundRect">
              <a:avLst>
                <a:gd name="adj" fmla="val 10000"/>
              </a:avLst>
            </a:prstGeom>
            <a:solidFill>
              <a:schemeClr val="lt1">
                <a:alpha val="89803"/>
              </a:schemeClr>
            </a:solid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16"/>
            <p:cNvSpPr txBox="1"/>
            <p:nvPr/>
          </p:nvSpPr>
          <p:spPr>
            <a:xfrm>
              <a:off x="6143323" y="3039219"/>
              <a:ext cx="3263196" cy="401014"/>
            </a:xfrm>
            <a:prstGeom prst="rect">
              <a:avLst/>
            </a:prstGeom>
            <a:noFill/>
            <a:ln>
              <a:noFill/>
            </a:ln>
          </p:spPr>
          <p:txBody>
            <a:bodyPr spcFirstLastPara="1" wrap="square" lIns="38100" tIns="25400" rIns="38100" bIns="25400" anchor="ctr" anchorCtr="0">
              <a:noAutofit/>
            </a:bodyPr>
            <a:lstStyle/>
            <a:p>
              <a:pPr marL="0" marR="0" lvl="0" indent="0" algn="l" rtl="0">
                <a:lnSpc>
                  <a:spcPct val="90000"/>
                </a:lnSpc>
                <a:spcBef>
                  <a:spcPts val="0"/>
                </a:spcBef>
                <a:spcAft>
                  <a:spcPts val="0"/>
                </a:spcAft>
                <a:buClr>
                  <a:schemeClr val="dk1"/>
                </a:buClr>
                <a:buSzPts val="2000"/>
                <a:buFont typeface="Cambria"/>
                <a:buNone/>
              </a:pPr>
              <a:r>
                <a:rPr lang="en-US" sz="2000" b="0" i="0">
                  <a:solidFill>
                    <a:schemeClr val="dk1"/>
                  </a:solidFill>
                  <a:latin typeface="Cambria"/>
                  <a:ea typeface="Cambria"/>
                  <a:cs typeface="Cambria"/>
                  <a:sym typeface="Cambria"/>
                </a:rPr>
                <a:t>6. Dinh dưỡng lâm sàng</a:t>
              </a:r>
              <a:endParaRPr sz="2000">
                <a:solidFill>
                  <a:schemeClr val="dk1"/>
                </a:solidFill>
                <a:latin typeface="Cambria"/>
                <a:ea typeface="Cambria"/>
                <a:cs typeface="Cambria"/>
                <a:sym typeface="Cambria"/>
              </a:endParaRPr>
            </a:p>
          </p:txBody>
        </p:sp>
        <p:sp>
          <p:nvSpPr>
            <p:cNvPr id="378" name="Google Shape;378;p16"/>
            <p:cNvSpPr/>
            <p:nvPr/>
          </p:nvSpPr>
          <p:spPr>
            <a:xfrm>
              <a:off x="5643549" y="697466"/>
              <a:ext cx="487298" cy="3012954"/>
            </a:xfrm>
            <a:custGeom>
              <a:avLst/>
              <a:gdLst/>
              <a:ahLst/>
              <a:cxnLst/>
              <a:rect l="l" t="t" r="r" b="b"/>
              <a:pathLst>
                <a:path w="120000" h="120000" extrusionOk="0">
                  <a:moveTo>
                    <a:pt x="0" y="0"/>
                  </a:moveTo>
                  <a:lnTo>
                    <a:pt x="0" y="120000"/>
                  </a:lnTo>
                  <a:lnTo>
                    <a:pt x="120000" y="120000"/>
                  </a:lnTo>
                </a:path>
              </a:pathLst>
            </a:custGeom>
            <a:noFill/>
            <a:ln w="12700" cap="flat" cmpd="sng">
              <a:solidFill>
                <a:srgbClr val="345A99"/>
              </a:solidFill>
              <a:prstDash val="solid"/>
              <a:miter lim="800000"/>
              <a:headEnd type="none" w="sm" len="sm"/>
              <a:tailEnd type="none" w="sm" len="sm"/>
            </a:ln>
          </p:spPr>
        </p:sp>
        <p:sp>
          <p:nvSpPr>
            <p:cNvPr id="379" name="Google Shape;379;p16"/>
            <p:cNvSpPr/>
            <p:nvPr/>
          </p:nvSpPr>
          <p:spPr>
            <a:xfrm>
              <a:off x="6130847" y="3514390"/>
              <a:ext cx="3288937" cy="392062"/>
            </a:xfrm>
            <a:prstGeom prst="roundRect">
              <a:avLst>
                <a:gd name="adj" fmla="val 10000"/>
              </a:avLst>
            </a:prstGeom>
            <a:solidFill>
              <a:schemeClr val="lt1">
                <a:alpha val="89803"/>
              </a:schemeClr>
            </a:solid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16"/>
            <p:cNvSpPr txBox="1"/>
            <p:nvPr/>
          </p:nvSpPr>
          <p:spPr>
            <a:xfrm>
              <a:off x="6142330" y="3525873"/>
              <a:ext cx="3265971" cy="369096"/>
            </a:xfrm>
            <a:prstGeom prst="rect">
              <a:avLst/>
            </a:prstGeom>
            <a:noFill/>
            <a:ln>
              <a:noFill/>
            </a:ln>
          </p:spPr>
          <p:txBody>
            <a:bodyPr spcFirstLastPara="1" wrap="square" lIns="38100" tIns="25400" rIns="38100" bIns="25400" anchor="ctr" anchorCtr="0">
              <a:noAutofit/>
            </a:bodyPr>
            <a:lstStyle/>
            <a:p>
              <a:pPr marL="0" marR="0" lvl="0" indent="0" algn="l" rtl="0">
                <a:lnSpc>
                  <a:spcPct val="90000"/>
                </a:lnSpc>
                <a:spcBef>
                  <a:spcPts val="0"/>
                </a:spcBef>
                <a:spcAft>
                  <a:spcPts val="0"/>
                </a:spcAft>
                <a:buClr>
                  <a:schemeClr val="dk1"/>
                </a:buClr>
                <a:buSzPts val="2000"/>
                <a:buFont typeface="Cambria"/>
                <a:buNone/>
              </a:pPr>
              <a:r>
                <a:rPr lang="en-US" sz="2000" b="0" i="0">
                  <a:solidFill>
                    <a:schemeClr val="dk1"/>
                  </a:solidFill>
                  <a:latin typeface="Cambria"/>
                  <a:ea typeface="Cambria"/>
                  <a:cs typeface="Cambria"/>
                  <a:sym typeface="Cambria"/>
                </a:rPr>
                <a:t>7. Cấp cứu viên ngoại viện</a:t>
              </a:r>
              <a:endParaRPr sz="2000">
                <a:solidFill>
                  <a:schemeClr val="dk1"/>
                </a:solidFill>
                <a:latin typeface="Cambria"/>
                <a:ea typeface="Cambria"/>
                <a:cs typeface="Cambria"/>
                <a:sym typeface="Cambria"/>
              </a:endParaRPr>
            </a:p>
          </p:txBody>
        </p:sp>
        <p:sp>
          <p:nvSpPr>
            <p:cNvPr id="381" name="Google Shape;381;p16"/>
            <p:cNvSpPr/>
            <p:nvPr/>
          </p:nvSpPr>
          <p:spPr>
            <a:xfrm>
              <a:off x="5643549" y="697466"/>
              <a:ext cx="487298" cy="3451958"/>
            </a:xfrm>
            <a:custGeom>
              <a:avLst/>
              <a:gdLst/>
              <a:ahLst/>
              <a:cxnLst/>
              <a:rect l="l" t="t" r="r" b="b"/>
              <a:pathLst>
                <a:path w="120000" h="120000" extrusionOk="0">
                  <a:moveTo>
                    <a:pt x="0" y="0"/>
                  </a:moveTo>
                  <a:lnTo>
                    <a:pt x="0" y="120000"/>
                  </a:lnTo>
                  <a:lnTo>
                    <a:pt x="120000" y="120000"/>
                  </a:lnTo>
                </a:path>
              </a:pathLst>
            </a:custGeom>
            <a:noFill/>
            <a:ln w="12700" cap="flat" cmpd="sng">
              <a:solidFill>
                <a:srgbClr val="345A99"/>
              </a:solidFill>
              <a:prstDash val="solid"/>
              <a:miter lim="800000"/>
              <a:headEnd type="none" w="sm" len="sm"/>
              <a:tailEnd type="none" w="sm" len="sm"/>
            </a:ln>
          </p:spPr>
        </p:sp>
        <p:sp>
          <p:nvSpPr>
            <p:cNvPr id="382" name="Google Shape;382;p16"/>
            <p:cNvSpPr/>
            <p:nvPr/>
          </p:nvSpPr>
          <p:spPr>
            <a:xfrm>
              <a:off x="6130847" y="3968132"/>
              <a:ext cx="3313041" cy="362586"/>
            </a:xfrm>
            <a:prstGeom prst="roundRect">
              <a:avLst>
                <a:gd name="adj" fmla="val 10000"/>
              </a:avLst>
            </a:prstGeom>
            <a:solidFill>
              <a:schemeClr val="lt1">
                <a:alpha val="89803"/>
              </a:schemeClr>
            </a:solid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16"/>
            <p:cNvSpPr txBox="1"/>
            <p:nvPr/>
          </p:nvSpPr>
          <p:spPr>
            <a:xfrm>
              <a:off x="6141467" y="3978752"/>
              <a:ext cx="3291801" cy="341346"/>
            </a:xfrm>
            <a:prstGeom prst="rect">
              <a:avLst/>
            </a:prstGeom>
            <a:noFill/>
            <a:ln>
              <a:noFill/>
            </a:ln>
          </p:spPr>
          <p:txBody>
            <a:bodyPr spcFirstLastPara="1" wrap="square" lIns="38100" tIns="25400" rIns="38100" bIns="25400" anchor="ctr" anchorCtr="0">
              <a:noAutofit/>
            </a:bodyPr>
            <a:lstStyle/>
            <a:p>
              <a:pPr marL="0" marR="0" lvl="0" indent="0" algn="l" rtl="0">
                <a:lnSpc>
                  <a:spcPct val="90000"/>
                </a:lnSpc>
                <a:spcBef>
                  <a:spcPts val="0"/>
                </a:spcBef>
                <a:spcAft>
                  <a:spcPts val="0"/>
                </a:spcAft>
                <a:buClr>
                  <a:schemeClr val="dk1"/>
                </a:buClr>
                <a:buSzPts val="2000"/>
                <a:buFont typeface="Cambria"/>
                <a:buNone/>
              </a:pPr>
              <a:r>
                <a:rPr lang="en-US" sz="2000" b="0" i="0">
                  <a:solidFill>
                    <a:schemeClr val="dk1"/>
                  </a:solidFill>
                  <a:latin typeface="Cambria"/>
                  <a:ea typeface="Cambria"/>
                  <a:cs typeface="Cambria"/>
                  <a:sym typeface="Cambria"/>
                </a:rPr>
                <a:t>8. Tâm lý lâm sàng</a:t>
              </a:r>
              <a:endParaRPr sz="2000">
                <a:solidFill>
                  <a:schemeClr val="dk1"/>
                </a:solidFill>
                <a:latin typeface="Cambria"/>
                <a:ea typeface="Cambria"/>
                <a:cs typeface="Cambria"/>
                <a:sym typeface="Cambria"/>
              </a:endParaRPr>
            </a:p>
          </p:txBody>
        </p:sp>
        <p:sp>
          <p:nvSpPr>
            <p:cNvPr id="384" name="Google Shape;384;p16"/>
            <p:cNvSpPr/>
            <p:nvPr/>
          </p:nvSpPr>
          <p:spPr>
            <a:xfrm>
              <a:off x="5643549" y="697466"/>
              <a:ext cx="487298" cy="3870112"/>
            </a:xfrm>
            <a:custGeom>
              <a:avLst/>
              <a:gdLst/>
              <a:ahLst/>
              <a:cxnLst/>
              <a:rect l="l" t="t" r="r" b="b"/>
              <a:pathLst>
                <a:path w="120000" h="120000" extrusionOk="0">
                  <a:moveTo>
                    <a:pt x="0" y="0"/>
                  </a:moveTo>
                  <a:lnTo>
                    <a:pt x="0" y="120000"/>
                  </a:lnTo>
                  <a:lnTo>
                    <a:pt x="120000" y="120000"/>
                  </a:lnTo>
                </a:path>
              </a:pathLst>
            </a:custGeom>
            <a:noFill/>
            <a:ln w="12700" cap="flat" cmpd="sng">
              <a:solidFill>
                <a:srgbClr val="345A99"/>
              </a:solidFill>
              <a:prstDash val="solid"/>
              <a:miter lim="800000"/>
              <a:headEnd type="none" w="sm" len="sm"/>
              <a:tailEnd type="none" w="sm" len="sm"/>
            </a:ln>
          </p:spPr>
        </p:sp>
        <p:sp>
          <p:nvSpPr>
            <p:cNvPr id="385" name="Google Shape;385;p16"/>
            <p:cNvSpPr/>
            <p:nvPr/>
          </p:nvSpPr>
          <p:spPr>
            <a:xfrm>
              <a:off x="6130847" y="4392398"/>
              <a:ext cx="3330177" cy="350361"/>
            </a:xfrm>
            <a:prstGeom prst="roundRect">
              <a:avLst>
                <a:gd name="adj" fmla="val 10000"/>
              </a:avLst>
            </a:prstGeom>
            <a:solidFill>
              <a:schemeClr val="lt1">
                <a:alpha val="89803"/>
              </a:schemeClr>
            </a:solid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16"/>
            <p:cNvSpPr txBox="1"/>
            <p:nvPr/>
          </p:nvSpPr>
          <p:spPr>
            <a:xfrm>
              <a:off x="6141109" y="4402660"/>
              <a:ext cx="3309653" cy="329837"/>
            </a:xfrm>
            <a:prstGeom prst="rect">
              <a:avLst/>
            </a:prstGeom>
            <a:noFill/>
            <a:ln>
              <a:noFill/>
            </a:ln>
          </p:spPr>
          <p:txBody>
            <a:bodyPr spcFirstLastPara="1" wrap="square" lIns="38100" tIns="25400" rIns="38100" bIns="25400" anchor="ctr" anchorCtr="0">
              <a:noAutofit/>
            </a:bodyPr>
            <a:lstStyle/>
            <a:p>
              <a:pPr marL="0" marR="0" lvl="0" indent="0" algn="l" rtl="0">
                <a:lnSpc>
                  <a:spcPct val="90000"/>
                </a:lnSpc>
                <a:spcBef>
                  <a:spcPts val="0"/>
                </a:spcBef>
                <a:spcAft>
                  <a:spcPts val="0"/>
                </a:spcAft>
                <a:buClr>
                  <a:schemeClr val="dk1"/>
                </a:buClr>
                <a:buSzPts val="2000"/>
                <a:buFont typeface="Cambria"/>
                <a:buNone/>
              </a:pPr>
              <a:r>
                <a:rPr lang="en-US" sz="2000" b="0" i="0">
                  <a:solidFill>
                    <a:schemeClr val="dk1"/>
                  </a:solidFill>
                  <a:latin typeface="Cambria"/>
                  <a:ea typeface="Cambria"/>
                  <a:cs typeface="Cambria"/>
                  <a:sym typeface="Cambria"/>
                </a:rPr>
                <a:t>9. Lương y</a:t>
              </a:r>
              <a:endParaRPr sz="2000">
                <a:solidFill>
                  <a:schemeClr val="dk1"/>
                </a:solidFill>
                <a:latin typeface="Cambria"/>
                <a:ea typeface="Cambria"/>
                <a:cs typeface="Cambria"/>
                <a:sym typeface="Cambria"/>
              </a:endParaRPr>
            </a:p>
          </p:txBody>
        </p:sp>
        <p:sp>
          <p:nvSpPr>
            <p:cNvPr id="387" name="Google Shape;387;p16"/>
            <p:cNvSpPr/>
            <p:nvPr/>
          </p:nvSpPr>
          <p:spPr>
            <a:xfrm>
              <a:off x="5643549" y="697466"/>
              <a:ext cx="487298" cy="4555656"/>
            </a:xfrm>
            <a:custGeom>
              <a:avLst/>
              <a:gdLst/>
              <a:ahLst/>
              <a:cxnLst/>
              <a:rect l="l" t="t" r="r" b="b"/>
              <a:pathLst>
                <a:path w="120000" h="120000" extrusionOk="0">
                  <a:moveTo>
                    <a:pt x="0" y="0"/>
                  </a:moveTo>
                  <a:lnTo>
                    <a:pt x="0" y="120000"/>
                  </a:lnTo>
                  <a:lnTo>
                    <a:pt x="120000" y="120000"/>
                  </a:lnTo>
                </a:path>
              </a:pathLst>
            </a:custGeom>
            <a:noFill/>
            <a:ln w="12700" cap="flat" cmpd="sng">
              <a:solidFill>
                <a:srgbClr val="345A99"/>
              </a:solidFill>
              <a:prstDash val="solid"/>
              <a:miter lim="800000"/>
              <a:headEnd type="none" w="sm" len="sm"/>
              <a:tailEnd type="none" w="sm" len="sm"/>
            </a:ln>
          </p:spPr>
        </p:sp>
        <p:sp>
          <p:nvSpPr>
            <p:cNvPr id="388" name="Google Shape;388;p16"/>
            <p:cNvSpPr/>
            <p:nvPr/>
          </p:nvSpPr>
          <p:spPr>
            <a:xfrm>
              <a:off x="6130847" y="4804439"/>
              <a:ext cx="3337330" cy="897365"/>
            </a:xfrm>
            <a:prstGeom prst="roundRect">
              <a:avLst>
                <a:gd name="adj" fmla="val 10000"/>
              </a:avLst>
            </a:prstGeom>
            <a:solidFill>
              <a:schemeClr val="lt1">
                <a:alpha val="89803"/>
              </a:schemeClr>
            </a:solid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16"/>
            <p:cNvSpPr txBox="1"/>
            <p:nvPr/>
          </p:nvSpPr>
          <p:spPr>
            <a:xfrm>
              <a:off x="6157130" y="4830722"/>
              <a:ext cx="3284764" cy="844799"/>
            </a:xfrm>
            <a:prstGeom prst="rect">
              <a:avLst/>
            </a:prstGeom>
            <a:noFill/>
            <a:ln>
              <a:noFill/>
            </a:ln>
          </p:spPr>
          <p:txBody>
            <a:bodyPr spcFirstLastPara="1" wrap="square" lIns="38100" tIns="25400" rIns="38100" bIns="25400" anchor="ctr" anchorCtr="0">
              <a:noAutofit/>
            </a:bodyPr>
            <a:lstStyle/>
            <a:p>
              <a:pPr marL="0" marR="0" lvl="0" indent="0" algn="just" rtl="0">
                <a:lnSpc>
                  <a:spcPct val="90000"/>
                </a:lnSpc>
                <a:spcBef>
                  <a:spcPts val="0"/>
                </a:spcBef>
                <a:spcAft>
                  <a:spcPts val="0"/>
                </a:spcAft>
                <a:buClr>
                  <a:schemeClr val="dk1"/>
                </a:buClr>
                <a:buSzPts val="2000"/>
                <a:buFont typeface="Cambria"/>
                <a:buNone/>
              </a:pPr>
              <a:r>
                <a:rPr lang="en-US" sz="2000" b="0" i="0">
                  <a:solidFill>
                    <a:schemeClr val="dk1"/>
                  </a:solidFill>
                  <a:latin typeface="Cambria"/>
                  <a:ea typeface="Cambria"/>
                  <a:cs typeface="Cambria"/>
                  <a:sym typeface="Cambria"/>
                </a:rPr>
                <a:t>10. Người có bài thuốc gia truyền hoặc có phương pháp chữa bệnh gia truyền</a:t>
              </a:r>
              <a:endParaRPr sz="2000">
                <a:solidFill>
                  <a:schemeClr val="dk1"/>
                </a:solidFill>
                <a:latin typeface="Cambria"/>
                <a:ea typeface="Cambria"/>
                <a:cs typeface="Cambria"/>
                <a:sym typeface="Cambria"/>
              </a:endParaRPr>
            </a:p>
          </p:txBody>
        </p:sp>
      </p:grpSp>
      <p:sp>
        <p:nvSpPr>
          <p:cNvPr id="390" name="Google Shape;390;p16"/>
          <p:cNvSpPr txBox="1"/>
          <p:nvPr/>
        </p:nvSpPr>
        <p:spPr>
          <a:xfrm>
            <a:off x="2317583" y="194942"/>
            <a:ext cx="7153274"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a:solidFill>
                  <a:schemeClr val="dk1"/>
                </a:solidFill>
                <a:latin typeface="Cambria"/>
                <a:ea typeface="Cambria"/>
                <a:cs typeface="Cambria"/>
                <a:sym typeface="Cambria"/>
              </a:rPr>
              <a:t>CẤP GIẤY PHÉP HÀNH NGHỀ KHÁM BỆNH, CHỮA BỆNH</a:t>
            </a:r>
            <a:endParaRPr sz="1800" b="1">
              <a:solidFill>
                <a:schemeClr val="dk1"/>
              </a:solidFill>
              <a:latin typeface="Cambria"/>
              <a:ea typeface="Cambria"/>
              <a:cs typeface="Cambria"/>
              <a:sym typeface="Cambria"/>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395" name="Google Shape;395;p17"/>
          <p:cNvSpPr txBox="1">
            <a:spLocks noGrp="1"/>
          </p:cNvSpPr>
          <p:nvPr>
            <p:ph type="title"/>
          </p:nvPr>
        </p:nvSpPr>
        <p:spPr>
          <a:xfrm>
            <a:off x="838200" y="220663"/>
            <a:ext cx="10515600" cy="715962"/>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2800"/>
              <a:buFont typeface="Cambria"/>
              <a:buNone/>
            </a:pPr>
            <a:r>
              <a:rPr lang="en-US" sz="2800" b="1">
                <a:latin typeface="Cambria"/>
                <a:ea typeface="Cambria"/>
                <a:cs typeface="Cambria"/>
                <a:sym typeface="Cambria"/>
              </a:rPr>
              <a:t>SỬ DỤNG NGÔN NGỮ TRONG KHÁM BỆNH, CHỮA BỆNH</a:t>
            </a:r>
            <a:endParaRPr/>
          </a:p>
        </p:txBody>
      </p:sp>
      <p:grpSp>
        <p:nvGrpSpPr>
          <p:cNvPr id="396" name="Google Shape;396;p17"/>
          <p:cNvGrpSpPr/>
          <p:nvPr/>
        </p:nvGrpSpPr>
        <p:grpSpPr>
          <a:xfrm>
            <a:off x="236727" y="1034628"/>
            <a:ext cx="11955273" cy="5458935"/>
            <a:chOff x="244475" y="1035528"/>
            <a:chExt cx="8720188" cy="5458935"/>
          </a:xfrm>
        </p:grpSpPr>
        <p:sp>
          <p:nvSpPr>
            <p:cNvPr id="397" name="Google Shape;397;p17"/>
            <p:cNvSpPr/>
            <p:nvPr/>
          </p:nvSpPr>
          <p:spPr>
            <a:xfrm>
              <a:off x="244475" y="2341563"/>
              <a:ext cx="1187450" cy="2747962"/>
            </a:xfrm>
            <a:prstGeom prst="roundRect">
              <a:avLst>
                <a:gd name="adj" fmla="val 16667"/>
              </a:avLst>
            </a:prstGeom>
            <a:solidFill>
              <a:schemeClr val="accent2"/>
            </a:solid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50000"/>
                </a:lnSpc>
                <a:spcBef>
                  <a:spcPts val="0"/>
                </a:spcBef>
                <a:spcAft>
                  <a:spcPts val="0"/>
                </a:spcAft>
                <a:buNone/>
              </a:pPr>
              <a:r>
                <a:rPr lang="en-US" sz="2800" b="1">
                  <a:solidFill>
                    <a:srgbClr val="FFFFFF"/>
                  </a:solidFill>
                  <a:latin typeface="Cambria"/>
                  <a:ea typeface="Cambria"/>
                  <a:cs typeface="Cambria"/>
                  <a:sym typeface="Cambria"/>
                </a:rPr>
                <a:t>NGƯỜI NƯỚC NGOÀI</a:t>
              </a:r>
              <a:endParaRPr/>
            </a:p>
          </p:txBody>
        </p:sp>
        <p:sp>
          <p:nvSpPr>
            <p:cNvPr id="398" name="Google Shape;398;p17"/>
            <p:cNvSpPr/>
            <p:nvPr/>
          </p:nvSpPr>
          <p:spPr>
            <a:xfrm>
              <a:off x="5298869" y="2198461"/>
              <a:ext cx="3665794" cy="1281632"/>
            </a:xfrm>
            <a:prstGeom prst="roundRect">
              <a:avLst>
                <a:gd name="adj" fmla="val 16667"/>
              </a:avLst>
            </a:prstGeom>
            <a:solidFill>
              <a:schemeClr val="accent5"/>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just" rtl="0">
                <a:lnSpc>
                  <a:spcPct val="150000"/>
                </a:lnSpc>
                <a:spcBef>
                  <a:spcPts val="0"/>
                </a:spcBef>
                <a:spcAft>
                  <a:spcPts val="0"/>
                </a:spcAft>
                <a:buClr>
                  <a:srgbClr val="FFFFFF"/>
                </a:buClr>
                <a:buSzPts val="2200"/>
                <a:buFont typeface="Arial"/>
                <a:buNone/>
              </a:pPr>
              <a:r>
                <a:rPr lang="en-US" sz="2200" b="1">
                  <a:solidFill>
                    <a:srgbClr val="FFFFFF"/>
                  </a:solidFill>
                  <a:latin typeface="Cambria"/>
                  <a:ea typeface="Cambria"/>
                  <a:cs typeface="Cambria"/>
                  <a:sym typeface="Cambria"/>
                </a:rPr>
                <a:t>Phải đăng ký ngôn ngữ sử dụng để khám bệnh, chữa bệnh</a:t>
              </a:r>
              <a:endParaRPr sz="2200" b="1">
                <a:solidFill>
                  <a:srgbClr val="FFFFFF"/>
                </a:solidFill>
                <a:latin typeface="Cambria"/>
                <a:ea typeface="Cambria"/>
                <a:cs typeface="Cambria"/>
                <a:sym typeface="Cambria"/>
              </a:endParaRPr>
            </a:p>
          </p:txBody>
        </p:sp>
        <p:sp>
          <p:nvSpPr>
            <p:cNvPr id="399" name="Google Shape;399;p17"/>
            <p:cNvSpPr/>
            <p:nvPr/>
          </p:nvSpPr>
          <p:spPr>
            <a:xfrm>
              <a:off x="5298869" y="5149851"/>
              <a:ext cx="3665794" cy="1344612"/>
            </a:xfrm>
            <a:prstGeom prst="roundRect">
              <a:avLst>
                <a:gd name="adj" fmla="val 16667"/>
              </a:avLst>
            </a:prstGeom>
            <a:solidFill>
              <a:schemeClr val="accent5"/>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just" rtl="0">
                <a:lnSpc>
                  <a:spcPct val="150000"/>
                </a:lnSpc>
                <a:spcBef>
                  <a:spcPts val="0"/>
                </a:spcBef>
                <a:spcAft>
                  <a:spcPts val="0"/>
                </a:spcAft>
                <a:buClr>
                  <a:srgbClr val="FFFFFF"/>
                </a:buClr>
                <a:buSzPts val="2200"/>
                <a:buFont typeface="Arial"/>
                <a:buNone/>
              </a:pPr>
              <a:r>
                <a:rPr lang="en-US" sz="2200" b="1">
                  <a:solidFill>
                    <a:srgbClr val="FFFFFF"/>
                  </a:solidFill>
                  <a:latin typeface="Cambria"/>
                  <a:ea typeface="Cambria"/>
                  <a:cs typeface="Cambria"/>
                  <a:sym typeface="Cambria"/>
                </a:rPr>
                <a:t>Cơ sở tổ chức KBCB phải có người phiên dịch</a:t>
              </a:r>
              <a:endParaRPr sz="2200" b="1">
                <a:solidFill>
                  <a:srgbClr val="FFFFFF"/>
                </a:solidFill>
                <a:latin typeface="Cambria"/>
                <a:ea typeface="Cambria"/>
                <a:cs typeface="Cambria"/>
                <a:sym typeface="Cambria"/>
              </a:endParaRPr>
            </a:p>
          </p:txBody>
        </p:sp>
        <p:sp>
          <p:nvSpPr>
            <p:cNvPr id="400" name="Google Shape;400;p17"/>
            <p:cNvSpPr/>
            <p:nvPr/>
          </p:nvSpPr>
          <p:spPr>
            <a:xfrm>
              <a:off x="1849438" y="5149851"/>
              <a:ext cx="3037568" cy="1344612"/>
            </a:xfrm>
            <a:prstGeom prst="roundRect">
              <a:avLst>
                <a:gd name="adj" fmla="val 16667"/>
              </a:avLst>
            </a:prstGeom>
            <a:solidFill>
              <a:schemeClr val="accent6"/>
            </a:solid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just" rtl="0">
                <a:lnSpc>
                  <a:spcPct val="100000"/>
                </a:lnSpc>
                <a:spcBef>
                  <a:spcPts val="0"/>
                </a:spcBef>
                <a:spcAft>
                  <a:spcPts val="0"/>
                </a:spcAft>
                <a:buClr>
                  <a:srgbClr val="FFFFFF"/>
                </a:buClr>
                <a:buSzPts val="2200"/>
                <a:buFont typeface="Arial"/>
                <a:buNone/>
              </a:pPr>
              <a:r>
                <a:rPr lang="en-US" sz="2200" b="1">
                  <a:solidFill>
                    <a:srgbClr val="FFFFFF"/>
                  </a:solidFill>
                  <a:latin typeface="Cambria"/>
                  <a:ea typeface="Cambria"/>
                  <a:cs typeface="Cambria"/>
                  <a:sym typeface="Cambria"/>
                </a:rPr>
                <a:t>Khám bệnh, chữa bệnh nhân đạo, chuyển giao KTCM, hợp tác đào tạo</a:t>
              </a:r>
              <a:endParaRPr sz="2200" b="1">
                <a:solidFill>
                  <a:srgbClr val="FFFFFF"/>
                </a:solidFill>
                <a:latin typeface="Cambria"/>
                <a:ea typeface="Cambria"/>
                <a:cs typeface="Cambria"/>
                <a:sym typeface="Cambria"/>
              </a:endParaRPr>
            </a:p>
          </p:txBody>
        </p:sp>
        <p:sp>
          <p:nvSpPr>
            <p:cNvPr id="401" name="Google Shape;401;p17"/>
            <p:cNvSpPr/>
            <p:nvPr/>
          </p:nvSpPr>
          <p:spPr>
            <a:xfrm>
              <a:off x="1855088" y="2198460"/>
              <a:ext cx="3031918" cy="1286751"/>
            </a:xfrm>
            <a:prstGeom prst="roundRect">
              <a:avLst>
                <a:gd name="adj" fmla="val 16667"/>
              </a:avLst>
            </a:prstGeom>
            <a:solidFill>
              <a:schemeClr val="accent6"/>
            </a:solid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just" rtl="0">
                <a:lnSpc>
                  <a:spcPct val="100000"/>
                </a:lnSpc>
                <a:spcBef>
                  <a:spcPts val="0"/>
                </a:spcBef>
                <a:spcAft>
                  <a:spcPts val="0"/>
                </a:spcAft>
                <a:buClr>
                  <a:srgbClr val="FFFFFF"/>
                </a:buClr>
                <a:buSzPts val="2200"/>
                <a:buFont typeface="Arial"/>
                <a:buNone/>
              </a:pPr>
              <a:r>
                <a:rPr lang="en-US" sz="2200" b="1">
                  <a:solidFill>
                    <a:srgbClr val="FFFFFF"/>
                  </a:solidFill>
                  <a:latin typeface="Cambria"/>
                  <a:ea typeface="Cambria"/>
                  <a:cs typeface="Cambria"/>
                  <a:sym typeface="Cambria"/>
                </a:rPr>
                <a:t>Khám bệnh, chữa bệnh cho người  nước ngoài cùng ngôn ngữ mẹ đẻ tại Việt Nam</a:t>
              </a:r>
              <a:endParaRPr/>
            </a:p>
          </p:txBody>
        </p:sp>
        <p:sp>
          <p:nvSpPr>
            <p:cNvPr id="402" name="Google Shape;402;p17"/>
            <p:cNvSpPr/>
            <p:nvPr/>
          </p:nvSpPr>
          <p:spPr>
            <a:xfrm>
              <a:off x="1849438" y="1035528"/>
              <a:ext cx="3031918" cy="942975"/>
            </a:xfrm>
            <a:prstGeom prst="roundRect">
              <a:avLst>
                <a:gd name="adj" fmla="val 16667"/>
              </a:avLst>
            </a:prstGeom>
            <a:solidFill>
              <a:schemeClr val="accent6"/>
            </a:solid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just" rtl="0">
                <a:lnSpc>
                  <a:spcPct val="100000"/>
                </a:lnSpc>
                <a:spcBef>
                  <a:spcPts val="0"/>
                </a:spcBef>
                <a:spcAft>
                  <a:spcPts val="0"/>
                </a:spcAft>
                <a:buClr>
                  <a:srgbClr val="FFFFFF"/>
                </a:buClr>
                <a:buSzPts val="2200"/>
                <a:buFont typeface="Arial"/>
                <a:buNone/>
              </a:pPr>
              <a:r>
                <a:rPr lang="en-US" sz="2200" b="1">
                  <a:solidFill>
                    <a:srgbClr val="FFFFFF"/>
                  </a:solidFill>
                  <a:latin typeface="Cambria"/>
                  <a:ea typeface="Cambria"/>
                  <a:cs typeface="Cambria"/>
                  <a:sym typeface="Cambria"/>
                </a:rPr>
                <a:t>Khám bệnh, chữa bệnh cho người Việt Nam</a:t>
              </a:r>
              <a:endParaRPr/>
            </a:p>
          </p:txBody>
        </p:sp>
        <p:sp>
          <p:nvSpPr>
            <p:cNvPr id="403" name="Google Shape;403;p17"/>
            <p:cNvSpPr/>
            <p:nvPr/>
          </p:nvSpPr>
          <p:spPr>
            <a:xfrm>
              <a:off x="5298869" y="1037535"/>
              <a:ext cx="3665794" cy="940968"/>
            </a:xfrm>
            <a:prstGeom prst="roundRect">
              <a:avLst>
                <a:gd name="adj" fmla="val 16667"/>
              </a:avLst>
            </a:prstGeom>
            <a:solidFill>
              <a:schemeClr val="accent5"/>
            </a:solid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50000"/>
                </a:lnSpc>
                <a:spcBef>
                  <a:spcPts val="0"/>
                </a:spcBef>
                <a:spcAft>
                  <a:spcPts val="0"/>
                </a:spcAft>
                <a:buClr>
                  <a:srgbClr val="FFFFFF"/>
                </a:buClr>
                <a:buSzPts val="2600"/>
                <a:buFont typeface="Arial"/>
                <a:buNone/>
              </a:pPr>
              <a:r>
                <a:rPr lang="en-US" sz="2600" b="1">
                  <a:solidFill>
                    <a:srgbClr val="FFFFFF"/>
                  </a:solidFill>
                  <a:latin typeface="Cambria"/>
                  <a:ea typeface="Cambria"/>
                  <a:cs typeface="Cambria"/>
                  <a:sym typeface="Cambria"/>
                </a:rPr>
                <a:t>BIẾT TIẾNG VIỆT THÀNH THẠO</a:t>
              </a:r>
              <a:endParaRPr/>
            </a:p>
          </p:txBody>
        </p:sp>
        <p:cxnSp>
          <p:nvCxnSpPr>
            <p:cNvPr id="404" name="Google Shape;404;p17"/>
            <p:cNvCxnSpPr>
              <a:stCxn id="397" idx="3"/>
              <a:endCxn id="402" idx="1"/>
            </p:cNvCxnSpPr>
            <p:nvPr/>
          </p:nvCxnSpPr>
          <p:spPr>
            <a:xfrm rot="10800000" flipH="1">
              <a:off x="1431925" y="1506944"/>
              <a:ext cx="417600" cy="2208600"/>
            </a:xfrm>
            <a:prstGeom prst="straightConnector1">
              <a:avLst/>
            </a:prstGeom>
            <a:noFill/>
            <a:ln w="9525" cap="flat" cmpd="sng">
              <a:solidFill>
                <a:schemeClr val="accent1"/>
              </a:solidFill>
              <a:prstDash val="solid"/>
              <a:miter lim="800000"/>
              <a:headEnd type="none" w="sm" len="sm"/>
              <a:tailEnd type="triangle" w="med" len="med"/>
            </a:ln>
          </p:spPr>
        </p:cxnSp>
        <p:cxnSp>
          <p:nvCxnSpPr>
            <p:cNvPr id="405" name="Google Shape;405;p17"/>
            <p:cNvCxnSpPr>
              <a:stCxn id="397" idx="3"/>
              <a:endCxn id="401" idx="1"/>
            </p:cNvCxnSpPr>
            <p:nvPr/>
          </p:nvCxnSpPr>
          <p:spPr>
            <a:xfrm rot="10800000" flipH="1">
              <a:off x="1431925" y="2841944"/>
              <a:ext cx="423300" cy="873600"/>
            </a:xfrm>
            <a:prstGeom prst="straightConnector1">
              <a:avLst/>
            </a:prstGeom>
            <a:noFill/>
            <a:ln w="9525" cap="flat" cmpd="sng">
              <a:solidFill>
                <a:schemeClr val="accent1"/>
              </a:solidFill>
              <a:prstDash val="solid"/>
              <a:miter lim="800000"/>
              <a:headEnd type="none" w="sm" len="sm"/>
              <a:tailEnd type="triangle" w="med" len="med"/>
            </a:ln>
          </p:spPr>
        </p:cxnSp>
        <p:cxnSp>
          <p:nvCxnSpPr>
            <p:cNvPr id="406" name="Google Shape;406;p17"/>
            <p:cNvCxnSpPr>
              <a:stCxn id="397" idx="3"/>
              <a:endCxn id="400" idx="1"/>
            </p:cNvCxnSpPr>
            <p:nvPr/>
          </p:nvCxnSpPr>
          <p:spPr>
            <a:xfrm>
              <a:off x="1431925" y="3715544"/>
              <a:ext cx="417600" cy="2106600"/>
            </a:xfrm>
            <a:prstGeom prst="straightConnector1">
              <a:avLst/>
            </a:prstGeom>
            <a:noFill/>
            <a:ln w="9525" cap="flat" cmpd="sng">
              <a:solidFill>
                <a:schemeClr val="accent1"/>
              </a:solidFill>
              <a:prstDash val="solid"/>
              <a:miter lim="800000"/>
              <a:headEnd type="none" w="sm" len="sm"/>
              <a:tailEnd type="triangle" w="med" len="med"/>
            </a:ln>
          </p:spPr>
        </p:cxnSp>
        <p:cxnSp>
          <p:nvCxnSpPr>
            <p:cNvPr id="407" name="Google Shape;407;p17"/>
            <p:cNvCxnSpPr>
              <a:stCxn id="402" idx="3"/>
              <a:endCxn id="403" idx="1"/>
            </p:cNvCxnSpPr>
            <p:nvPr/>
          </p:nvCxnSpPr>
          <p:spPr>
            <a:xfrm>
              <a:off x="4881356" y="1507016"/>
              <a:ext cx="417600" cy="900"/>
            </a:xfrm>
            <a:prstGeom prst="straightConnector1">
              <a:avLst/>
            </a:prstGeom>
            <a:noFill/>
            <a:ln w="9525" cap="flat" cmpd="sng">
              <a:solidFill>
                <a:schemeClr val="accent1"/>
              </a:solidFill>
              <a:prstDash val="solid"/>
              <a:miter lim="800000"/>
              <a:headEnd type="none" w="sm" len="sm"/>
              <a:tailEnd type="triangle" w="med" len="med"/>
            </a:ln>
          </p:spPr>
        </p:cxnSp>
        <p:cxnSp>
          <p:nvCxnSpPr>
            <p:cNvPr id="408" name="Google Shape;408;p17"/>
            <p:cNvCxnSpPr>
              <a:stCxn id="401" idx="3"/>
              <a:endCxn id="398" idx="1"/>
            </p:cNvCxnSpPr>
            <p:nvPr/>
          </p:nvCxnSpPr>
          <p:spPr>
            <a:xfrm rot="10800000" flipH="1">
              <a:off x="4887006" y="2839136"/>
              <a:ext cx="411900" cy="2700"/>
            </a:xfrm>
            <a:prstGeom prst="straightConnector1">
              <a:avLst/>
            </a:prstGeom>
            <a:noFill/>
            <a:ln w="9525" cap="flat" cmpd="sng">
              <a:solidFill>
                <a:schemeClr val="accent1"/>
              </a:solidFill>
              <a:prstDash val="solid"/>
              <a:miter lim="800000"/>
              <a:headEnd type="none" w="sm" len="sm"/>
              <a:tailEnd type="triangle" w="med" len="med"/>
            </a:ln>
          </p:spPr>
        </p:cxnSp>
        <p:cxnSp>
          <p:nvCxnSpPr>
            <p:cNvPr id="409" name="Google Shape;409;p17"/>
            <p:cNvCxnSpPr>
              <a:stCxn id="400" idx="3"/>
              <a:endCxn id="399" idx="1"/>
            </p:cNvCxnSpPr>
            <p:nvPr/>
          </p:nvCxnSpPr>
          <p:spPr>
            <a:xfrm>
              <a:off x="4887006" y="5822157"/>
              <a:ext cx="411900" cy="0"/>
            </a:xfrm>
            <a:prstGeom prst="straightConnector1">
              <a:avLst/>
            </a:prstGeom>
            <a:noFill/>
            <a:ln w="9525" cap="flat" cmpd="sng">
              <a:solidFill>
                <a:schemeClr val="accent1"/>
              </a:solidFill>
              <a:prstDash val="solid"/>
              <a:miter lim="800000"/>
              <a:headEnd type="none" w="sm" len="sm"/>
              <a:tailEnd type="triangle" w="med" len="med"/>
            </a:ln>
          </p:spPr>
        </p:cxnSp>
      </p:grpSp>
      <p:sp>
        <p:nvSpPr>
          <p:cNvPr id="410" name="Google Shape;410;p17"/>
          <p:cNvSpPr/>
          <p:nvPr/>
        </p:nvSpPr>
        <p:spPr>
          <a:xfrm>
            <a:off x="2444859" y="3714644"/>
            <a:ext cx="4156723" cy="1232905"/>
          </a:xfrm>
          <a:prstGeom prst="roundRect">
            <a:avLst>
              <a:gd name="adj" fmla="val 16667"/>
            </a:avLst>
          </a:prstGeom>
          <a:solidFill>
            <a:schemeClr val="accent6"/>
          </a:solid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just" rtl="0">
              <a:lnSpc>
                <a:spcPct val="100000"/>
              </a:lnSpc>
              <a:spcBef>
                <a:spcPts val="0"/>
              </a:spcBef>
              <a:spcAft>
                <a:spcPts val="0"/>
              </a:spcAft>
              <a:buClr>
                <a:srgbClr val="FFFFFF"/>
              </a:buClr>
              <a:buSzPts val="2200"/>
              <a:buFont typeface="Arial"/>
              <a:buNone/>
            </a:pPr>
            <a:r>
              <a:rPr lang="en-US" sz="2200" b="1">
                <a:solidFill>
                  <a:srgbClr val="FFFFFF"/>
                </a:solidFill>
                <a:latin typeface="Cambria"/>
                <a:ea typeface="Cambria"/>
                <a:cs typeface="Cambria"/>
                <a:sym typeface="Cambria"/>
              </a:rPr>
              <a:t>Khám bệnh, chữa bệnh cho người nước ngoài không cùng ngôn ngữ tại Việt Nam</a:t>
            </a:r>
            <a:endParaRPr/>
          </a:p>
        </p:txBody>
      </p:sp>
      <p:sp>
        <p:nvSpPr>
          <p:cNvPr id="411" name="Google Shape;411;p17"/>
          <p:cNvSpPr/>
          <p:nvPr/>
        </p:nvSpPr>
        <p:spPr>
          <a:xfrm>
            <a:off x="7173987" y="3714644"/>
            <a:ext cx="5018013" cy="1232904"/>
          </a:xfrm>
          <a:prstGeom prst="roundRect">
            <a:avLst>
              <a:gd name="adj" fmla="val 16667"/>
            </a:avLst>
          </a:prstGeom>
          <a:solidFill>
            <a:schemeClr val="accent5"/>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just" rtl="0">
              <a:lnSpc>
                <a:spcPct val="150000"/>
              </a:lnSpc>
              <a:spcBef>
                <a:spcPts val="0"/>
              </a:spcBef>
              <a:spcAft>
                <a:spcPts val="0"/>
              </a:spcAft>
              <a:buClr>
                <a:srgbClr val="FFFFFF"/>
              </a:buClr>
              <a:buSzPts val="2200"/>
              <a:buFont typeface="Arial"/>
              <a:buNone/>
            </a:pPr>
            <a:r>
              <a:rPr lang="en-US" sz="2200" b="1">
                <a:solidFill>
                  <a:srgbClr val="FFFFFF"/>
                </a:solidFill>
                <a:latin typeface="Cambria"/>
                <a:ea typeface="Cambria"/>
                <a:cs typeface="Cambria"/>
                <a:sym typeface="Cambria"/>
              </a:rPr>
              <a:t>Phải có người phiên dịch</a:t>
            </a:r>
            <a:endParaRPr sz="2200" b="1">
              <a:solidFill>
                <a:srgbClr val="FFFFFF"/>
              </a:solidFill>
              <a:latin typeface="Cambria"/>
              <a:ea typeface="Cambria"/>
              <a:cs typeface="Cambria"/>
              <a:sym typeface="Cambria"/>
            </a:endParaRPr>
          </a:p>
        </p:txBody>
      </p:sp>
      <p:cxnSp>
        <p:nvCxnSpPr>
          <p:cNvPr id="412" name="Google Shape;412;p17"/>
          <p:cNvCxnSpPr>
            <a:stCxn id="397" idx="3"/>
          </p:cNvCxnSpPr>
          <p:nvPr/>
        </p:nvCxnSpPr>
        <p:spPr>
          <a:xfrm>
            <a:off x="1864707" y="3714644"/>
            <a:ext cx="572400" cy="568200"/>
          </a:xfrm>
          <a:prstGeom prst="straightConnector1">
            <a:avLst/>
          </a:prstGeom>
          <a:noFill/>
          <a:ln w="9525" cap="flat" cmpd="sng">
            <a:solidFill>
              <a:schemeClr val="accent1"/>
            </a:solidFill>
            <a:prstDash val="solid"/>
            <a:miter lim="800000"/>
            <a:headEnd type="none" w="sm" len="sm"/>
            <a:tailEnd type="triangle" w="med" len="med"/>
          </a:ln>
        </p:spPr>
      </p:cxnSp>
      <p:cxnSp>
        <p:nvCxnSpPr>
          <p:cNvPr id="413" name="Google Shape;413;p17"/>
          <p:cNvCxnSpPr>
            <a:stCxn id="410" idx="3"/>
            <a:endCxn id="411" idx="1"/>
          </p:cNvCxnSpPr>
          <p:nvPr/>
        </p:nvCxnSpPr>
        <p:spPr>
          <a:xfrm>
            <a:off x="6601582" y="4331097"/>
            <a:ext cx="572400" cy="0"/>
          </a:xfrm>
          <a:prstGeom prst="straightConnector1">
            <a:avLst/>
          </a:prstGeom>
          <a:noFill/>
          <a:ln w="9525" cap="flat" cmpd="sng">
            <a:solidFill>
              <a:schemeClr val="accent1"/>
            </a:solidFill>
            <a:prstDash val="solid"/>
            <a:miter lim="800000"/>
            <a:headEnd type="none" w="sm" len="sm"/>
            <a:tailEnd type="triangle" w="med" len="med"/>
          </a:ln>
        </p:spPr>
      </p:cxn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18"/>
        <p:cNvGrpSpPr/>
        <p:nvPr/>
      </p:nvGrpSpPr>
      <p:grpSpPr>
        <a:xfrm>
          <a:off x="0" y="0"/>
          <a:ext cx="0" cy="0"/>
          <a:chOff x="0" y="0"/>
          <a:chExt cx="0" cy="0"/>
        </a:xfrm>
      </p:grpSpPr>
      <p:sp>
        <p:nvSpPr>
          <p:cNvPr id="419" name="Google Shape;419;p18"/>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20" name="Google Shape;420;p18"/>
          <p:cNvSpPr/>
          <p:nvPr/>
        </p:nvSpPr>
        <p:spPr>
          <a:xfrm rot="-2700000" flipH="1">
            <a:off x="-376156" y="-253670"/>
            <a:ext cx="1827638" cy="1376989"/>
          </a:xfrm>
          <a:custGeom>
            <a:avLst/>
            <a:gdLst/>
            <a:ahLst/>
            <a:cxnLst/>
            <a:rect l="l" t="t" r="r" b="b"/>
            <a:pathLst>
              <a:path w="1827638" h="1376989" extrusionOk="0">
                <a:moveTo>
                  <a:pt x="0" y="987379"/>
                </a:moveTo>
                <a:lnTo>
                  <a:pt x="987379" y="0"/>
                </a:lnTo>
                <a:lnTo>
                  <a:pt x="1827638" y="840260"/>
                </a:lnTo>
                <a:lnTo>
                  <a:pt x="1827638" y="1376989"/>
                </a:lnTo>
                <a:lnTo>
                  <a:pt x="0" y="1376989"/>
                </a:lnTo>
                <a:close/>
              </a:path>
            </a:pathLst>
          </a:custGeom>
          <a:solidFill>
            <a:schemeClr val="accent1">
              <a:alpha val="2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21" name="Google Shape;421;p18"/>
          <p:cNvSpPr/>
          <p:nvPr/>
        </p:nvSpPr>
        <p:spPr>
          <a:xfrm rot="-2700000" flipH="1">
            <a:off x="891641" y="422146"/>
            <a:ext cx="645368" cy="645368"/>
          </a:xfrm>
          <a:prstGeom prst="rect">
            <a:avLst/>
          </a:prstGeom>
          <a:solidFill>
            <a:schemeClr val="accent1">
              <a:alpha val="2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22" name="Google Shape;422;p18"/>
          <p:cNvSpPr/>
          <p:nvPr/>
        </p:nvSpPr>
        <p:spPr>
          <a:xfrm rot="-2700000" flipH="1">
            <a:off x="10043482" y="655140"/>
            <a:ext cx="687472" cy="687472"/>
          </a:xfrm>
          <a:prstGeom prst="rect">
            <a:avLst/>
          </a:prstGeom>
          <a:solidFill>
            <a:schemeClr val="accent4">
              <a:alpha val="2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23" name="Google Shape;423;p18"/>
          <p:cNvSpPr/>
          <p:nvPr/>
        </p:nvSpPr>
        <p:spPr>
          <a:xfrm rot="10800000" flipH="1">
            <a:off x="9356643" y="0"/>
            <a:ext cx="2835357" cy="1480837"/>
          </a:xfrm>
          <a:custGeom>
            <a:avLst/>
            <a:gdLst/>
            <a:ahLst/>
            <a:cxnLst/>
            <a:rect l="l" t="t" r="r" b="b"/>
            <a:pathLst>
              <a:path w="2835357" h="1480837" extrusionOk="0">
                <a:moveTo>
                  <a:pt x="2835357" y="1480837"/>
                </a:moveTo>
                <a:lnTo>
                  <a:pt x="0" y="1480837"/>
                </a:lnTo>
                <a:lnTo>
                  <a:pt x="1552727" y="0"/>
                </a:lnTo>
                <a:lnTo>
                  <a:pt x="2835357" y="1223245"/>
                </a:lnTo>
                <a:close/>
              </a:path>
            </a:pathLst>
          </a:custGeom>
          <a:solidFill>
            <a:schemeClr val="accent4">
              <a:alpha val="2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24" name="Google Shape;424;p18"/>
          <p:cNvSpPr/>
          <p:nvPr/>
        </p:nvSpPr>
        <p:spPr>
          <a:xfrm flipH="1">
            <a:off x="7976344" y="6115501"/>
            <a:ext cx="1494513" cy="742499"/>
          </a:xfrm>
          <a:prstGeom prst="triangle">
            <a:avLst>
              <a:gd name="adj" fmla="val 50000"/>
            </a:avLst>
          </a:prstGeom>
          <a:solidFill>
            <a:schemeClr val="accent1">
              <a:alpha val="2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25" name="Google Shape;425;p18"/>
          <p:cNvSpPr/>
          <p:nvPr/>
        </p:nvSpPr>
        <p:spPr>
          <a:xfrm flipH="1">
            <a:off x="7604080" y="6453143"/>
            <a:ext cx="814903" cy="404857"/>
          </a:xfrm>
          <a:prstGeom prst="triangle">
            <a:avLst>
              <a:gd name="adj" fmla="val 50000"/>
            </a:avLst>
          </a:prstGeom>
          <a:solidFill>
            <a:schemeClr val="accent1">
              <a:alpha val="2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26" name="Google Shape;426;p18"/>
          <p:cNvSpPr/>
          <p:nvPr/>
        </p:nvSpPr>
        <p:spPr>
          <a:xfrm>
            <a:off x="1219200" y="1818479"/>
            <a:ext cx="10008637" cy="4057226"/>
          </a:xfrm>
          <a:prstGeom prst="roundRect">
            <a:avLst>
              <a:gd name="adj" fmla="val 16667"/>
            </a:avLst>
          </a:prstGeom>
          <a:solidFill>
            <a:srgbClr val="DDEAF6"/>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just" rtl="0">
              <a:spcBef>
                <a:spcPts val="0"/>
              </a:spcBef>
              <a:spcAft>
                <a:spcPts val="0"/>
              </a:spcAft>
              <a:buNone/>
            </a:pPr>
            <a:r>
              <a:rPr lang="en-US" sz="3200" b="0">
                <a:solidFill>
                  <a:schemeClr val="dk1"/>
                </a:solidFill>
                <a:latin typeface="Cambria"/>
                <a:ea typeface="Cambria"/>
                <a:cs typeface="Cambria"/>
                <a:sym typeface="Cambria"/>
              </a:rPr>
              <a:t>Quy định về sử dụng ngôn ngữ trong cấp phép và hành nghề khám bệnh, chữa bệnh đối với người nước ngoài, người Việt Nam định cư ở nước ngoài theo quy định tại Luật Khám bệnh, chữa bệnh năm 2009 được áp dụng đến hết </a:t>
            </a:r>
            <a:r>
              <a:rPr lang="en-US" sz="3200" b="1" i="1">
                <a:solidFill>
                  <a:srgbClr val="FF0000"/>
                </a:solidFill>
                <a:latin typeface="Cambria"/>
                <a:ea typeface="Cambria"/>
                <a:cs typeface="Cambria"/>
                <a:sym typeface="Cambria"/>
              </a:rPr>
              <a:t>ngày 31 tháng 12 năm 2031</a:t>
            </a:r>
            <a:endParaRPr sz="3200" b="1" i="1">
              <a:solidFill>
                <a:srgbClr val="FF0000"/>
              </a:solidFill>
              <a:latin typeface="Calibri"/>
              <a:ea typeface="Calibri"/>
              <a:cs typeface="Calibri"/>
              <a:sym typeface="Calibri"/>
            </a:endParaRPr>
          </a:p>
        </p:txBody>
      </p:sp>
      <p:sp>
        <p:nvSpPr>
          <p:cNvPr id="427" name="Google Shape;427;p18"/>
          <p:cNvSpPr txBox="1"/>
          <p:nvPr/>
        </p:nvSpPr>
        <p:spPr>
          <a:xfrm>
            <a:off x="1506071" y="670720"/>
            <a:ext cx="9197787"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a:solidFill>
                  <a:schemeClr val="dk1"/>
                </a:solidFill>
                <a:latin typeface="Cambria"/>
                <a:ea typeface="Cambria"/>
                <a:cs typeface="Cambria"/>
                <a:sym typeface="Cambria"/>
              </a:rPr>
              <a:t>LỘ TRÌNH VỀ SỬ DỤNG NGÔN NGỮ</a:t>
            </a:r>
            <a:endParaRPr sz="2800">
              <a:solidFill>
                <a:schemeClr val="dk1"/>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sp>
        <p:nvSpPr>
          <p:cNvPr id="432" name="Google Shape;432;p1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3000"/>
              <a:buFont typeface="Cambria"/>
              <a:buNone/>
            </a:pPr>
            <a:r>
              <a:rPr lang="en-US" sz="3000" b="1">
                <a:latin typeface="Cambria"/>
                <a:ea typeface="Cambria"/>
                <a:cs typeface="Cambria"/>
                <a:sym typeface="Cambria"/>
              </a:rPr>
              <a:t>NGƯỜI HÀNH NGHỀ KHÁM BỆNH, CHỮA BỆNH</a:t>
            </a:r>
            <a:r>
              <a:rPr lang="en-US" b="1">
                <a:solidFill>
                  <a:srgbClr val="FF0000"/>
                </a:solidFill>
                <a:latin typeface="Cambria"/>
                <a:ea typeface="Cambria"/>
                <a:cs typeface="Cambria"/>
                <a:sym typeface="Cambria"/>
              </a:rPr>
              <a:t/>
            </a:r>
            <a:br>
              <a:rPr lang="en-US" b="1">
                <a:solidFill>
                  <a:srgbClr val="FF0000"/>
                </a:solidFill>
                <a:latin typeface="Cambria"/>
                <a:ea typeface="Cambria"/>
                <a:cs typeface="Cambria"/>
                <a:sym typeface="Cambria"/>
              </a:rPr>
            </a:br>
            <a:endParaRPr/>
          </a:p>
        </p:txBody>
      </p:sp>
      <p:grpSp>
        <p:nvGrpSpPr>
          <p:cNvPr id="433" name="Google Shape;433;p19"/>
          <p:cNvGrpSpPr/>
          <p:nvPr/>
        </p:nvGrpSpPr>
        <p:grpSpPr>
          <a:xfrm>
            <a:off x="1536514" y="1141287"/>
            <a:ext cx="9689174" cy="5230468"/>
            <a:chOff x="2147" y="226887"/>
            <a:chExt cx="9689174" cy="5230468"/>
          </a:xfrm>
        </p:grpSpPr>
        <p:sp>
          <p:nvSpPr>
            <p:cNvPr id="434" name="Google Shape;434;p19"/>
            <p:cNvSpPr/>
            <p:nvPr/>
          </p:nvSpPr>
          <p:spPr>
            <a:xfrm>
              <a:off x="2147" y="226887"/>
              <a:ext cx="4771919" cy="1142220"/>
            </a:xfrm>
            <a:prstGeom prst="roundRect">
              <a:avLst>
                <a:gd name="adj" fmla="val 10000"/>
              </a:avLst>
            </a:prstGeom>
            <a:gradFill>
              <a:gsLst>
                <a:gs pos="0">
                  <a:srgbClr val="5E81C9"/>
                </a:gs>
                <a:gs pos="50000">
                  <a:srgbClr val="3B70C9"/>
                </a:gs>
                <a:gs pos="100000">
                  <a:srgbClr val="2E60B8"/>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19"/>
            <p:cNvSpPr txBox="1"/>
            <p:nvPr/>
          </p:nvSpPr>
          <p:spPr>
            <a:xfrm>
              <a:off x="35601" y="260341"/>
              <a:ext cx="4705011" cy="1075312"/>
            </a:xfrm>
            <a:prstGeom prst="rect">
              <a:avLst/>
            </a:prstGeom>
            <a:noFill/>
            <a:ln>
              <a:noFill/>
            </a:ln>
          </p:spPr>
          <p:txBody>
            <a:bodyPr spcFirstLastPara="1" wrap="square" lIns="34275" tIns="22850" rIns="34275" bIns="22850" anchor="ctr" anchorCtr="0">
              <a:noAutofit/>
            </a:bodyPr>
            <a:lstStyle/>
            <a:p>
              <a:pPr marL="0" marR="0" lvl="0" indent="0" algn="ctr" rtl="0">
                <a:lnSpc>
                  <a:spcPct val="90000"/>
                </a:lnSpc>
                <a:spcBef>
                  <a:spcPts val="0"/>
                </a:spcBef>
                <a:spcAft>
                  <a:spcPts val="0"/>
                </a:spcAft>
                <a:buClr>
                  <a:schemeClr val="lt1"/>
                </a:buClr>
                <a:buSzPts val="1800"/>
                <a:buFont typeface="Cambria"/>
                <a:buNone/>
              </a:pPr>
              <a:r>
                <a:rPr lang="en-US" sz="1800" b="1">
                  <a:solidFill>
                    <a:schemeClr val="lt1"/>
                  </a:solidFill>
                  <a:latin typeface="Cambria"/>
                  <a:ea typeface="Cambria"/>
                  <a:cs typeface="Cambria"/>
                  <a:sym typeface="Cambria"/>
                </a:rPr>
                <a:t>PHẢI KIỂM TRA ĐÁNH GIÁ NĂNG LỰC ĐỂ CẤP GIẤY PHÉP HÀNH NGHỀ</a:t>
              </a:r>
              <a:endParaRPr sz="1800">
                <a:solidFill>
                  <a:schemeClr val="lt1"/>
                </a:solidFill>
                <a:latin typeface="Cambria"/>
                <a:ea typeface="Cambria"/>
                <a:cs typeface="Cambria"/>
                <a:sym typeface="Cambria"/>
              </a:endParaRPr>
            </a:p>
          </p:txBody>
        </p:sp>
        <p:sp>
          <p:nvSpPr>
            <p:cNvPr id="436" name="Google Shape;436;p19"/>
            <p:cNvSpPr/>
            <p:nvPr/>
          </p:nvSpPr>
          <p:spPr>
            <a:xfrm>
              <a:off x="479339" y="1369107"/>
              <a:ext cx="477191" cy="306618"/>
            </a:xfrm>
            <a:custGeom>
              <a:avLst/>
              <a:gdLst/>
              <a:ahLst/>
              <a:cxnLst/>
              <a:rect l="l" t="t" r="r" b="b"/>
              <a:pathLst>
                <a:path w="120000" h="120000" extrusionOk="0">
                  <a:moveTo>
                    <a:pt x="0" y="0"/>
                  </a:moveTo>
                  <a:lnTo>
                    <a:pt x="0" y="120000"/>
                  </a:lnTo>
                  <a:lnTo>
                    <a:pt x="120000" y="120000"/>
                  </a:lnTo>
                </a:path>
              </a:pathLst>
            </a:custGeom>
            <a:noFill/>
            <a:ln w="12700" cap="flat" cmpd="sng">
              <a:solidFill>
                <a:srgbClr val="345A99"/>
              </a:solidFill>
              <a:prstDash val="solid"/>
              <a:miter lim="800000"/>
              <a:headEnd type="none" w="sm" len="sm"/>
              <a:tailEnd type="none" w="sm" len="sm"/>
            </a:ln>
          </p:spPr>
        </p:sp>
        <p:sp>
          <p:nvSpPr>
            <p:cNvPr id="437" name="Google Shape;437;p19"/>
            <p:cNvSpPr/>
            <p:nvPr/>
          </p:nvSpPr>
          <p:spPr>
            <a:xfrm>
              <a:off x="956531" y="1471313"/>
              <a:ext cx="3268257" cy="408824"/>
            </a:xfrm>
            <a:prstGeom prst="roundRect">
              <a:avLst>
                <a:gd name="adj" fmla="val 10000"/>
              </a:avLst>
            </a:prstGeom>
            <a:solidFill>
              <a:schemeClr val="lt1">
                <a:alpha val="89803"/>
              </a:schemeClr>
            </a:solid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19"/>
            <p:cNvSpPr txBox="1"/>
            <p:nvPr/>
          </p:nvSpPr>
          <p:spPr>
            <a:xfrm>
              <a:off x="968505" y="1483287"/>
              <a:ext cx="3244309" cy="384876"/>
            </a:xfrm>
            <a:prstGeom prst="rect">
              <a:avLst/>
            </a:prstGeom>
            <a:noFill/>
            <a:ln>
              <a:noFill/>
            </a:ln>
          </p:spPr>
          <p:txBody>
            <a:bodyPr spcFirstLastPara="1" wrap="square" lIns="34275" tIns="22850" rIns="34275" bIns="22850" anchor="ctr" anchorCtr="0">
              <a:noAutofit/>
            </a:bodyPr>
            <a:lstStyle/>
            <a:p>
              <a:pPr marL="0" marR="0" lvl="0" indent="0" algn="l" rtl="0">
                <a:lnSpc>
                  <a:spcPct val="90000"/>
                </a:lnSpc>
                <a:spcBef>
                  <a:spcPts val="0"/>
                </a:spcBef>
                <a:spcAft>
                  <a:spcPts val="0"/>
                </a:spcAft>
                <a:buClr>
                  <a:schemeClr val="dk1"/>
                </a:buClr>
                <a:buSzPts val="1800"/>
                <a:buFont typeface="Noto Sans Symbols"/>
                <a:buNone/>
              </a:pPr>
              <a:r>
                <a:rPr lang="en-US" sz="1800" b="0">
                  <a:solidFill>
                    <a:schemeClr val="dk1"/>
                  </a:solidFill>
                  <a:latin typeface="Cambria"/>
                  <a:ea typeface="Cambria"/>
                  <a:cs typeface="Cambria"/>
                  <a:sym typeface="Cambria"/>
                </a:rPr>
                <a:t>Bác sỹ</a:t>
              </a:r>
              <a:endParaRPr sz="1800" b="0">
                <a:solidFill>
                  <a:schemeClr val="dk1"/>
                </a:solidFill>
                <a:latin typeface="Cambria"/>
                <a:ea typeface="Cambria"/>
                <a:cs typeface="Cambria"/>
                <a:sym typeface="Cambria"/>
              </a:endParaRPr>
            </a:p>
          </p:txBody>
        </p:sp>
        <p:sp>
          <p:nvSpPr>
            <p:cNvPr id="439" name="Google Shape;439;p19"/>
            <p:cNvSpPr/>
            <p:nvPr/>
          </p:nvSpPr>
          <p:spPr>
            <a:xfrm>
              <a:off x="479339" y="1369107"/>
              <a:ext cx="477191" cy="817649"/>
            </a:xfrm>
            <a:custGeom>
              <a:avLst/>
              <a:gdLst/>
              <a:ahLst/>
              <a:cxnLst/>
              <a:rect l="l" t="t" r="r" b="b"/>
              <a:pathLst>
                <a:path w="120000" h="120000" extrusionOk="0">
                  <a:moveTo>
                    <a:pt x="0" y="0"/>
                  </a:moveTo>
                  <a:lnTo>
                    <a:pt x="0" y="120000"/>
                  </a:lnTo>
                  <a:lnTo>
                    <a:pt x="120000" y="120000"/>
                  </a:lnTo>
                </a:path>
              </a:pathLst>
            </a:custGeom>
            <a:noFill/>
            <a:ln w="12700" cap="flat" cmpd="sng">
              <a:solidFill>
                <a:srgbClr val="345A99"/>
              </a:solidFill>
              <a:prstDash val="solid"/>
              <a:miter lim="800000"/>
              <a:headEnd type="none" w="sm" len="sm"/>
              <a:tailEnd type="none" w="sm" len="sm"/>
            </a:ln>
          </p:spPr>
        </p:sp>
        <p:sp>
          <p:nvSpPr>
            <p:cNvPr id="440" name="Google Shape;440;p19"/>
            <p:cNvSpPr/>
            <p:nvPr/>
          </p:nvSpPr>
          <p:spPr>
            <a:xfrm>
              <a:off x="956531" y="1982344"/>
              <a:ext cx="3267806" cy="408824"/>
            </a:xfrm>
            <a:prstGeom prst="roundRect">
              <a:avLst>
                <a:gd name="adj" fmla="val 10000"/>
              </a:avLst>
            </a:prstGeom>
            <a:solidFill>
              <a:schemeClr val="lt1">
                <a:alpha val="89803"/>
              </a:schemeClr>
            </a:solid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19"/>
            <p:cNvSpPr txBox="1"/>
            <p:nvPr/>
          </p:nvSpPr>
          <p:spPr>
            <a:xfrm>
              <a:off x="968505" y="1994318"/>
              <a:ext cx="3243858" cy="384876"/>
            </a:xfrm>
            <a:prstGeom prst="rect">
              <a:avLst/>
            </a:prstGeom>
            <a:noFill/>
            <a:ln>
              <a:noFill/>
            </a:ln>
          </p:spPr>
          <p:txBody>
            <a:bodyPr spcFirstLastPara="1" wrap="square" lIns="34275" tIns="22850" rIns="34275" bIns="22850" anchor="ctr" anchorCtr="0">
              <a:noAutofit/>
            </a:bodyPr>
            <a:lstStyle/>
            <a:p>
              <a:pPr marL="0" marR="0" lvl="0" indent="0" algn="l" rtl="0">
                <a:lnSpc>
                  <a:spcPct val="90000"/>
                </a:lnSpc>
                <a:spcBef>
                  <a:spcPts val="0"/>
                </a:spcBef>
                <a:spcAft>
                  <a:spcPts val="0"/>
                </a:spcAft>
                <a:buClr>
                  <a:schemeClr val="dk1"/>
                </a:buClr>
                <a:buSzPts val="1800"/>
                <a:buFont typeface="Cambria"/>
                <a:buNone/>
              </a:pPr>
              <a:r>
                <a:rPr lang="en-US" sz="1800" b="0">
                  <a:solidFill>
                    <a:schemeClr val="dk1"/>
                  </a:solidFill>
                  <a:latin typeface="Cambria"/>
                  <a:ea typeface="Cambria"/>
                  <a:cs typeface="Cambria"/>
                  <a:sym typeface="Cambria"/>
                </a:rPr>
                <a:t>Y sỹ</a:t>
              </a:r>
              <a:endParaRPr sz="1800" b="0">
                <a:solidFill>
                  <a:schemeClr val="dk1"/>
                </a:solidFill>
                <a:latin typeface="Cambria"/>
                <a:ea typeface="Cambria"/>
                <a:cs typeface="Cambria"/>
                <a:sym typeface="Cambria"/>
              </a:endParaRPr>
            </a:p>
          </p:txBody>
        </p:sp>
        <p:sp>
          <p:nvSpPr>
            <p:cNvPr id="442" name="Google Shape;442;p19"/>
            <p:cNvSpPr/>
            <p:nvPr/>
          </p:nvSpPr>
          <p:spPr>
            <a:xfrm>
              <a:off x="479339" y="1369107"/>
              <a:ext cx="477191" cy="1328681"/>
            </a:xfrm>
            <a:custGeom>
              <a:avLst/>
              <a:gdLst/>
              <a:ahLst/>
              <a:cxnLst/>
              <a:rect l="l" t="t" r="r" b="b"/>
              <a:pathLst>
                <a:path w="120000" h="120000" extrusionOk="0">
                  <a:moveTo>
                    <a:pt x="0" y="0"/>
                  </a:moveTo>
                  <a:lnTo>
                    <a:pt x="0" y="120000"/>
                  </a:lnTo>
                  <a:lnTo>
                    <a:pt x="120000" y="120000"/>
                  </a:lnTo>
                </a:path>
              </a:pathLst>
            </a:custGeom>
            <a:noFill/>
            <a:ln w="12700" cap="flat" cmpd="sng">
              <a:solidFill>
                <a:srgbClr val="345A99"/>
              </a:solidFill>
              <a:prstDash val="solid"/>
              <a:miter lim="800000"/>
              <a:headEnd type="none" w="sm" len="sm"/>
              <a:tailEnd type="none" w="sm" len="sm"/>
            </a:ln>
          </p:spPr>
        </p:sp>
        <p:sp>
          <p:nvSpPr>
            <p:cNvPr id="443" name="Google Shape;443;p19"/>
            <p:cNvSpPr/>
            <p:nvPr/>
          </p:nvSpPr>
          <p:spPr>
            <a:xfrm>
              <a:off x="956531" y="2493375"/>
              <a:ext cx="3288077" cy="408824"/>
            </a:xfrm>
            <a:prstGeom prst="roundRect">
              <a:avLst>
                <a:gd name="adj" fmla="val 10000"/>
              </a:avLst>
            </a:prstGeom>
            <a:solidFill>
              <a:schemeClr val="lt1">
                <a:alpha val="89803"/>
              </a:schemeClr>
            </a:solid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19"/>
            <p:cNvSpPr txBox="1"/>
            <p:nvPr/>
          </p:nvSpPr>
          <p:spPr>
            <a:xfrm>
              <a:off x="968505" y="2505349"/>
              <a:ext cx="3264129" cy="384876"/>
            </a:xfrm>
            <a:prstGeom prst="rect">
              <a:avLst/>
            </a:prstGeom>
            <a:noFill/>
            <a:ln>
              <a:noFill/>
            </a:ln>
          </p:spPr>
          <p:txBody>
            <a:bodyPr spcFirstLastPara="1" wrap="square" lIns="34275" tIns="22850" rIns="34275" bIns="22850" anchor="ctr" anchorCtr="0">
              <a:noAutofit/>
            </a:bodyPr>
            <a:lstStyle/>
            <a:p>
              <a:pPr marL="0" marR="0" lvl="0" indent="0" algn="l" rtl="0">
                <a:lnSpc>
                  <a:spcPct val="90000"/>
                </a:lnSpc>
                <a:spcBef>
                  <a:spcPts val="0"/>
                </a:spcBef>
                <a:spcAft>
                  <a:spcPts val="0"/>
                </a:spcAft>
                <a:buClr>
                  <a:schemeClr val="dk1"/>
                </a:buClr>
                <a:buSzPts val="1800"/>
                <a:buFont typeface="Cambria"/>
                <a:buNone/>
              </a:pPr>
              <a:r>
                <a:rPr lang="en-US" sz="1800" b="0">
                  <a:solidFill>
                    <a:schemeClr val="dk1"/>
                  </a:solidFill>
                  <a:latin typeface="Cambria"/>
                  <a:ea typeface="Cambria"/>
                  <a:cs typeface="Cambria"/>
                  <a:sym typeface="Cambria"/>
                </a:rPr>
                <a:t>Điều dưỡng</a:t>
              </a:r>
              <a:endParaRPr sz="1800" b="0">
                <a:solidFill>
                  <a:schemeClr val="dk1"/>
                </a:solidFill>
                <a:latin typeface="Cambria"/>
                <a:ea typeface="Cambria"/>
                <a:cs typeface="Cambria"/>
                <a:sym typeface="Cambria"/>
              </a:endParaRPr>
            </a:p>
          </p:txBody>
        </p:sp>
        <p:sp>
          <p:nvSpPr>
            <p:cNvPr id="445" name="Google Shape;445;p19"/>
            <p:cNvSpPr/>
            <p:nvPr/>
          </p:nvSpPr>
          <p:spPr>
            <a:xfrm>
              <a:off x="479339" y="1369107"/>
              <a:ext cx="477191" cy="1839712"/>
            </a:xfrm>
            <a:custGeom>
              <a:avLst/>
              <a:gdLst/>
              <a:ahLst/>
              <a:cxnLst/>
              <a:rect l="l" t="t" r="r" b="b"/>
              <a:pathLst>
                <a:path w="120000" h="120000" extrusionOk="0">
                  <a:moveTo>
                    <a:pt x="0" y="0"/>
                  </a:moveTo>
                  <a:lnTo>
                    <a:pt x="0" y="120000"/>
                  </a:lnTo>
                  <a:lnTo>
                    <a:pt x="120000" y="120000"/>
                  </a:lnTo>
                </a:path>
              </a:pathLst>
            </a:custGeom>
            <a:noFill/>
            <a:ln w="12700" cap="flat" cmpd="sng">
              <a:solidFill>
                <a:srgbClr val="345A99"/>
              </a:solidFill>
              <a:prstDash val="solid"/>
              <a:miter lim="800000"/>
              <a:headEnd type="none" w="sm" len="sm"/>
              <a:tailEnd type="none" w="sm" len="sm"/>
            </a:ln>
          </p:spPr>
        </p:sp>
        <p:sp>
          <p:nvSpPr>
            <p:cNvPr id="446" name="Google Shape;446;p19"/>
            <p:cNvSpPr/>
            <p:nvPr/>
          </p:nvSpPr>
          <p:spPr>
            <a:xfrm>
              <a:off x="956531" y="3004407"/>
              <a:ext cx="3283472" cy="408824"/>
            </a:xfrm>
            <a:prstGeom prst="roundRect">
              <a:avLst>
                <a:gd name="adj" fmla="val 10000"/>
              </a:avLst>
            </a:prstGeom>
            <a:solidFill>
              <a:schemeClr val="lt1">
                <a:alpha val="89803"/>
              </a:schemeClr>
            </a:solid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19"/>
            <p:cNvSpPr txBox="1"/>
            <p:nvPr/>
          </p:nvSpPr>
          <p:spPr>
            <a:xfrm>
              <a:off x="968505" y="3016381"/>
              <a:ext cx="3259524" cy="384876"/>
            </a:xfrm>
            <a:prstGeom prst="rect">
              <a:avLst/>
            </a:prstGeom>
            <a:noFill/>
            <a:ln>
              <a:noFill/>
            </a:ln>
          </p:spPr>
          <p:txBody>
            <a:bodyPr spcFirstLastPara="1" wrap="square" lIns="34275" tIns="22850" rIns="34275" bIns="22850" anchor="ctr" anchorCtr="0">
              <a:noAutofit/>
            </a:bodyPr>
            <a:lstStyle/>
            <a:p>
              <a:pPr marL="0" marR="0" lvl="0" indent="0" algn="l" rtl="0">
                <a:lnSpc>
                  <a:spcPct val="90000"/>
                </a:lnSpc>
                <a:spcBef>
                  <a:spcPts val="0"/>
                </a:spcBef>
                <a:spcAft>
                  <a:spcPts val="0"/>
                </a:spcAft>
                <a:buClr>
                  <a:schemeClr val="dk1"/>
                </a:buClr>
                <a:buSzPts val="1800"/>
                <a:buFont typeface="Cambria"/>
                <a:buNone/>
              </a:pPr>
              <a:r>
                <a:rPr lang="en-US" sz="1800" b="0">
                  <a:solidFill>
                    <a:schemeClr val="dk1"/>
                  </a:solidFill>
                  <a:latin typeface="Cambria"/>
                  <a:ea typeface="Cambria"/>
                  <a:cs typeface="Cambria"/>
                  <a:sym typeface="Cambria"/>
                </a:rPr>
                <a:t>Hộ sinh</a:t>
              </a:r>
              <a:endParaRPr sz="1800" b="0">
                <a:solidFill>
                  <a:schemeClr val="dk1"/>
                </a:solidFill>
                <a:latin typeface="Cambria"/>
                <a:ea typeface="Cambria"/>
                <a:cs typeface="Cambria"/>
                <a:sym typeface="Cambria"/>
              </a:endParaRPr>
            </a:p>
          </p:txBody>
        </p:sp>
        <p:sp>
          <p:nvSpPr>
            <p:cNvPr id="448" name="Google Shape;448;p19"/>
            <p:cNvSpPr/>
            <p:nvPr/>
          </p:nvSpPr>
          <p:spPr>
            <a:xfrm>
              <a:off x="479339" y="1369107"/>
              <a:ext cx="477191" cy="2350743"/>
            </a:xfrm>
            <a:custGeom>
              <a:avLst/>
              <a:gdLst/>
              <a:ahLst/>
              <a:cxnLst/>
              <a:rect l="l" t="t" r="r" b="b"/>
              <a:pathLst>
                <a:path w="120000" h="120000" extrusionOk="0">
                  <a:moveTo>
                    <a:pt x="0" y="0"/>
                  </a:moveTo>
                  <a:lnTo>
                    <a:pt x="0" y="120000"/>
                  </a:lnTo>
                  <a:lnTo>
                    <a:pt x="120000" y="120000"/>
                  </a:lnTo>
                </a:path>
              </a:pathLst>
            </a:custGeom>
            <a:noFill/>
            <a:ln w="12700" cap="flat" cmpd="sng">
              <a:solidFill>
                <a:srgbClr val="345A99"/>
              </a:solidFill>
              <a:prstDash val="solid"/>
              <a:miter lim="800000"/>
              <a:headEnd type="none" w="sm" len="sm"/>
              <a:tailEnd type="none" w="sm" len="sm"/>
            </a:ln>
          </p:spPr>
        </p:sp>
        <p:sp>
          <p:nvSpPr>
            <p:cNvPr id="449" name="Google Shape;449;p19"/>
            <p:cNvSpPr/>
            <p:nvPr/>
          </p:nvSpPr>
          <p:spPr>
            <a:xfrm>
              <a:off x="956531" y="3515438"/>
              <a:ext cx="3272849" cy="408824"/>
            </a:xfrm>
            <a:prstGeom prst="roundRect">
              <a:avLst>
                <a:gd name="adj" fmla="val 10000"/>
              </a:avLst>
            </a:prstGeom>
            <a:solidFill>
              <a:schemeClr val="lt1">
                <a:alpha val="89803"/>
              </a:schemeClr>
            </a:solid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19"/>
            <p:cNvSpPr txBox="1"/>
            <p:nvPr/>
          </p:nvSpPr>
          <p:spPr>
            <a:xfrm>
              <a:off x="968505" y="3527412"/>
              <a:ext cx="3248901" cy="384876"/>
            </a:xfrm>
            <a:prstGeom prst="rect">
              <a:avLst/>
            </a:prstGeom>
            <a:noFill/>
            <a:ln>
              <a:noFill/>
            </a:ln>
          </p:spPr>
          <p:txBody>
            <a:bodyPr spcFirstLastPara="1" wrap="square" lIns="34275" tIns="22850" rIns="34275" bIns="22850" anchor="ctr" anchorCtr="0">
              <a:noAutofit/>
            </a:bodyPr>
            <a:lstStyle/>
            <a:p>
              <a:pPr marL="0" marR="0" lvl="0" indent="0" algn="l" rtl="0">
                <a:lnSpc>
                  <a:spcPct val="90000"/>
                </a:lnSpc>
                <a:spcBef>
                  <a:spcPts val="0"/>
                </a:spcBef>
                <a:spcAft>
                  <a:spcPts val="0"/>
                </a:spcAft>
                <a:buClr>
                  <a:schemeClr val="dk1"/>
                </a:buClr>
                <a:buSzPts val="1800"/>
                <a:buFont typeface="Cambria"/>
                <a:buNone/>
              </a:pPr>
              <a:r>
                <a:rPr lang="en-US" sz="1800" b="0">
                  <a:solidFill>
                    <a:schemeClr val="dk1"/>
                  </a:solidFill>
                  <a:latin typeface="Cambria"/>
                  <a:ea typeface="Cambria"/>
                  <a:cs typeface="Cambria"/>
                  <a:sym typeface="Cambria"/>
                </a:rPr>
                <a:t>Kỹ thuật y</a:t>
              </a:r>
              <a:endParaRPr/>
            </a:p>
          </p:txBody>
        </p:sp>
        <p:sp>
          <p:nvSpPr>
            <p:cNvPr id="451" name="Google Shape;451;p19"/>
            <p:cNvSpPr/>
            <p:nvPr/>
          </p:nvSpPr>
          <p:spPr>
            <a:xfrm>
              <a:off x="479339" y="1369107"/>
              <a:ext cx="477191" cy="2861774"/>
            </a:xfrm>
            <a:custGeom>
              <a:avLst/>
              <a:gdLst/>
              <a:ahLst/>
              <a:cxnLst/>
              <a:rect l="l" t="t" r="r" b="b"/>
              <a:pathLst>
                <a:path w="120000" h="120000" extrusionOk="0">
                  <a:moveTo>
                    <a:pt x="0" y="0"/>
                  </a:moveTo>
                  <a:lnTo>
                    <a:pt x="0" y="120000"/>
                  </a:lnTo>
                  <a:lnTo>
                    <a:pt x="120000" y="120000"/>
                  </a:lnTo>
                </a:path>
              </a:pathLst>
            </a:custGeom>
            <a:noFill/>
            <a:ln w="12700" cap="flat" cmpd="sng">
              <a:solidFill>
                <a:srgbClr val="345A99"/>
              </a:solidFill>
              <a:prstDash val="solid"/>
              <a:miter lim="800000"/>
              <a:headEnd type="none" w="sm" len="sm"/>
              <a:tailEnd type="none" w="sm" len="sm"/>
            </a:ln>
          </p:spPr>
        </p:sp>
        <p:sp>
          <p:nvSpPr>
            <p:cNvPr id="452" name="Google Shape;452;p19"/>
            <p:cNvSpPr/>
            <p:nvPr/>
          </p:nvSpPr>
          <p:spPr>
            <a:xfrm>
              <a:off x="956531" y="4026469"/>
              <a:ext cx="3286187" cy="408824"/>
            </a:xfrm>
            <a:prstGeom prst="roundRect">
              <a:avLst>
                <a:gd name="adj" fmla="val 10000"/>
              </a:avLst>
            </a:prstGeom>
            <a:solidFill>
              <a:schemeClr val="lt1">
                <a:alpha val="89803"/>
              </a:schemeClr>
            </a:solid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19"/>
            <p:cNvSpPr txBox="1"/>
            <p:nvPr/>
          </p:nvSpPr>
          <p:spPr>
            <a:xfrm>
              <a:off x="968505" y="4038443"/>
              <a:ext cx="3262239" cy="384876"/>
            </a:xfrm>
            <a:prstGeom prst="rect">
              <a:avLst/>
            </a:prstGeom>
            <a:noFill/>
            <a:ln>
              <a:noFill/>
            </a:ln>
          </p:spPr>
          <p:txBody>
            <a:bodyPr spcFirstLastPara="1" wrap="square" lIns="34275" tIns="22850" rIns="34275" bIns="22850" anchor="ctr" anchorCtr="0">
              <a:noAutofit/>
            </a:bodyPr>
            <a:lstStyle/>
            <a:p>
              <a:pPr marL="0" marR="0" lvl="0" indent="0" algn="l" rtl="0">
                <a:lnSpc>
                  <a:spcPct val="90000"/>
                </a:lnSpc>
                <a:spcBef>
                  <a:spcPts val="0"/>
                </a:spcBef>
                <a:spcAft>
                  <a:spcPts val="0"/>
                </a:spcAft>
                <a:buClr>
                  <a:schemeClr val="dk1"/>
                </a:buClr>
                <a:buSzPts val="1800"/>
                <a:buFont typeface="Cambria"/>
                <a:buNone/>
              </a:pPr>
              <a:r>
                <a:rPr lang="en-US" sz="1800" b="0">
                  <a:solidFill>
                    <a:schemeClr val="dk1"/>
                  </a:solidFill>
                  <a:latin typeface="Cambria"/>
                  <a:ea typeface="Cambria"/>
                  <a:cs typeface="Cambria"/>
                  <a:sym typeface="Cambria"/>
                </a:rPr>
                <a:t>Dinh dưỡng lâm sàng</a:t>
              </a:r>
              <a:endParaRPr sz="1800" b="0">
                <a:solidFill>
                  <a:schemeClr val="dk1"/>
                </a:solidFill>
                <a:latin typeface="Cambria"/>
                <a:ea typeface="Cambria"/>
                <a:cs typeface="Cambria"/>
                <a:sym typeface="Cambria"/>
              </a:endParaRPr>
            </a:p>
          </p:txBody>
        </p:sp>
        <p:sp>
          <p:nvSpPr>
            <p:cNvPr id="454" name="Google Shape;454;p19"/>
            <p:cNvSpPr/>
            <p:nvPr/>
          </p:nvSpPr>
          <p:spPr>
            <a:xfrm>
              <a:off x="479339" y="1369107"/>
              <a:ext cx="477191" cy="3372805"/>
            </a:xfrm>
            <a:custGeom>
              <a:avLst/>
              <a:gdLst/>
              <a:ahLst/>
              <a:cxnLst/>
              <a:rect l="l" t="t" r="r" b="b"/>
              <a:pathLst>
                <a:path w="120000" h="120000" extrusionOk="0">
                  <a:moveTo>
                    <a:pt x="0" y="0"/>
                  </a:moveTo>
                  <a:lnTo>
                    <a:pt x="0" y="120000"/>
                  </a:lnTo>
                  <a:lnTo>
                    <a:pt x="120000" y="120000"/>
                  </a:lnTo>
                </a:path>
              </a:pathLst>
            </a:custGeom>
            <a:noFill/>
            <a:ln w="12700" cap="flat" cmpd="sng">
              <a:solidFill>
                <a:srgbClr val="345A99"/>
              </a:solidFill>
              <a:prstDash val="solid"/>
              <a:miter lim="800000"/>
              <a:headEnd type="none" w="sm" len="sm"/>
              <a:tailEnd type="none" w="sm" len="sm"/>
            </a:ln>
          </p:spPr>
        </p:sp>
        <p:sp>
          <p:nvSpPr>
            <p:cNvPr id="455" name="Google Shape;455;p19"/>
            <p:cNvSpPr/>
            <p:nvPr/>
          </p:nvSpPr>
          <p:spPr>
            <a:xfrm>
              <a:off x="956531" y="4537500"/>
              <a:ext cx="3276865" cy="408824"/>
            </a:xfrm>
            <a:prstGeom prst="roundRect">
              <a:avLst>
                <a:gd name="adj" fmla="val 10000"/>
              </a:avLst>
            </a:prstGeom>
            <a:solidFill>
              <a:schemeClr val="lt1">
                <a:alpha val="89803"/>
              </a:schemeClr>
            </a:solid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19"/>
            <p:cNvSpPr txBox="1"/>
            <p:nvPr/>
          </p:nvSpPr>
          <p:spPr>
            <a:xfrm>
              <a:off x="968505" y="4549474"/>
              <a:ext cx="3252917" cy="384876"/>
            </a:xfrm>
            <a:prstGeom prst="rect">
              <a:avLst/>
            </a:prstGeom>
            <a:noFill/>
            <a:ln>
              <a:noFill/>
            </a:ln>
          </p:spPr>
          <p:txBody>
            <a:bodyPr spcFirstLastPara="1" wrap="square" lIns="34275" tIns="22850" rIns="34275" bIns="22850" anchor="ctr" anchorCtr="0">
              <a:noAutofit/>
            </a:bodyPr>
            <a:lstStyle/>
            <a:p>
              <a:pPr marL="0" marR="0" lvl="0" indent="0" algn="l" rtl="0">
                <a:lnSpc>
                  <a:spcPct val="90000"/>
                </a:lnSpc>
                <a:spcBef>
                  <a:spcPts val="0"/>
                </a:spcBef>
                <a:spcAft>
                  <a:spcPts val="0"/>
                </a:spcAft>
                <a:buClr>
                  <a:schemeClr val="dk1"/>
                </a:buClr>
                <a:buSzPts val="1800"/>
                <a:buFont typeface="Cambria"/>
                <a:buNone/>
              </a:pPr>
              <a:r>
                <a:rPr lang="en-US" sz="1800" b="0">
                  <a:solidFill>
                    <a:schemeClr val="dk1"/>
                  </a:solidFill>
                  <a:latin typeface="Cambria"/>
                  <a:ea typeface="Cambria"/>
                  <a:cs typeface="Cambria"/>
                  <a:sym typeface="Cambria"/>
                </a:rPr>
                <a:t>Cấp cứu viên ngoại viện</a:t>
              </a:r>
              <a:endParaRPr sz="1800" b="0">
                <a:solidFill>
                  <a:schemeClr val="dk1"/>
                </a:solidFill>
                <a:latin typeface="Cambria"/>
                <a:ea typeface="Cambria"/>
                <a:cs typeface="Cambria"/>
                <a:sym typeface="Cambria"/>
              </a:endParaRPr>
            </a:p>
          </p:txBody>
        </p:sp>
        <p:sp>
          <p:nvSpPr>
            <p:cNvPr id="457" name="Google Shape;457;p19"/>
            <p:cNvSpPr/>
            <p:nvPr/>
          </p:nvSpPr>
          <p:spPr>
            <a:xfrm>
              <a:off x="479339" y="1369107"/>
              <a:ext cx="498202" cy="3883836"/>
            </a:xfrm>
            <a:custGeom>
              <a:avLst/>
              <a:gdLst/>
              <a:ahLst/>
              <a:cxnLst/>
              <a:rect l="l" t="t" r="r" b="b"/>
              <a:pathLst>
                <a:path w="120000" h="120000" extrusionOk="0">
                  <a:moveTo>
                    <a:pt x="0" y="0"/>
                  </a:moveTo>
                  <a:lnTo>
                    <a:pt x="0" y="120000"/>
                  </a:lnTo>
                  <a:lnTo>
                    <a:pt x="120000" y="120000"/>
                  </a:lnTo>
                </a:path>
              </a:pathLst>
            </a:custGeom>
            <a:noFill/>
            <a:ln w="12700" cap="flat" cmpd="sng">
              <a:solidFill>
                <a:srgbClr val="345A99"/>
              </a:solidFill>
              <a:prstDash val="solid"/>
              <a:miter lim="800000"/>
              <a:headEnd type="none" w="sm" len="sm"/>
              <a:tailEnd type="none" w="sm" len="sm"/>
            </a:ln>
          </p:spPr>
        </p:sp>
        <p:sp>
          <p:nvSpPr>
            <p:cNvPr id="458" name="Google Shape;458;p19"/>
            <p:cNvSpPr/>
            <p:nvPr/>
          </p:nvSpPr>
          <p:spPr>
            <a:xfrm>
              <a:off x="977541" y="5048531"/>
              <a:ext cx="3274982" cy="408824"/>
            </a:xfrm>
            <a:prstGeom prst="roundRect">
              <a:avLst>
                <a:gd name="adj" fmla="val 10000"/>
              </a:avLst>
            </a:prstGeom>
            <a:solidFill>
              <a:schemeClr val="lt1">
                <a:alpha val="89803"/>
              </a:schemeClr>
            </a:solid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19"/>
            <p:cNvSpPr txBox="1"/>
            <p:nvPr/>
          </p:nvSpPr>
          <p:spPr>
            <a:xfrm>
              <a:off x="989515" y="5060505"/>
              <a:ext cx="3251034" cy="384876"/>
            </a:xfrm>
            <a:prstGeom prst="rect">
              <a:avLst/>
            </a:prstGeom>
            <a:noFill/>
            <a:ln>
              <a:noFill/>
            </a:ln>
          </p:spPr>
          <p:txBody>
            <a:bodyPr spcFirstLastPara="1" wrap="square" lIns="34275" tIns="22850" rIns="34275" bIns="22850" anchor="ctr" anchorCtr="0">
              <a:noAutofit/>
            </a:bodyPr>
            <a:lstStyle/>
            <a:p>
              <a:pPr marL="0" marR="0" lvl="0" indent="0" algn="just" rtl="0">
                <a:lnSpc>
                  <a:spcPct val="90000"/>
                </a:lnSpc>
                <a:spcBef>
                  <a:spcPts val="0"/>
                </a:spcBef>
                <a:spcAft>
                  <a:spcPts val="0"/>
                </a:spcAft>
                <a:buClr>
                  <a:schemeClr val="dk1"/>
                </a:buClr>
                <a:buSzPts val="1800"/>
                <a:buFont typeface="Cambria"/>
                <a:buNone/>
              </a:pPr>
              <a:r>
                <a:rPr lang="en-US" sz="1800" b="0">
                  <a:solidFill>
                    <a:schemeClr val="dk1"/>
                  </a:solidFill>
                  <a:latin typeface="Cambria"/>
                  <a:ea typeface="Cambria"/>
                  <a:cs typeface="Cambria"/>
                  <a:sym typeface="Cambria"/>
                </a:rPr>
                <a:t>Tâm lý lâm sàng</a:t>
              </a:r>
              <a:endParaRPr sz="1800" b="0">
                <a:solidFill>
                  <a:schemeClr val="dk1"/>
                </a:solidFill>
                <a:latin typeface="Cambria"/>
                <a:ea typeface="Cambria"/>
                <a:cs typeface="Cambria"/>
                <a:sym typeface="Cambria"/>
              </a:endParaRPr>
            </a:p>
          </p:txBody>
        </p:sp>
        <p:sp>
          <p:nvSpPr>
            <p:cNvPr id="460" name="Google Shape;460;p19"/>
            <p:cNvSpPr/>
            <p:nvPr/>
          </p:nvSpPr>
          <p:spPr>
            <a:xfrm>
              <a:off x="4978478" y="226887"/>
              <a:ext cx="4712843" cy="1151136"/>
            </a:xfrm>
            <a:prstGeom prst="roundRect">
              <a:avLst>
                <a:gd name="adj" fmla="val 10000"/>
              </a:avLst>
            </a:prstGeom>
            <a:gradFill>
              <a:gsLst>
                <a:gs pos="0">
                  <a:srgbClr val="5E81C9"/>
                </a:gs>
                <a:gs pos="50000">
                  <a:srgbClr val="3B70C9"/>
                </a:gs>
                <a:gs pos="100000">
                  <a:srgbClr val="2E60B8"/>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19"/>
            <p:cNvSpPr txBox="1"/>
            <p:nvPr/>
          </p:nvSpPr>
          <p:spPr>
            <a:xfrm>
              <a:off x="5012194" y="260603"/>
              <a:ext cx="4645411" cy="1083704"/>
            </a:xfrm>
            <a:prstGeom prst="rect">
              <a:avLst/>
            </a:prstGeom>
            <a:noFill/>
            <a:ln>
              <a:noFill/>
            </a:ln>
          </p:spPr>
          <p:txBody>
            <a:bodyPr spcFirstLastPara="1" wrap="square" lIns="34275" tIns="22850" rIns="34275" bIns="22850" anchor="ctr" anchorCtr="0">
              <a:noAutofit/>
            </a:bodyPr>
            <a:lstStyle/>
            <a:p>
              <a:pPr marL="0" marR="0" lvl="0" indent="0" algn="ctr" rtl="0">
                <a:lnSpc>
                  <a:spcPct val="90000"/>
                </a:lnSpc>
                <a:spcBef>
                  <a:spcPts val="0"/>
                </a:spcBef>
                <a:spcAft>
                  <a:spcPts val="0"/>
                </a:spcAft>
                <a:buClr>
                  <a:schemeClr val="lt1"/>
                </a:buClr>
                <a:buSzPts val="1800"/>
                <a:buFont typeface="Cambria"/>
                <a:buNone/>
              </a:pPr>
              <a:r>
                <a:rPr lang="en-US" sz="1800" b="1">
                  <a:solidFill>
                    <a:schemeClr val="lt1"/>
                  </a:solidFill>
                  <a:latin typeface="Cambria"/>
                  <a:ea typeface="Cambria"/>
                  <a:cs typeface="Cambria"/>
                  <a:sym typeface="Cambria"/>
                </a:rPr>
                <a:t>KHÔNG KIỂM TRA ĐÁNH GIÁ NĂNG LỰC ĐỂ CẤP GIẤY PHÉP HÀNH NGHỀ</a:t>
              </a:r>
              <a:endParaRPr sz="1800">
                <a:solidFill>
                  <a:schemeClr val="lt1"/>
                </a:solidFill>
                <a:latin typeface="Cambria"/>
                <a:ea typeface="Cambria"/>
                <a:cs typeface="Cambria"/>
                <a:sym typeface="Cambria"/>
              </a:endParaRPr>
            </a:p>
          </p:txBody>
        </p:sp>
        <p:sp>
          <p:nvSpPr>
            <p:cNvPr id="462" name="Google Shape;462;p19"/>
            <p:cNvSpPr/>
            <p:nvPr/>
          </p:nvSpPr>
          <p:spPr>
            <a:xfrm>
              <a:off x="5449763" y="1378023"/>
              <a:ext cx="471284" cy="306618"/>
            </a:xfrm>
            <a:custGeom>
              <a:avLst/>
              <a:gdLst/>
              <a:ahLst/>
              <a:cxnLst/>
              <a:rect l="l" t="t" r="r" b="b"/>
              <a:pathLst>
                <a:path w="120000" h="120000" extrusionOk="0">
                  <a:moveTo>
                    <a:pt x="0" y="0"/>
                  </a:moveTo>
                  <a:lnTo>
                    <a:pt x="0" y="120000"/>
                  </a:lnTo>
                  <a:lnTo>
                    <a:pt x="120000" y="120000"/>
                  </a:lnTo>
                </a:path>
              </a:pathLst>
            </a:custGeom>
            <a:noFill/>
            <a:ln w="12700" cap="flat" cmpd="sng">
              <a:solidFill>
                <a:srgbClr val="345A99"/>
              </a:solidFill>
              <a:prstDash val="solid"/>
              <a:miter lim="800000"/>
              <a:headEnd type="none" w="sm" len="sm"/>
              <a:tailEnd type="none" w="sm" len="sm"/>
            </a:ln>
          </p:spPr>
        </p:sp>
        <p:sp>
          <p:nvSpPr>
            <p:cNvPr id="463" name="Google Shape;463;p19"/>
            <p:cNvSpPr/>
            <p:nvPr/>
          </p:nvSpPr>
          <p:spPr>
            <a:xfrm>
              <a:off x="5921047" y="1480230"/>
              <a:ext cx="3429007" cy="408824"/>
            </a:xfrm>
            <a:prstGeom prst="roundRect">
              <a:avLst>
                <a:gd name="adj" fmla="val 10000"/>
              </a:avLst>
            </a:prstGeom>
            <a:solidFill>
              <a:schemeClr val="lt1">
                <a:alpha val="89803"/>
              </a:schemeClr>
            </a:solid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19"/>
            <p:cNvSpPr txBox="1"/>
            <p:nvPr/>
          </p:nvSpPr>
          <p:spPr>
            <a:xfrm>
              <a:off x="5933021" y="1492204"/>
              <a:ext cx="3405059" cy="384876"/>
            </a:xfrm>
            <a:prstGeom prst="rect">
              <a:avLst/>
            </a:prstGeom>
            <a:noFill/>
            <a:ln>
              <a:noFill/>
            </a:ln>
          </p:spPr>
          <p:txBody>
            <a:bodyPr spcFirstLastPara="1" wrap="square" lIns="34275" tIns="22850" rIns="34275" bIns="22850" anchor="ctr" anchorCtr="0">
              <a:noAutofit/>
            </a:bodyPr>
            <a:lstStyle/>
            <a:p>
              <a:pPr marL="0" marR="0" lvl="0" indent="0" algn="just" rtl="0">
                <a:lnSpc>
                  <a:spcPct val="90000"/>
                </a:lnSpc>
                <a:spcBef>
                  <a:spcPts val="0"/>
                </a:spcBef>
                <a:spcAft>
                  <a:spcPts val="0"/>
                </a:spcAft>
                <a:buClr>
                  <a:schemeClr val="dk1"/>
                </a:buClr>
                <a:buSzPts val="1800"/>
                <a:buFont typeface="Noto Sans Symbols"/>
                <a:buNone/>
              </a:pPr>
              <a:r>
                <a:rPr lang="en-US" sz="1800" b="0" i="0">
                  <a:solidFill>
                    <a:schemeClr val="dk1"/>
                  </a:solidFill>
                  <a:latin typeface="Cambria"/>
                  <a:ea typeface="Cambria"/>
                  <a:cs typeface="Cambria"/>
                  <a:sym typeface="Cambria"/>
                </a:rPr>
                <a:t>Lương y</a:t>
              </a:r>
              <a:endParaRPr sz="1800" b="0" i="0">
                <a:solidFill>
                  <a:schemeClr val="dk1"/>
                </a:solidFill>
                <a:latin typeface="Cambria"/>
                <a:ea typeface="Cambria"/>
                <a:cs typeface="Cambria"/>
                <a:sym typeface="Cambria"/>
              </a:endParaRPr>
            </a:p>
          </p:txBody>
        </p:sp>
        <p:sp>
          <p:nvSpPr>
            <p:cNvPr id="465" name="Google Shape;465;p19"/>
            <p:cNvSpPr/>
            <p:nvPr/>
          </p:nvSpPr>
          <p:spPr>
            <a:xfrm>
              <a:off x="5449763" y="1378023"/>
              <a:ext cx="471284" cy="1153789"/>
            </a:xfrm>
            <a:custGeom>
              <a:avLst/>
              <a:gdLst/>
              <a:ahLst/>
              <a:cxnLst/>
              <a:rect l="l" t="t" r="r" b="b"/>
              <a:pathLst>
                <a:path w="120000" h="120000" extrusionOk="0">
                  <a:moveTo>
                    <a:pt x="0" y="0"/>
                  </a:moveTo>
                  <a:lnTo>
                    <a:pt x="0" y="120000"/>
                  </a:lnTo>
                  <a:lnTo>
                    <a:pt x="120000" y="120000"/>
                  </a:lnTo>
                </a:path>
              </a:pathLst>
            </a:custGeom>
            <a:noFill/>
            <a:ln w="12700" cap="flat" cmpd="sng">
              <a:solidFill>
                <a:srgbClr val="345A99"/>
              </a:solidFill>
              <a:prstDash val="solid"/>
              <a:miter lim="800000"/>
              <a:headEnd type="none" w="sm" len="sm"/>
              <a:tailEnd type="none" w="sm" len="sm"/>
            </a:ln>
          </p:spPr>
        </p:sp>
        <p:sp>
          <p:nvSpPr>
            <p:cNvPr id="466" name="Google Shape;466;p19"/>
            <p:cNvSpPr/>
            <p:nvPr/>
          </p:nvSpPr>
          <p:spPr>
            <a:xfrm>
              <a:off x="5921047" y="1991261"/>
              <a:ext cx="3420072" cy="1081104"/>
            </a:xfrm>
            <a:prstGeom prst="roundRect">
              <a:avLst>
                <a:gd name="adj" fmla="val 10000"/>
              </a:avLst>
            </a:prstGeom>
            <a:solidFill>
              <a:schemeClr val="lt1">
                <a:alpha val="89803"/>
              </a:schemeClr>
            </a:solid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19"/>
            <p:cNvSpPr txBox="1"/>
            <p:nvPr/>
          </p:nvSpPr>
          <p:spPr>
            <a:xfrm>
              <a:off x="5952711" y="2022925"/>
              <a:ext cx="3356744" cy="1017776"/>
            </a:xfrm>
            <a:prstGeom prst="rect">
              <a:avLst/>
            </a:prstGeom>
            <a:noFill/>
            <a:ln>
              <a:noFill/>
            </a:ln>
          </p:spPr>
          <p:txBody>
            <a:bodyPr spcFirstLastPara="1" wrap="square" lIns="34275" tIns="22850" rIns="34275" bIns="22850" anchor="ctr" anchorCtr="0">
              <a:noAutofit/>
            </a:bodyPr>
            <a:lstStyle/>
            <a:p>
              <a:pPr marL="0" marR="0" lvl="0" indent="0" algn="just" rtl="0">
                <a:lnSpc>
                  <a:spcPct val="90000"/>
                </a:lnSpc>
                <a:spcBef>
                  <a:spcPts val="0"/>
                </a:spcBef>
                <a:spcAft>
                  <a:spcPts val="0"/>
                </a:spcAft>
                <a:buClr>
                  <a:schemeClr val="dk1"/>
                </a:buClr>
                <a:buSzPts val="1800"/>
                <a:buFont typeface="Noto Sans Symbols"/>
                <a:buNone/>
              </a:pPr>
              <a:r>
                <a:rPr lang="en-US" sz="1800" b="0" i="0">
                  <a:solidFill>
                    <a:schemeClr val="dk1"/>
                  </a:solidFill>
                  <a:latin typeface="Cambria"/>
                  <a:ea typeface="Cambria"/>
                  <a:cs typeface="Cambria"/>
                  <a:sym typeface="Cambria"/>
                </a:rPr>
                <a:t>Người có bài thuốc gia truyền hoặc có phương pháp chữa bệnh gia truyền</a:t>
              </a:r>
              <a:endParaRPr sz="1800" b="0" i="0">
                <a:solidFill>
                  <a:schemeClr val="dk1"/>
                </a:solidFill>
                <a:latin typeface="Cambria"/>
                <a:ea typeface="Cambria"/>
                <a:cs typeface="Cambria"/>
                <a:sym typeface="Cambria"/>
              </a:endParaRPr>
            </a:p>
          </p:txBody>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pic>
        <p:nvPicPr>
          <p:cNvPr id="98" name="Google Shape;98;p2"/>
          <p:cNvPicPr preferRelativeResize="0"/>
          <p:nvPr/>
        </p:nvPicPr>
        <p:blipFill rotWithShape="1">
          <a:blip r:embed="rId3">
            <a:alphaModFix/>
          </a:blip>
          <a:srcRect/>
          <a:stretch/>
        </p:blipFill>
        <p:spPr>
          <a:xfrm>
            <a:off x="1854335" y="1322430"/>
            <a:ext cx="1237379" cy="226970"/>
          </a:xfrm>
          <a:prstGeom prst="rect">
            <a:avLst/>
          </a:prstGeom>
          <a:noFill/>
          <a:ln>
            <a:noFill/>
          </a:ln>
        </p:spPr>
      </p:pic>
      <p:pic>
        <p:nvPicPr>
          <p:cNvPr id="99" name="Google Shape;99;p2"/>
          <p:cNvPicPr preferRelativeResize="0"/>
          <p:nvPr/>
        </p:nvPicPr>
        <p:blipFill rotWithShape="1">
          <a:blip r:embed="rId4">
            <a:alphaModFix/>
          </a:blip>
          <a:srcRect t="50000" r="48153"/>
          <a:stretch/>
        </p:blipFill>
        <p:spPr>
          <a:xfrm rot="5400000">
            <a:off x="10866547" y="5587277"/>
            <a:ext cx="1535950" cy="1114956"/>
          </a:xfrm>
          <a:prstGeom prst="rect">
            <a:avLst/>
          </a:prstGeom>
          <a:noFill/>
          <a:ln>
            <a:noFill/>
          </a:ln>
        </p:spPr>
      </p:pic>
      <p:sp>
        <p:nvSpPr>
          <p:cNvPr id="100" name="Google Shape;100;p2"/>
          <p:cNvSpPr txBox="1"/>
          <p:nvPr/>
        </p:nvSpPr>
        <p:spPr>
          <a:xfrm>
            <a:off x="1879600" y="420628"/>
            <a:ext cx="5173268" cy="838371"/>
          </a:xfrm>
          <a:prstGeom prst="rect">
            <a:avLst/>
          </a:prstGeom>
          <a:noFill/>
          <a:ln>
            <a:noFill/>
          </a:ln>
        </p:spPr>
        <p:txBody>
          <a:bodyPr spcFirstLastPara="1" wrap="square" lIns="0" tIns="0" rIns="0" bIns="0" anchor="t" anchorCtr="0">
            <a:spAutoFit/>
          </a:bodyPr>
          <a:lstStyle/>
          <a:p>
            <a:pPr marL="0" marR="0" lvl="0" indent="0" algn="l" rtl="0">
              <a:lnSpc>
                <a:spcPct val="155581"/>
              </a:lnSpc>
              <a:spcBef>
                <a:spcPts val="0"/>
              </a:spcBef>
              <a:spcAft>
                <a:spcPts val="0"/>
              </a:spcAft>
              <a:buNone/>
            </a:pPr>
            <a:r>
              <a:rPr lang="en-US" sz="4667" b="1" i="0" u="none" strike="noStrike" cap="none">
                <a:solidFill>
                  <a:srgbClr val="000000"/>
                </a:solidFill>
                <a:latin typeface="Arial"/>
                <a:ea typeface="Arial"/>
                <a:cs typeface="Arial"/>
                <a:sym typeface="Arial"/>
              </a:rPr>
              <a:t>Nội dung báo cáo</a:t>
            </a:r>
            <a:endParaRPr sz="4667" b="1" i="0" u="none" strike="noStrike" cap="none">
              <a:solidFill>
                <a:srgbClr val="000000"/>
              </a:solidFill>
              <a:latin typeface="Arial"/>
              <a:ea typeface="Arial"/>
              <a:cs typeface="Arial"/>
              <a:sym typeface="Arial"/>
            </a:endParaRPr>
          </a:p>
        </p:txBody>
      </p:sp>
      <p:sp>
        <p:nvSpPr>
          <p:cNvPr id="101" name="Google Shape;101;p2"/>
          <p:cNvSpPr txBox="1"/>
          <p:nvPr/>
        </p:nvSpPr>
        <p:spPr>
          <a:xfrm>
            <a:off x="965200" y="1920008"/>
            <a:ext cx="10111843" cy="3556166"/>
          </a:xfrm>
          <a:prstGeom prst="rect">
            <a:avLst/>
          </a:prstGeom>
          <a:noFill/>
          <a:ln>
            <a:noFill/>
          </a:ln>
        </p:spPr>
        <p:txBody>
          <a:bodyPr spcFirstLastPara="1" wrap="square" lIns="0" tIns="0" rIns="0" bIns="0" anchor="t" anchorCtr="0">
            <a:spAutoFit/>
          </a:bodyPr>
          <a:lstStyle/>
          <a:p>
            <a:pPr marL="772622" marR="0" lvl="1" indent="-478390" algn="l" rtl="0">
              <a:lnSpc>
                <a:spcPct val="120000"/>
              </a:lnSpc>
              <a:spcBef>
                <a:spcPts val="0"/>
              </a:spcBef>
              <a:spcAft>
                <a:spcPts val="0"/>
              </a:spcAft>
              <a:buClr>
                <a:srgbClr val="737373"/>
              </a:buClr>
              <a:buSzPts val="2667"/>
              <a:buFont typeface="Calibri"/>
              <a:buAutoNum type="romanUcPeriod"/>
            </a:pPr>
            <a:r>
              <a:rPr lang="en-US" sz="2667" b="1" i="0" u="none" strike="noStrike" cap="none">
                <a:solidFill>
                  <a:srgbClr val="737373"/>
                </a:solidFill>
                <a:latin typeface="Arial"/>
                <a:ea typeface="Arial"/>
                <a:cs typeface="Arial"/>
                <a:sym typeface="Arial"/>
              </a:rPr>
              <a:t>Quan điểm, mục tiêu xây dựng Luật</a:t>
            </a:r>
            <a:endParaRPr sz="2667" b="1" i="0" u="none" strike="noStrike" cap="none">
              <a:solidFill>
                <a:srgbClr val="737373"/>
              </a:solidFill>
              <a:latin typeface="Arial"/>
              <a:ea typeface="Arial"/>
              <a:cs typeface="Arial"/>
              <a:sym typeface="Arial"/>
            </a:endParaRPr>
          </a:p>
          <a:p>
            <a:pPr marL="790402" marR="0" lvl="1" indent="-495325" algn="l" rtl="0">
              <a:lnSpc>
                <a:spcPct val="120000"/>
              </a:lnSpc>
              <a:spcBef>
                <a:spcPts val="400"/>
              </a:spcBef>
              <a:spcAft>
                <a:spcPts val="0"/>
              </a:spcAft>
              <a:buClr>
                <a:srgbClr val="737373"/>
              </a:buClr>
              <a:buSzPts val="2667"/>
              <a:buFont typeface="Calibri"/>
              <a:buAutoNum type="romanUcPeriod"/>
            </a:pPr>
            <a:r>
              <a:rPr lang="en-US" sz="2667" b="1" i="0" u="none" strike="noStrike" cap="none">
                <a:solidFill>
                  <a:srgbClr val="737373"/>
                </a:solidFill>
                <a:latin typeface="Arial"/>
                <a:ea typeface="Arial"/>
                <a:cs typeface="Arial"/>
                <a:sym typeface="Arial"/>
              </a:rPr>
              <a:t>Tổng quan chung về Luật Khám bệnh, Chữa bệnh số 15/2023/QH15</a:t>
            </a:r>
            <a:endParaRPr/>
          </a:p>
          <a:p>
            <a:pPr marL="790402" marR="0" lvl="1" indent="-495325" algn="l" rtl="0">
              <a:lnSpc>
                <a:spcPct val="120000"/>
              </a:lnSpc>
              <a:spcBef>
                <a:spcPts val="400"/>
              </a:spcBef>
              <a:spcAft>
                <a:spcPts val="0"/>
              </a:spcAft>
              <a:buClr>
                <a:srgbClr val="737373"/>
              </a:buClr>
              <a:buSzPts val="2667"/>
              <a:buFont typeface="Calibri"/>
              <a:buAutoNum type="romanUcPeriod"/>
            </a:pPr>
            <a:r>
              <a:rPr lang="en-US" sz="2667" b="1" i="0" u="none" strike="noStrike" cap="none">
                <a:solidFill>
                  <a:srgbClr val="737373"/>
                </a:solidFill>
                <a:latin typeface="Arial"/>
                <a:ea typeface="Arial"/>
                <a:cs typeface="Arial"/>
                <a:sym typeface="Arial"/>
              </a:rPr>
              <a:t>Một số nội dung chính của Luật Khám bệnh, Chữa bệnh số 15/2023/QH15</a:t>
            </a:r>
            <a:endParaRPr/>
          </a:p>
          <a:p>
            <a:pPr marL="790402" marR="0" lvl="1" indent="-495325" algn="l" rtl="0">
              <a:lnSpc>
                <a:spcPct val="120000"/>
              </a:lnSpc>
              <a:spcBef>
                <a:spcPts val="400"/>
              </a:spcBef>
              <a:spcAft>
                <a:spcPts val="0"/>
              </a:spcAft>
              <a:buClr>
                <a:srgbClr val="737373"/>
              </a:buClr>
              <a:buSzPts val="2667"/>
              <a:buFont typeface="Calibri"/>
              <a:buAutoNum type="romanUcPeriod"/>
            </a:pPr>
            <a:r>
              <a:rPr lang="en-US" sz="2667" b="1" i="0" u="none" strike="noStrike" cap="none">
                <a:solidFill>
                  <a:srgbClr val="737373"/>
                </a:solidFill>
                <a:latin typeface="Arial"/>
                <a:ea typeface="Arial"/>
                <a:cs typeface="Arial"/>
                <a:sym typeface="Arial"/>
              </a:rPr>
              <a:t>Kế hoạch triển khai, Thi hành Luật Khám bệnh, Chữa bệnh số 15/2023/QH15</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72"/>
        <p:cNvGrpSpPr/>
        <p:nvPr/>
      </p:nvGrpSpPr>
      <p:grpSpPr>
        <a:xfrm>
          <a:off x="0" y="0"/>
          <a:ext cx="0" cy="0"/>
          <a:chOff x="0" y="0"/>
          <a:chExt cx="0" cy="0"/>
        </a:xfrm>
      </p:grpSpPr>
      <p:sp>
        <p:nvSpPr>
          <p:cNvPr id="473" name="Google Shape;473;p20"/>
          <p:cNvSpPr txBox="1"/>
          <p:nvPr/>
        </p:nvSpPr>
        <p:spPr>
          <a:xfrm>
            <a:off x="451110" y="834127"/>
            <a:ext cx="1141413" cy="769937"/>
          </a:xfrm>
          <a:prstGeom prst="rect">
            <a:avLst/>
          </a:prstGeom>
          <a:solidFill>
            <a:schemeClr val="lt1"/>
          </a:solidFill>
          <a:ln w="12700" cap="flat" cmpd="sng">
            <a:solidFill>
              <a:schemeClr val="accent5"/>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2200"/>
              <a:buFont typeface="Arial"/>
              <a:buNone/>
            </a:pPr>
            <a:r>
              <a:rPr lang="en-US" sz="2200" b="1">
                <a:solidFill>
                  <a:schemeClr val="dk1"/>
                </a:solidFill>
                <a:latin typeface="Cambria"/>
                <a:ea typeface="Cambria"/>
                <a:cs typeface="Cambria"/>
                <a:sym typeface="Cambria"/>
              </a:rPr>
              <a:t>Tuyển sinh</a:t>
            </a:r>
            <a:endParaRPr sz="2200" b="1">
              <a:solidFill>
                <a:schemeClr val="dk1"/>
              </a:solidFill>
              <a:latin typeface="Cambria"/>
              <a:ea typeface="Cambria"/>
              <a:cs typeface="Cambria"/>
              <a:sym typeface="Cambria"/>
            </a:endParaRPr>
          </a:p>
        </p:txBody>
      </p:sp>
      <p:cxnSp>
        <p:nvCxnSpPr>
          <p:cNvPr id="474" name="Google Shape;474;p20"/>
          <p:cNvCxnSpPr/>
          <p:nvPr/>
        </p:nvCxnSpPr>
        <p:spPr>
          <a:xfrm flipH="1">
            <a:off x="1592523" y="1219096"/>
            <a:ext cx="1037156" cy="1"/>
          </a:xfrm>
          <a:prstGeom prst="straightConnector1">
            <a:avLst/>
          </a:prstGeom>
          <a:noFill/>
          <a:ln w="53975" cap="flat" cmpd="sng">
            <a:solidFill>
              <a:schemeClr val="accent1"/>
            </a:solidFill>
            <a:prstDash val="solid"/>
            <a:miter lim="800000"/>
            <a:headEnd type="triangle" w="med" len="med"/>
            <a:tailEnd type="none" w="sm" len="sm"/>
          </a:ln>
        </p:spPr>
      </p:cxnSp>
      <p:sp>
        <p:nvSpPr>
          <p:cNvPr id="475" name="Google Shape;475;p20"/>
          <p:cNvSpPr txBox="1"/>
          <p:nvPr/>
        </p:nvSpPr>
        <p:spPr>
          <a:xfrm>
            <a:off x="2637867" y="1022995"/>
            <a:ext cx="1695709" cy="431800"/>
          </a:xfrm>
          <a:prstGeom prst="rect">
            <a:avLst/>
          </a:prstGeom>
          <a:solidFill>
            <a:schemeClr val="lt1"/>
          </a:solidFill>
          <a:ln w="12700" cap="flat" cmpd="sng">
            <a:solidFill>
              <a:schemeClr val="accent5"/>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2200"/>
              <a:buFont typeface="Arial"/>
              <a:buNone/>
            </a:pPr>
            <a:r>
              <a:rPr lang="en-US" sz="2200" b="1">
                <a:solidFill>
                  <a:schemeClr val="dk1"/>
                </a:solidFill>
                <a:latin typeface="Cambria"/>
                <a:ea typeface="Cambria"/>
                <a:cs typeface="Cambria"/>
                <a:sym typeface="Cambria"/>
              </a:rPr>
              <a:t>Tốt nghiệp</a:t>
            </a:r>
            <a:endParaRPr sz="2200" b="1">
              <a:solidFill>
                <a:schemeClr val="dk1"/>
              </a:solidFill>
              <a:latin typeface="Cambria"/>
              <a:ea typeface="Cambria"/>
              <a:cs typeface="Cambria"/>
              <a:sym typeface="Cambria"/>
            </a:endParaRPr>
          </a:p>
        </p:txBody>
      </p:sp>
      <p:cxnSp>
        <p:nvCxnSpPr>
          <p:cNvPr id="476" name="Google Shape;476;p20"/>
          <p:cNvCxnSpPr>
            <a:stCxn id="477" idx="1"/>
          </p:cNvCxnSpPr>
          <p:nvPr/>
        </p:nvCxnSpPr>
        <p:spPr>
          <a:xfrm flipH="1">
            <a:off x="4341887" y="874831"/>
            <a:ext cx="1202700" cy="344400"/>
          </a:xfrm>
          <a:prstGeom prst="straightConnector1">
            <a:avLst/>
          </a:prstGeom>
          <a:noFill/>
          <a:ln w="53975" cap="flat" cmpd="sng">
            <a:solidFill>
              <a:schemeClr val="accent1"/>
            </a:solidFill>
            <a:prstDash val="solid"/>
            <a:miter lim="800000"/>
            <a:headEnd type="triangle" w="med" len="med"/>
            <a:tailEnd type="none" w="sm" len="sm"/>
          </a:ln>
        </p:spPr>
      </p:cxnSp>
      <p:sp>
        <p:nvSpPr>
          <p:cNvPr id="478" name="Google Shape;478;p20"/>
          <p:cNvSpPr txBox="1"/>
          <p:nvPr/>
        </p:nvSpPr>
        <p:spPr>
          <a:xfrm>
            <a:off x="9805988" y="751552"/>
            <a:ext cx="2101850" cy="769937"/>
          </a:xfrm>
          <a:prstGeom prst="rect">
            <a:avLst/>
          </a:prstGeom>
          <a:solidFill>
            <a:schemeClr val="lt1"/>
          </a:solidFill>
          <a:ln w="12700" cap="flat" cmpd="sng">
            <a:solidFill>
              <a:schemeClr val="accent5"/>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2200"/>
              <a:buFont typeface="Arial"/>
              <a:buNone/>
            </a:pPr>
            <a:r>
              <a:rPr lang="en-US" sz="2200" b="1">
                <a:solidFill>
                  <a:schemeClr val="dk1"/>
                </a:solidFill>
                <a:latin typeface="Cambria"/>
                <a:ea typeface="Cambria"/>
                <a:cs typeface="Cambria"/>
                <a:sym typeface="Cambria"/>
              </a:rPr>
              <a:t>Thi đánh giá năng lực</a:t>
            </a:r>
            <a:endParaRPr sz="2200" b="1">
              <a:solidFill>
                <a:schemeClr val="dk1"/>
              </a:solidFill>
              <a:latin typeface="Cambria"/>
              <a:ea typeface="Cambria"/>
              <a:cs typeface="Cambria"/>
              <a:sym typeface="Cambria"/>
            </a:endParaRPr>
          </a:p>
        </p:txBody>
      </p:sp>
      <p:sp>
        <p:nvSpPr>
          <p:cNvPr id="479" name="Google Shape;479;p20"/>
          <p:cNvSpPr txBox="1"/>
          <p:nvPr/>
        </p:nvSpPr>
        <p:spPr>
          <a:xfrm>
            <a:off x="10545480" y="2621340"/>
            <a:ext cx="635000" cy="431800"/>
          </a:xfrm>
          <a:prstGeom prst="rect">
            <a:avLst/>
          </a:prstGeom>
          <a:noFill/>
          <a:ln w="9525" cap="flat" cmpd="sng">
            <a:solidFill>
              <a:srgbClr val="000000"/>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2200"/>
              <a:buFont typeface="Arial"/>
              <a:buNone/>
            </a:pPr>
            <a:r>
              <a:rPr lang="en-US" sz="2200" b="1">
                <a:solidFill>
                  <a:schemeClr val="dk1"/>
                </a:solidFill>
                <a:latin typeface="Cambria"/>
                <a:ea typeface="Cambria"/>
                <a:cs typeface="Cambria"/>
                <a:sym typeface="Cambria"/>
              </a:rPr>
              <a:t>Đạt</a:t>
            </a:r>
            <a:endParaRPr sz="2200" b="1">
              <a:solidFill>
                <a:schemeClr val="dk1"/>
              </a:solidFill>
              <a:latin typeface="Cambria"/>
              <a:ea typeface="Cambria"/>
              <a:cs typeface="Cambria"/>
              <a:sym typeface="Cambria"/>
            </a:endParaRPr>
          </a:p>
        </p:txBody>
      </p:sp>
      <p:cxnSp>
        <p:nvCxnSpPr>
          <p:cNvPr id="480" name="Google Shape;480;p20"/>
          <p:cNvCxnSpPr>
            <a:stCxn id="478" idx="1"/>
            <a:endCxn id="477" idx="3"/>
          </p:cNvCxnSpPr>
          <p:nvPr/>
        </p:nvCxnSpPr>
        <p:spPr>
          <a:xfrm rot="10800000">
            <a:off x="8064788" y="874921"/>
            <a:ext cx="1741200" cy="261600"/>
          </a:xfrm>
          <a:prstGeom prst="straightConnector1">
            <a:avLst/>
          </a:prstGeom>
          <a:noFill/>
          <a:ln w="53975" cap="flat" cmpd="sng">
            <a:solidFill>
              <a:schemeClr val="accent1"/>
            </a:solidFill>
            <a:prstDash val="solid"/>
            <a:miter lim="800000"/>
            <a:headEnd type="triangle" w="med" len="med"/>
            <a:tailEnd type="none" w="sm" len="sm"/>
          </a:ln>
        </p:spPr>
      </p:cxnSp>
      <p:cxnSp>
        <p:nvCxnSpPr>
          <p:cNvPr id="481" name="Google Shape;481;p20"/>
          <p:cNvCxnSpPr/>
          <p:nvPr/>
        </p:nvCxnSpPr>
        <p:spPr>
          <a:xfrm>
            <a:off x="1011520" y="2858365"/>
            <a:ext cx="5392738" cy="9525"/>
          </a:xfrm>
          <a:prstGeom prst="straightConnector1">
            <a:avLst/>
          </a:prstGeom>
          <a:noFill/>
          <a:ln w="53975" cap="flat" cmpd="sng">
            <a:solidFill>
              <a:srgbClr val="2E75B5"/>
            </a:solidFill>
            <a:prstDash val="solid"/>
            <a:miter lim="800000"/>
            <a:headEnd type="triangle" w="med" len="med"/>
            <a:tailEnd type="none" w="sm" len="sm"/>
          </a:ln>
        </p:spPr>
      </p:cxnSp>
      <p:sp>
        <p:nvSpPr>
          <p:cNvPr id="482" name="Google Shape;482;p20"/>
          <p:cNvSpPr txBox="1"/>
          <p:nvPr/>
        </p:nvSpPr>
        <p:spPr>
          <a:xfrm>
            <a:off x="497632" y="201613"/>
            <a:ext cx="11694367"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0000"/>
              </a:buClr>
              <a:buSzPts val="2000"/>
              <a:buFont typeface="Arial"/>
              <a:buNone/>
            </a:pPr>
            <a:r>
              <a:rPr lang="en-US" sz="2000" b="1">
                <a:solidFill>
                  <a:srgbClr val="FF0000"/>
                </a:solidFill>
                <a:latin typeface="Cambria"/>
                <a:ea typeface="Cambria"/>
                <a:cs typeface="Cambria"/>
                <a:sym typeface="Cambria"/>
              </a:rPr>
              <a:t>CẤP, BỔ SUNG GIẤY PHÉP HÀNH NGHỀ ĐỐI VỚI ĐỐI TƯỢNG PHẢI THI ĐÁNH GIÁ NĂNG LỰC</a:t>
            </a:r>
            <a:endParaRPr/>
          </a:p>
        </p:txBody>
      </p:sp>
      <p:sp>
        <p:nvSpPr>
          <p:cNvPr id="483" name="Google Shape;483;p20"/>
          <p:cNvSpPr txBox="1"/>
          <p:nvPr/>
        </p:nvSpPr>
        <p:spPr>
          <a:xfrm>
            <a:off x="4888885" y="2412232"/>
            <a:ext cx="1219199" cy="43088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0000"/>
              </a:buClr>
              <a:buSzPts val="2200"/>
              <a:buFont typeface="Arial"/>
              <a:buNone/>
            </a:pPr>
            <a:r>
              <a:rPr lang="en-US" sz="2200" b="1">
                <a:solidFill>
                  <a:srgbClr val="FF0000"/>
                </a:solidFill>
                <a:latin typeface="Cambria"/>
                <a:ea typeface="Cambria"/>
                <a:cs typeface="Cambria"/>
                <a:sym typeface="Cambria"/>
              </a:rPr>
              <a:t>05 năm</a:t>
            </a:r>
            <a:endParaRPr sz="2200" b="1">
              <a:solidFill>
                <a:srgbClr val="FF0000"/>
              </a:solidFill>
              <a:latin typeface="Cambria"/>
              <a:ea typeface="Cambria"/>
              <a:cs typeface="Cambria"/>
              <a:sym typeface="Cambria"/>
            </a:endParaRPr>
          </a:p>
        </p:txBody>
      </p:sp>
      <p:sp>
        <p:nvSpPr>
          <p:cNvPr id="484" name="Google Shape;484;p20"/>
          <p:cNvSpPr txBox="1"/>
          <p:nvPr/>
        </p:nvSpPr>
        <p:spPr>
          <a:xfrm>
            <a:off x="6412155" y="2160588"/>
            <a:ext cx="1885950" cy="1785104"/>
          </a:xfrm>
          <a:prstGeom prst="rect">
            <a:avLst/>
          </a:prstGeom>
          <a:solidFill>
            <a:schemeClr val="lt1"/>
          </a:solidFill>
          <a:ln w="12700" cap="flat" cmpd="sng">
            <a:solidFill>
              <a:schemeClr val="accent5"/>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chemeClr val="dk1"/>
              </a:buClr>
              <a:buSzPts val="2200"/>
              <a:buFont typeface="Arial"/>
              <a:buNone/>
            </a:pPr>
            <a:r>
              <a:rPr lang="en-US" sz="2200" b="1">
                <a:solidFill>
                  <a:schemeClr val="dk1"/>
                </a:solidFill>
                <a:latin typeface="Cambria"/>
                <a:ea typeface="Cambria"/>
                <a:cs typeface="Cambria"/>
                <a:sym typeface="Cambria"/>
              </a:rPr>
              <a:t>- Giấy phép hành nghề</a:t>
            </a:r>
            <a:br>
              <a:rPr lang="en-US" sz="2200" b="1">
                <a:solidFill>
                  <a:schemeClr val="dk1"/>
                </a:solidFill>
                <a:latin typeface="Cambria"/>
                <a:ea typeface="Cambria"/>
                <a:cs typeface="Cambria"/>
                <a:sym typeface="Cambria"/>
              </a:rPr>
            </a:br>
            <a:r>
              <a:rPr lang="en-US" sz="2200" b="1">
                <a:solidFill>
                  <a:schemeClr val="dk1"/>
                </a:solidFill>
                <a:latin typeface="Cambria"/>
                <a:ea typeface="Cambria"/>
                <a:cs typeface="Cambria"/>
                <a:sym typeface="Cambria"/>
              </a:rPr>
              <a:t>- Giấy phép hành nghề chuyên khoa</a:t>
            </a:r>
            <a:endParaRPr/>
          </a:p>
        </p:txBody>
      </p:sp>
      <p:cxnSp>
        <p:nvCxnSpPr>
          <p:cNvPr id="485" name="Google Shape;485;p20"/>
          <p:cNvCxnSpPr>
            <a:stCxn id="479" idx="0"/>
            <a:endCxn id="478" idx="2"/>
          </p:cNvCxnSpPr>
          <p:nvPr/>
        </p:nvCxnSpPr>
        <p:spPr>
          <a:xfrm rot="10800000">
            <a:off x="10856980" y="1521540"/>
            <a:ext cx="6000" cy="1099800"/>
          </a:xfrm>
          <a:prstGeom prst="straightConnector1">
            <a:avLst/>
          </a:prstGeom>
          <a:noFill/>
          <a:ln w="53975" cap="flat" cmpd="sng">
            <a:solidFill>
              <a:schemeClr val="accent1"/>
            </a:solidFill>
            <a:prstDash val="solid"/>
            <a:miter lim="800000"/>
            <a:headEnd type="triangle" w="med" len="med"/>
            <a:tailEnd type="none" w="sm" len="sm"/>
          </a:ln>
        </p:spPr>
      </p:cxnSp>
      <p:sp>
        <p:nvSpPr>
          <p:cNvPr id="486" name="Google Shape;486;p20"/>
          <p:cNvSpPr txBox="1"/>
          <p:nvPr/>
        </p:nvSpPr>
        <p:spPr>
          <a:xfrm>
            <a:off x="268430" y="2466452"/>
            <a:ext cx="785812" cy="769937"/>
          </a:xfrm>
          <a:prstGeom prst="rect">
            <a:avLst/>
          </a:prstGeom>
          <a:solidFill>
            <a:schemeClr val="lt1"/>
          </a:solidFill>
          <a:ln w="12700" cap="flat" cmpd="sng">
            <a:solidFill>
              <a:schemeClr val="accent5"/>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2200"/>
              <a:buFont typeface="Arial"/>
              <a:buNone/>
            </a:pPr>
            <a:r>
              <a:rPr lang="en-US" sz="2200" b="1">
                <a:solidFill>
                  <a:schemeClr val="dk1"/>
                </a:solidFill>
                <a:latin typeface="Cambria"/>
                <a:ea typeface="Cambria"/>
                <a:cs typeface="Cambria"/>
                <a:sym typeface="Cambria"/>
              </a:rPr>
              <a:t>Gia hạn</a:t>
            </a:r>
            <a:endParaRPr sz="2200" b="1">
              <a:solidFill>
                <a:schemeClr val="dk1"/>
              </a:solidFill>
              <a:latin typeface="Cambria"/>
              <a:ea typeface="Cambria"/>
              <a:cs typeface="Cambria"/>
              <a:sym typeface="Cambria"/>
            </a:endParaRPr>
          </a:p>
        </p:txBody>
      </p:sp>
      <p:cxnSp>
        <p:nvCxnSpPr>
          <p:cNvPr id="487" name="Google Shape;487;p20"/>
          <p:cNvCxnSpPr>
            <a:stCxn id="488" idx="0"/>
          </p:cNvCxnSpPr>
          <p:nvPr/>
        </p:nvCxnSpPr>
        <p:spPr>
          <a:xfrm rot="10800000">
            <a:off x="4462463" y="2889259"/>
            <a:ext cx="0" cy="765300"/>
          </a:xfrm>
          <a:prstGeom prst="straightConnector1">
            <a:avLst/>
          </a:prstGeom>
          <a:noFill/>
          <a:ln w="53975" cap="flat" cmpd="sng">
            <a:solidFill>
              <a:schemeClr val="accent1"/>
            </a:solidFill>
            <a:prstDash val="solid"/>
            <a:miter lim="800000"/>
            <a:headEnd type="triangle" w="med" len="med"/>
            <a:tailEnd type="none" w="sm" len="sm"/>
          </a:ln>
        </p:spPr>
      </p:cxnSp>
      <p:sp>
        <p:nvSpPr>
          <p:cNvPr id="488" name="Google Shape;488;p20"/>
          <p:cNvSpPr txBox="1"/>
          <p:nvPr/>
        </p:nvSpPr>
        <p:spPr>
          <a:xfrm>
            <a:off x="3675063" y="3654559"/>
            <a:ext cx="1574800" cy="768350"/>
          </a:xfrm>
          <a:prstGeom prst="rect">
            <a:avLst/>
          </a:prstGeom>
          <a:solidFill>
            <a:schemeClr val="lt1"/>
          </a:solidFill>
          <a:ln w="12700" cap="flat" cmpd="sng">
            <a:solidFill>
              <a:schemeClr val="accent5"/>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2200"/>
              <a:buFont typeface="Arial"/>
              <a:buNone/>
            </a:pPr>
            <a:r>
              <a:rPr lang="en-US" sz="2200" b="1">
                <a:solidFill>
                  <a:schemeClr val="dk1"/>
                </a:solidFill>
                <a:latin typeface="Cambria"/>
                <a:ea typeface="Cambria"/>
                <a:cs typeface="Cambria"/>
                <a:sym typeface="Cambria"/>
              </a:rPr>
              <a:t>Học kỹ thuật</a:t>
            </a:r>
            <a:endParaRPr sz="2200" b="1">
              <a:solidFill>
                <a:schemeClr val="dk1"/>
              </a:solidFill>
              <a:latin typeface="Cambria"/>
              <a:ea typeface="Cambria"/>
              <a:cs typeface="Cambria"/>
              <a:sym typeface="Cambria"/>
            </a:endParaRPr>
          </a:p>
        </p:txBody>
      </p:sp>
      <p:cxnSp>
        <p:nvCxnSpPr>
          <p:cNvPr id="489" name="Google Shape;489;p20"/>
          <p:cNvCxnSpPr>
            <a:stCxn id="490" idx="0"/>
            <a:endCxn id="488" idx="2"/>
          </p:cNvCxnSpPr>
          <p:nvPr/>
        </p:nvCxnSpPr>
        <p:spPr>
          <a:xfrm rot="10800000">
            <a:off x="4462463" y="4422813"/>
            <a:ext cx="0" cy="985800"/>
          </a:xfrm>
          <a:prstGeom prst="straightConnector1">
            <a:avLst/>
          </a:prstGeom>
          <a:noFill/>
          <a:ln w="53975" cap="flat" cmpd="sng">
            <a:solidFill>
              <a:schemeClr val="accent1"/>
            </a:solidFill>
            <a:prstDash val="solid"/>
            <a:miter lim="800000"/>
            <a:headEnd type="triangle" w="med" len="med"/>
            <a:tailEnd type="none" w="sm" len="sm"/>
          </a:ln>
        </p:spPr>
      </p:cxnSp>
      <p:sp>
        <p:nvSpPr>
          <p:cNvPr id="490" name="Google Shape;490;p20"/>
          <p:cNvSpPr txBox="1"/>
          <p:nvPr/>
        </p:nvSpPr>
        <p:spPr>
          <a:xfrm>
            <a:off x="3506788" y="5408613"/>
            <a:ext cx="1911350" cy="1108075"/>
          </a:xfrm>
          <a:prstGeom prst="rect">
            <a:avLst/>
          </a:prstGeom>
          <a:solidFill>
            <a:schemeClr val="lt1"/>
          </a:solidFill>
          <a:ln w="12700" cap="flat" cmpd="sng">
            <a:solidFill>
              <a:schemeClr val="accent5"/>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2200"/>
              <a:buFont typeface="Arial"/>
              <a:buNone/>
            </a:pPr>
            <a:r>
              <a:rPr lang="en-US" sz="2200" b="1">
                <a:solidFill>
                  <a:schemeClr val="dk1"/>
                </a:solidFill>
                <a:latin typeface="Cambria"/>
                <a:ea typeface="Cambria"/>
                <a:cs typeface="Cambria"/>
                <a:sym typeface="Cambria"/>
              </a:rPr>
              <a:t>Cơ sở đào tạo cấp chứng nhận</a:t>
            </a:r>
            <a:endParaRPr/>
          </a:p>
        </p:txBody>
      </p:sp>
      <p:cxnSp>
        <p:nvCxnSpPr>
          <p:cNvPr id="491" name="Google Shape;491;p20"/>
          <p:cNvCxnSpPr>
            <a:stCxn id="492" idx="3"/>
            <a:endCxn id="490" idx="1"/>
          </p:cNvCxnSpPr>
          <p:nvPr/>
        </p:nvCxnSpPr>
        <p:spPr>
          <a:xfrm rot="10800000" flipH="1">
            <a:off x="2925763" y="5962538"/>
            <a:ext cx="581100" cy="14400"/>
          </a:xfrm>
          <a:prstGeom prst="straightConnector1">
            <a:avLst/>
          </a:prstGeom>
          <a:noFill/>
          <a:ln w="53975" cap="flat" cmpd="sng">
            <a:solidFill>
              <a:schemeClr val="accent1"/>
            </a:solidFill>
            <a:prstDash val="solid"/>
            <a:miter lim="800000"/>
            <a:headEnd type="triangle" w="med" len="med"/>
            <a:tailEnd type="none" w="sm" len="sm"/>
          </a:ln>
        </p:spPr>
      </p:cxnSp>
      <p:sp>
        <p:nvSpPr>
          <p:cNvPr id="492" name="Google Shape;492;p20"/>
          <p:cNvSpPr txBox="1"/>
          <p:nvPr/>
        </p:nvSpPr>
        <p:spPr>
          <a:xfrm>
            <a:off x="841375" y="5422900"/>
            <a:ext cx="2084388" cy="1108075"/>
          </a:xfrm>
          <a:prstGeom prst="rect">
            <a:avLst/>
          </a:prstGeom>
          <a:solidFill>
            <a:schemeClr val="lt1"/>
          </a:solidFill>
          <a:ln w="12700" cap="flat" cmpd="sng">
            <a:solidFill>
              <a:schemeClr val="accent5"/>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2200"/>
              <a:buFont typeface="Arial"/>
              <a:buNone/>
            </a:pPr>
            <a:r>
              <a:rPr lang="en-US" sz="2200" b="1">
                <a:solidFill>
                  <a:schemeClr val="dk1"/>
                </a:solidFill>
                <a:latin typeface="Cambria"/>
                <a:ea typeface="Cambria"/>
                <a:cs typeface="Cambria"/>
                <a:sym typeface="Cambria"/>
              </a:rPr>
              <a:t>Cập nhật thông tin trên hệ thống</a:t>
            </a:r>
            <a:endParaRPr sz="2200" b="1">
              <a:solidFill>
                <a:schemeClr val="dk1"/>
              </a:solidFill>
              <a:latin typeface="Cambria"/>
              <a:ea typeface="Cambria"/>
              <a:cs typeface="Cambria"/>
              <a:sym typeface="Cambria"/>
            </a:endParaRPr>
          </a:p>
        </p:txBody>
      </p:sp>
      <p:cxnSp>
        <p:nvCxnSpPr>
          <p:cNvPr id="493" name="Google Shape;493;p20"/>
          <p:cNvCxnSpPr>
            <a:stCxn id="494" idx="2"/>
            <a:endCxn id="492" idx="0"/>
          </p:cNvCxnSpPr>
          <p:nvPr/>
        </p:nvCxnSpPr>
        <p:spPr>
          <a:xfrm>
            <a:off x="1883569" y="4762555"/>
            <a:ext cx="0" cy="660300"/>
          </a:xfrm>
          <a:prstGeom prst="straightConnector1">
            <a:avLst/>
          </a:prstGeom>
          <a:noFill/>
          <a:ln w="53975" cap="flat" cmpd="sng">
            <a:solidFill>
              <a:schemeClr val="accent1"/>
            </a:solidFill>
            <a:prstDash val="solid"/>
            <a:miter lim="800000"/>
            <a:headEnd type="triangle" w="med" len="med"/>
            <a:tailEnd type="none" w="sm" len="sm"/>
          </a:ln>
        </p:spPr>
      </p:cxnSp>
      <p:sp>
        <p:nvSpPr>
          <p:cNvPr id="494" name="Google Shape;494;p20"/>
          <p:cNvSpPr txBox="1"/>
          <p:nvPr/>
        </p:nvSpPr>
        <p:spPr>
          <a:xfrm>
            <a:off x="1110062" y="3654559"/>
            <a:ext cx="1547013" cy="1107996"/>
          </a:xfrm>
          <a:prstGeom prst="rect">
            <a:avLst/>
          </a:prstGeom>
          <a:solidFill>
            <a:schemeClr val="lt1"/>
          </a:solidFill>
          <a:ln w="12700" cap="flat" cmpd="sng">
            <a:solidFill>
              <a:schemeClr val="accent5"/>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2200"/>
              <a:buFont typeface="Arial"/>
              <a:buNone/>
            </a:pPr>
            <a:r>
              <a:rPr lang="en-US" sz="2200" b="1">
                <a:solidFill>
                  <a:schemeClr val="dk1"/>
                </a:solidFill>
                <a:latin typeface="Cambria"/>
                <a:ea typeface="Cambria"/>
                <a:cs typeface="Cambria"/>
                <a:sym typeface="Cambria"/>
              </a:rPr>
              <a:t>Cập nhật phạm vi hành nghề</a:t>
            </a:r>
            <a:endParaRPr sz="2200" b="1">
              <a:solidFill>
                <a:schemeClr val="dk1"/>
              </a:solidFill>
              <a:latin typeface="Cambria"/>
              <a:ea typeface="Cambria"/>
              <a:cs typeface="Cambria"/>
              <a:sym typeface="Cambria"/>
            </a:endParaRPr>
          </a:p>
        </p:txBody>
      </p:sp>
      <p:cxnSp>
        <p:nvCxnSpPr>
          <p:cNvPr id="495" name="Google Shape;495;p20"/>
          <p:cNvCxnSpPr>
            <a:endCxn id="494" idx="0"/>
          </p:cNvCxnSpPr>
          <p:nvPr/>
        </p:nvCxnSpPr>
        <p:spPr>
          <a:xfrm>
            <a:off x="1883569" y="2851459"/>
            <a:ext cx="0" cy="803100"/>
          </a:xfrm>
          <a:prstGeom prst="straightConnector1">
            <a:avLst/>
          </a:prstGeom>
          <a:noFill/>
          <a:ln w="53975" cap="flat" cmpd="sng">
            <a:solidFill>
              <a:schemeClr val="accent1"/>
            </a:solidFill>
            <a:prstDash val="solid"/>
            <a:miter lim="800000"/>
            <a:headEnd type="triangle" w="med" len="med"/>
            <a:tailEnd type="none" w="sm" len="sm"/>
          </a:ln>
        </p:spPr>
      </p:cxnSp>
      <p:sp>
        <p:nvSpPr>
          <p:cNvPr id="477" name="Google Shape;477;p20"/>
          <p:cNvSpPr txBox="1"/>
          <p:nvPr/>
        </p:nvSpPr>
        <p:spPr>
          <a:xfrm>
            <a:off x="5544587" y="659387"/>
            <a:ext cx="2520196" cy="430887"/>
          </a:xfrm>
          <a:prstGeom prst="rect">
            <a:avLst/>
          </a:prstGeom>
          <a:solidFill>
            <a:schemeClr val="lt1"/>
          </a:solidFill>
          <a:ln w="12700" cap="flat" cmpd="sng">
            <a:solidFill>
              <a:schemeClr val="accent5"/>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2200"/>
              <a:buFont typeface="Arial"/>
              <a:buNone/>
            </a:pPr>
            <a:r>
              <a:rPr lang="en-US" sz="2200" b="1">
                <a:solidFill>
                  <a:schemeClr val="dk1"/>
                </a:solidFill>
                <a:latin typeface="Cambria"/>
                <a:ea typeface="Cambria"/>
                <a:cs typeface="Cambria"/>
                <a:sym typeface="Cambria"/>
              </a:rPr>
              <a:t>Thực hành</a:t>
            </a:r>
            <a:endParaRPr sz="2200" b="1">
              <a:solidFill>
                <a:schemeClr val="dk1"/>
              </a:solidFill>
              <a:latin typeface="Cambria"/>
              <a:ea typeface="Cambria"/>
              <a:cs typeface="Cambria"/>
              <a:sym typeface="Cambria"/>
            </a:endParaRPr>
          </a:p>
        </p:txBody>
      </p:sp>
      <p:cxnSp>
        <p:nvCxnSpPr>
          <p:cNvPr id="496" name="Google Shape;496;p20"/>
          <p:cNvCxnSpPr/>
          <p:nvPr/>
        </p:nvCxnSpPr>
        <p:spPr>
          <a:xfrm>
            <a:off x="8298105" y="2843119"/>
            <a:ext cx="2234998" cy="0"/>
          </a:xfrm>
          <a:prstGeom prst="straightConnector1">
            <a:avLst/>
          </a:prstGeom>
          <a:noFill/>
          <a:ln w="53975" cap="flat" cmpd="sng">
            <a:solidFill>
              <a:schemeClr val="accent1"/>
            </a:solidFill>
            <a:prstDash val="solid"/>
            <a:miter lim="800000"/>
            <a:headEnd type="triangle" w="med" len="med"/>
            <a:tailEnd type="none" w="sm" len="sm"/>
          </a:ln>
        </p:spPr>
      </p:cxnSp>
      <p:sp>
        <p:nvSpPr>
          <p:cNvPr id="497" name="Google Shape;497;p20"/>
          <p:cNvSpPr txBox="1"/>
          <p:nvPr/>
        </p:nvSpPr>
        <p:spPr>
          <a:xfrm>
            <a:off x="5544586" y="1238895"/>
            <a:ext cx="2520197" cy="430887"/>
          </a:xfrm>
          <a:prstGeom prst="rect">
            <a:avLst/>
          </a:prstGeom>
          <a:solidFill>
            <a:schemeClr val="lt1"/>
          </a:solidFill>
          <a:ln w="12700" cap="flat" cmpd="sng">
            <a:solidFill>
              <a:schemeClr val="accent5"/>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2200"/>
              <a:buFont typeface="Arial"/>
              <a:buNone/>
            </a:pPr>
            <a:r>
              <a:rPr lang="en-US" sz="2200" b="1">
                <a:solidFill>
                  <a:schemeClr val="dk1"/>
                </a:solidFill>
                <a:latin typeface="Cambria"/>
                <a:ea typeface="Cambria"/>
                <a:cs typeface="Cambria"/>
                <a:sym typeface="Cambria"/>
              </a:rPr>
              <a:t>Học chuyên khoa</a:t>
            </a:r>
            <a:endParaRPr/>
          </a:p>
        </p:txBody>
      </p:sp>
      <p:cxnSp>
        <p:nvCxnSpPr>
          <p:cNvPr id="498" name="Google Shape;498;p20"/>
          <p:cNvCxnSpPr>
            <a:stCxn id="497" idx="1"/>
            <a:endCxn id="475" idx="3"/>
          </p:cNvCxnSpPr>
          <p:nvPr/>
        </p:nvCxnSpPr>
        <p:spPr>
          <a:xfrm rot="10800000">
            <a:off x="4333486" y="1238939"/>
            <a:ext cx="1211100" cy="215400"/>
          </a:xfrm>
          <a:prstGeom prst="straightConnector1">
            <a:avLst/>
          </a:prstGeom>
          <a:noFill/>
          <a:ln w="53975" cap="flat" cmpd="sng">
            <a:solidFill>
              <a:schemeClr val="accent1"/>
            </a:solidFill>
            <a:prstDash val="solid"/>
            <a:miter lim="800000"/>
            <a:headEnd type="triangle" w="med" len="med"/>
            <a:tailEnd type="none" w="sm" len="sm"/>
          </a:ln>
        </p:spPr>
      </p:cxnSp>
      <p:cxnSp>
        <p:nvCxnSpPr>
          <p:cNvPr id="499" name="Google Shape;499;p20"/>
          <p:cNvCxnSpPr>
            <a:stCxn id="478" idx="1"/>
            <a:endCxn id="497" idx="3"/>
          </p:cNvCxnSpPr>
          <p:nvPr/>
        </p:nvCxnSpPr>
        <p:spPr>
          <a:xfrm flipH="1">
            <a:off x="8064788" y="1136521"/>
            <a:ext cx="1741200" cy="317700"/>
          </a:xfrm>
          <a:prstGeom prst="straightConnector1">
            <a:avLst/>
          </a:prstGeom>
          <a:noFill/>
          <a:ln w="53975" cap="flat" cmpd="sng">
            <a:solidFill>
              <a:schemeClr val="accent1"/>
            </a:solidFill>
            <a:prstDash val="solid"/>
            <a:miter lim="800000"/>
            <a:headEnd type="triangle" w="med" len="med"/>
            <a:tailEnd type="none" w="sm" len="sm"/>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73"/>
                                        </p:tgtEl>
                                        <p:attrNameLst>
                                          <p:attrName>style.visibility</p:attrName>
                                        </p:attrNameLst>
                                      </p:cBhvr>
                                      <p:to>
                                        <p:strVal val="visible"/>
                                      </p:to>
                                    </p:set>
                                    <p:animEffect transition="in" filter="fade">
                                      <p:cBhvr>
                                        <p:cTn id="7" dur="500"/>
                                        <p:tgtEl>
                                          <p:spTgt spid="473"/>
                                        </p:tgtEl>
                                      </p:cBhvr>
                                    </p:animEffect>
                                  </p:childTnLst>
                                </p:cTn>
                              </p:par>
                              <p:par>
                                <p:cTn id="8" presetID="10" presetClass="entr" presetSubtype="0" fill="hold" nodeType="withEffect">
                                  <p:stCondLst>
                                    <p:cond delay="0"/>
                                  </p:stCondLst>
                                  <p:childTnLst>
                                    <p:set>
                                      <p:cBhvr>
                                        <p:cTn id="9" dur="1" fill="hold">
                                          <p:stCondLst>
                                            <p:cond delay="0"/>
                                          </p:stCondLst>
                                        </p:cTn>
                                        <p:tgtEl>
                                          <p:spTgt spid="474"/>
                                        </p:tgtEl>
                                        <p:attrNameLst>
                                          <p:attrName>style.visibility</p:attrName>
                                        </p:attrNameLst>
                                      </p:cBhvr>
                                      <p:to>
                                        <p:strVal val="visible"/>
                                      </p:to>
                                    </p:set>
                                    <p:animEffect transition="in" filter="fade">
                                      <p:cBhvr>
                                        <p:cTn id="10" dur="500"/>
                                        <p:tgtEl>
                                          <p:spTgt spid="474"/>
                                        </p:tgtEl>
                                      </p:cBhvr>
                                    </p:animEffect>
                                  </p:childTnLst>
                                </p:cTn>
                              </p:par>
                              <p:par>
                                <p:cTn id="11" presetID="10" presetClass="entr" presetSubtype="0" fill="hold" nodeType="withEffect">
                                  <p:stCondLst>
                                    <p:cond delay="0"/>
                                  </p:stCondLst>
                                  <p:childTnLst>
                                    <p:set>
                                      <p:cBhvr>
                                        <p:cTn id="12" dur="1" fill="hold">
                                          <p:stCondLst>
                                            <p:cond delay="0"/>
                                          </p:stCondLst>
                                        </p:cTn>
                                        <p:tgtEl>
                                          <p:spTgt spid="475"/>
                                        </p:tgtEl>
                                        <p:attrNameLst>
                                          <p:attrName>style.visibility</p:attrName>
                                        </p:attrNameLst>
                                      </p:cBhvr>
                                      <p:to>
                                        <p:strVal val="visible"/>
                                      </p:to>
                                    </p:set>
                                    <p:animEffect transition="in" filter="fade">
                                      <p:cBhvr>
                                        <p:cTn id="13" dur="500"/>
                                        <p:tgtEl>
                                          <p:spTgt spid="47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476"/>
                                        </p:tgtEl>
                                        <p:attrNameLst>
                                          <p:attrName>style.visibility</p:attrName>
                                        </p:attrNameLst>
                                      </p:cBhvr>
                                      <p:to>
                                        <p:strVal val="visible"/>
                                      </p:to>
                                    </p:set>
                                    <p:animEffect transition="in" filter="fade">
                                      <p:cBhvr>
                                        <p:cTn id="18" dur="500"/>
                                        <p:tgtEl>
                                          <p:spTgt spid="47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477"/>
                                        </p:tgtEl>
                                        <p:attrNameLst>
                                          <p:attrName>style.visibility</p:attrName>
                                        </p:attrNameLst>
                                      </p:cBhvr>
                                      <p:to>
                                        <p:strVal val="visible"/>
                                      </p:to>
                                    </p:set>
                                    <p:animEffect transition="in" filter="fade">
                                      <p:cBhvr>
                                        <p:cTn id="23" dur="500"/>
                                        <p:tgtEl>
                                          <p:spTgt spid="477"/>
                                        </p:tgtEl>
                                      </p:cBhvr>
                                    </p:animEffect>
                                  </p:childTnLst>
                                </p:cTn>
                              </p:par>
                              <p:par>
                                <p:cTn id="24" presetID="10" presetClass="entr" presetSubtype="0" fill="hold" nodeType="withEffect">
                                  <p:stCondLst>
                                    <p:cond delay="0"/>
                                  </p:stCondLst>
                                  <p:childTnLst>
                                    <p:set>
                                      <p:cBhvr>
                                        <p:cTn id="25" dur="1" fill="hold">
                                          <p:stCondLst>
                                            <p:cond delay="0"/>
                                          </p:stCondLst>
                                        </p:cTn>
                                        <p:tgtEl>
                                          <p:spTgt spid="480"/>
                                        </p:tgtEl>
                                        <p:attrNameLst>
                                          <p:attrName>style.visibility</p:attrName>
                                        </p:attrNameLst>
                                      </p:cBhvr>
                                      <p:to>
                                        <p:strVal val="visible"/>
                                      </p:to>
                                    </p:set>
                                    <p:animEffect transition="in" filter="fade">
                                      <p:cBhvr>
                                        <p:cTn id="26" dur="500"/>
                                        <p:tgtEl>
                                          <p:spTgt spid="480"/>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498"/>
                                        </p:tgtEl>
                                        <p:attrNameLst>
                                          <p:attrName>style.visibility</p:attrName>
                                        </p:attrNameLst>
                                      </p:cBhvr>
                                      <p:to>
                                        <p:strVal val="visible"/>
                                      </p:to>
                                    </p:set>
                                    <p:animEffect transition="in" filter="fade">
                                      <p:cBhvr>
                                        <p:cTn id="31" dur="500"/>
                                        <p:tgtEl>
                                          <p:spTgt spid="498"/>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497"/>
                                        </p:tgtEl>
                                        <p:attrNameLst>
                                          <p:attrName>style.visibility</p:attrName>
                                        </p:attrNameLst>
                                      </p:cBhvr>
                                      <p:to>
                                        <p:strVal val="visible"/>
                                      </p:to>
                                    </p:set>
                                    <p:animEffect transition="in" filter="fade">
                                      <p:cBhvr>
                                        <p:cTn id="36" dur="500"/>
                                        <p:tgtEl>
                                          <p:spTgt spid="497"/>
                                        </p:tgtEl>
                                      </p:cBhvr>
                                    </p:animEffect>
                                  </p:childTnLst>
                                </p:cTn>
                              </p:par>
                              <p:par>
                                <p:cTn id="37" presetID="10" presetClass="entr" presetSubtype="0" fill="hold" nodeType="withEffect">
                                  <p:stCondLst>
                                    <p:cond delay="0"/>
                                  </p:stCondLst>
                                  <p:childTnLst>
                                    <p:set>
                                      <p:cBhvr>
                                        <p:cTn id="38" dur="1" fill="hold">
                                          <p:stCondLst>
                                            <p:cond delay="0"/>
                                          </p:stCondLst>
                                        </p:cTn>
                                        <p:tgtEl>
                                          <p:spTgt spid="499"/>
                                        </p:tgtEl>
                                        <p:attrNameLst>
                                          <p:attrName>style.visibility</p:attrName>
                                        </p:attrNameLst>
                                      </p:cBhvr>
                                      <p:to>
                                        <p:strVal val="visible"/>
                                      </p:to>
                                    </p:set>
                                    <p:animEffect transition="in" filter="fade">
                                      <p:cBhvr>
                                        <p:cTn id="39" dur="500"/>
                                        <p:tgtEl>
                                          <p:spTgt spid="499"/>
                                        </p:tgtEl>
                                      </p:cBhvr>
                                    </p:animEffect>
                                  </p:childTnLst>
                                </p:cTn>
                              </p:par>
                              <p:par>
                                <p:cTn id="40" presetID="10" presetClass="entr" presetSubtype="0" fill="hold" nodeType="withEffect">
                                  <p:stCondLst>
                                    <p:cond delay="0"/>
                                  </p:stCondLst>
                                  <p:childTnLst>
                                    <p:set>
                                      <p:cBhvr>
                                        <p:cTn id="41" dur="1" fill="hold">
                                          <p:stCondLst>
                                            <p:cond delay="0"/>
                                          </p:stCondLst>
                                        </p:cTn>
                                        <p:tgtEl>
                                          <p:spTgt spid="478"/>
                                        </p:tgtEl>
                                        <p:attrNameLst>
                                          <p:attrName>style.visibility</p:attrName>
                                        </p:attrNameLst>
                                      </p:cBhvr>
                                      <p:to>
                                        <p:strVal val="visible"/>
                                      </p:to>
                                    </p:set>
                                    <p:animEffect transition="in" filter="fade">
                                      <p:cBhvr>
                                        <p:cTn id="42" dur="500"/>
                                        <p:tgtEl>
                                          <p:spTgt spid="478"/>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485"/>
                                        </p:tgtEl>
                                        <p:attrNameLst>
                                          <p:attrName>style.visibility</p:attrName>
                                        </p:attrNameLst>
                                      </p:cBhvr>
                                      <p:to>
                                        <p:strVal val="visible"/>
                                      </p:to>
                                    </p:set>
                                    <p:animEffect transition="in" filter="fade">
                                      <p:cBhvr>
                                        <p:cTn id="47" dur="500"/>
                                        <p:tgtEl>
                                          <p:spTgt spid="485"/>
                                        </p:tgtEl>
                                      </p:cBhvr>
                                    </p:animEffect>
                                  </p:childTnLst>
                                </p:cTn>
                              </p:par>
                              <p:par>
                                <p:cTn id="48" presetID="10" presetClass="entr" presetSubtype="0" fill="hold" nodeType="withEffect">
                                  <p:stCondLst>
                                    <p:cond delay="0"/>
                                  </p:stCondLst>
                                  <p:childTnLst>
                                    <p:set>
                                      <p:cBhvr>
                                        <p:cTn id="49" dur="1" fill="hold">
                                          <p:stCondLst>
                                            <p:cond delay="0"/>
                                          </p:stCondLst>
                                        </p:cTn>
                                        <p:tgtEl>
                                          <p:spTgt spid="496"/>
                                        </p:tgtEl>
                                        <p:attrNameLst>
                                          <p:attrName>style.visibility</p:attrName>
                                        </p:attrNameLst>
                                      </p:cBhvr>
                                      <p:to>
                                        <p:strVal val="visible"/>
                                      </p:to>
                                    </p:set>
                                    <p:animEffect transition="in" filter="fade">
                                      <p:cBhvr>
                                        <p:cTn id="50" dur="500"/>
                                        <p:tgtEl>
                                          <p:spTgt spid="496"/>
                                        </p:tgtEl>
                                      </p:cBhvr>
                                    </p:animEffect>
                                  </p:childTnLst>
                                </p:cTn>
                              </p:par>
                              <p:par>
                                <p:cTn id="51" presetID="10" presetClass="entr" presetSubtype="0" fill="hold" nodeType="withEffect">
                                  <p:stCondLst>
                                    <p:cond delay="0"/>
                                  </p:stCondLst>
                                  <p:childTnLst>
                                    <p:set>
                                      <p:cBhvr>
                                        <p:cTn id="52" dur="1" fill="hold">
                                          <p:stCondLst>
                                            <p:cond delay="0"/>
                                          </p:stCondLst>
                                        </p:cTn>
                                        <p:tgtEl>
                                          <p:spTgt spid="479"/>
                                        </p:tgtEl>
                                        <p:attrNameLst>
                                          <p:attrName>style.visibility</p:attrName>
                                        </p:attrNameLst>
                                      </p:cBhvr>
                                      <p:to>
                                        <p:strVal val="visible"/>
                                      </p:to>
                                    </p:set>
                                    <p:animEffect transition="in" filter="fade">
                                      <p:cBhvr>
                                        <p:cTn id="53" dur="500"/>
                                        <p:tgtEl>
                                          <p:spTgt spid="479"/>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484"/>
                                        </p:tgtEl>
                                        <p:attrNameLst>
                                          <p:attrName>style.visibility</p:attrName>
                                        </p:attrNameLst>
                                      </p:cBhvr>
                                      <p:to>
                                        <p:strVal val="visible"/>
                                      </p:to>
                                    </p:set>
                                    <p:animEffect transition="in" filter="fade">
                                      <p:cBhvr>
                                        <p:cTn id="58" dur="500"/>
                                        <p:tgtEl>
                                          <p:spTgt spid="484"/>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483"/>
                                        </p:tgtEl>
                                        <p:attrNameLst>
                                          <p:attrName>style.visibility</p:attrName>
                                        </p:attrNameLst>
                                      </p:cBhvr>
                                      <p:to>
                                        <p:strVal val="visible"/>
                                      </p:to>
                                    </p:set>
                                    <p:animEffect transition="in" filter="fade">
                                      <p:cBhvr>
                                        <p:cTn id="63" dur="500"/>
                                        <p:tgtEl>
                                          <p:spTgt spid="483"/>
                                        </p:tgtEl>
                                      </p:cBhvr>
                                    </p:animEffect>
                                  </p:childTnLst>
                                </p:cTn>
                              </p:par>
                              <p:par>
                                <p:cTn id="64" presetID="10" presetClass="entr" presetSubtype="0" fill="hold" nodeType="withEffect">
                                  <p:stCondLst>
                                    <p:cond delay="0"/>
                                  </p:stCondLst>
                                  <p:childTnLst>
                                    <p:set>
                                      <p:cBhvr>
                                        <p:cTn id="65" dur="1" fill="hold">
                                          <p:stCondLst>
                                            <p:cond delay="0"/>
                                          </p:stCondLst>
                                        </p:cTn>
                                        <p:tgtEl>
                                          <p:spTgt spid="481"/>
                                        </p:tgtEl>
                                        <p:attrNameLst>
                                          <p:attrName>style.visibility</p:attrName>
                                        </p:attrNameLst>
                                      </p:cBhvr>
                                      <p:to>
                                        <p:strVal val="visible"/>
                                      </p:to>
                                    </p:set>
                                    <p:animEffect transition="in" filter="fade">
                                      <p:cBhvr>
                                        <p:cTn id="66" dur="500"/>
                                        <p:tgtEl>
                                          <p:spTgt spid="481"/>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487"/>
                                        </p:tgtEl>
                                        <p:attrNameLst>
                                          <p:attrName>style.visibility</p:attrName>
                                        </p:attrNameLst>
                                      </p:cBhvr>
                                      <p:to>
                                        <p:strVal val="visible"/>
                                      </p:to>
                                    </p:set>
                                    <p:animEffect transition="in" filter="fade">
                                      <p:cBhvr>
                                        <p:cTn id="71" dur="500"/>
                                        <p:tgtEl>
                                          <p:spTgt spid="487"/>
                                        </p:tgtEl>
                                      </p:cBhvr>
                                    </p:animEffect>
                                  </p:childTnLst>
                                </p:cTn>
                              </p:par>
                              <p:par>
                                <p:cTn id="72" presetID="10" presetClass="entr" presetSubtype="0" fill="hold" nodeType="withEffect">
                                  <p:stCondLst>
                                    <p:cond delay="0"/>
                                  </p:stCondLst>
                                  <p:childTnLst>
                                    <p:set>
                                      <p:cBhvr>
                                        <p:cTn id="73" dur="1" fill="hold">
                                          <p:stCondLst>
                                            <p:cond delay="0"/>
                                          </p:stCondLst>
                                        </p:cTn>
                                        <p:tgtEl>
                                          <p:spTgt spid="488"/>
                                        </p:tgtEl>
                                        <p:attrNameLst>
                                          <p:attrName>style.visibility</p:attrName>
                                        </p:attrNameLst>
                                      </p:cBhvr>
                                      <p:to>
                                        <p:strVal val="visible"/>
                                      </p:to>
                                    </p:set>
                                    <p:animEffect transition="in" filter="fade">
                                      <p:cBhvr>
                                        <p:cTn id="74" dur="500"/>
                                        <p:tgtEl>
                                          <p:spTgt spid="488"/>
                                        </p:tgtEl>
                                      </p:cBhvr>
                                    </p:animEffect>
                                  </p:childTnLst>
                                </p:cTn>
                              </p:par>
                              <p:par>
                                <p:cTn id="75" presetID="10" presetClass="entr" presetSubtype="0" fill="hold" nodeType="withEffect">
                                  <p:stCondLst>
                                    <p:cond delay="0"/>
                                  </p:stCondLst>
                                  <p:childTnLst>
                                    <p:set>
                                      <p:cBhvr>
                                        <p:cTn id="76" dur="1" fill="hold">
                                          <p:stCondLst>
                                            <p:cond delay="0"/>
                                          </p:stCondLst>
                                        </p:cTn>
                                        <p:tgtEl>
                                          <p:spTgt spid="489"/>
                                        </p:tgtEl>
                                        <p:attrNameLst>
                                          <p:attrName>style.visibility</p:attrName>
                                        </p:attrNameLst>
                                      </p:cBhvr>
                                      <p:to>
                                        <p:strVal val="visible"/>
                                      </p:to>
                                    </p:set>
                                    <p:animEffect transition="in" filter="fade">
                                      <p:cBhvr>
                                        <p:cTn id="77" dur="500"/>
                                        <p:tgtEl>
                                          <p:spTgt spid="489"/>
                                        </p:tgtEl>
                                      </p:cBhvr>
                                    </p:animEffect>
                                  </p:childTnLst>
                                </p:cTn>
                              </p:par>
                              <p:par>
                                <p:cTn id="78" presetID="10" presetClass="entr" presetSubtype="0" fill="hold" nodeType="withEffect">
                                  <p:stCondLst>
                                    <p:cond delay="0"/>
                                  </p:stCondLst>
                                  <p:childTnLst>
                                    <p:set>
                                      <p:cBhvr>
                                        <p:cTn id="79" dur="1" fill="hold">
                                          <p:stCondLst>
                                            <p:cond delay="0"/>
                                          </p:stCondLst>
                                        </p:cTn>
                                        <p:tgtEl>
                                          <p:spTgt spid="490"/>
                                        </p:tgtEl>
                                        <p:attrNameLst>
                                          <p:attrName>style.visibility</p:attrName>
                                        </p:attrNameLst>
                                      </p:cBhvr>
                                      <p:to>
                                        <p:strVal val="visible"/>
                                      </p:to>
                                    </p:set>
                                    <p:animEffect transition="in" filter="fade">
                                      <p:cBhvr>
                                        <p:cTn id="80" dur="500"/>
                                        <p:tgtEl>
                                          <p:spTgt spid="490"/>
                                        </p:tgtEl>
                                      </p:cBhvr>
                                    </p:animEffect>
                                  </p:childTnLst>
                                </p:cTn>
                              </p:par>
                              <p:par>
                                <p:cTn id="81" presetID="10" presetClass="entr" presetSubtype="0" fill="hold" nodeType="withEffect">
                                  <p:stCondLst>
                                    <p:cond delay="0"/>
                                  </p:stCondLst>
                                  <p:childTnLst>
                                    <p:set>
                                      <p:cBhvr>
                                        <p:cTn id="82" dur="1" fill="hold">
                                          <p:stCondLst>
                                            <p:cond delay="0"/>
                                          </p:stCondLst>
                                        </p:cTn>
                                        <p:tgtEl>
                                          <p:spTgt spid="491"/>
                                        </p:tgtEl>
                                        <p:attrNameLst>
                                          <p:attrName>style.visibility</p:attrName>
                                        </p:attrNameLst>
                                      </p:cBhvr>
                                      <p:to>
                                        <p:strVal val="visible"/>
                                      </p:to>
                                    </p:set>
                                    <p:animEffect transition="in" filter="fade">
                                      <p:cBhvr>
                                        <p:cTn id="83" dur="500"/>
                                        <p:tgtEl>
                                          <p:spTgt spid="491"/>
                                        </p:tgtEl>
                                      </p:cBhvr>
                                    </p:animEffect>
                                  </p:childTnLst>
                                </p:cTn>
                              </p:par>
                              <p:par>
                                <p:cTn id="84" presetID="10" presetClass="entr" presetSubtype="0" fill="hold" nodeType="withEffect">
                                  <p:stCondLst>
                                    <p:cond delay="0"/>
                                  </p:stCondLst>
                                  <p:childTnLst>
                                    <p:set>
                                      <p:cBhvr>
                                        <p:cTn id="85" dur="1" fill="hold">
                                          <p:stCondLst>
                                            <p:cond delay="0"/>
                                          </p:stCondLst>
                                        </p:cTn>
                                        <p:tgtEl>
                                          <p:spTgt spid="492"/>
                                        </p:tgtEl>
                                        <p:attrNameLst>
                                          <p:attrName>style.visibility</p:attrName>
                                        </p:attrNameLst>
                                      </p:cBhvr>
                                      <p:to>
                                        <p:strVal val="visible"/>
                                      </p:to>
                                    </p:set>
                                    <p:animEffect transition="in" filter="fade">
                                      <p:cBhvr>
                                        <p:cTn id="86" dur="500"/>
                                        <p:tgtEl>
                                          <p:spTgt spid="492"/>
                                        </p:tgtEl>
                                      </p:cBhvr>
                                    </p:animEffect>
                                  </p:childTnLst>
                                </p:cTn>
                              </p:par>
                              <p:par>
                                <p:cTn id="87" presetID="10" presetClass="entr" presetSubtype="0" fill="hold" nodeType="withEffect">
                                  <p:stCondLst>
                                    <p:cond delay="0"/>
                                  </p:stCondLst>
                                  <p:childTnLst>
                                    <p:set>
                                      <p:cBhvr>
                                        <p:cTn id="88" dur="1" fill="hold">
                                          <p:stCondLst>
                                            <p:cond delay="0"/>
                                          </p:stCondLst>
                                        </p:cTn>
                                        <p:tgtEl>
                                          <p:spTgt spid="493"/>
                                        </p:tgtEl>
                                        <p:attrNameLst>
                                          <p:attrName>style.visibility</p:attrName>
                                        </p:attrNameLst>
                                      </p:cBhvr>
                                      <p:to>
                                        <p:strVal val="visible"/>
                                      </p:to>
                                    </p:set>
                                    <p:animEffect transition="in" filter="fade">
                                      <p:cBhvr>
                                        <p:cTn id="89" dur="500"/>
                                        <p:tgtEl>
                                          <p:spTgt spid="493"/>
                                        </p:tgtEl>
                                      </p:cBhvr>
                                    </p:animEffect>
                                  </p:childTnLst>
                                </p:cTn>
                              </p:par>
                              <p:par>
                                <p:cTn id="90" presetID="10" presetClass="entr" presetSubtype="0" fill="hold" nodeType="withEffect">
                                  <p:stCondLst>
                                    <p:cond delay="0"/>
                                  </p:stCondLst>
                                  <p:childTnLst>
                                    <p:set>
                                      <p:cBhvr>
                                        <p:cTn id="91" dur="1" fill="hold">
                                          <p:stCondLst>
                                            <p:cond delay="0"/>
                                          </p:stCondLst>
                                        </p:cTn>
                                        <p:tgtEl>
                                          <p:spTgt spid="494"/>
                                        </p:tgtEl>
                                        <p:attrNameLst>
                                          <p:attrName>style.visibility</p:attrName>
                                        </p:attrNameLst>
                                      </p:cBhvr>
                                      <p:to>
                                        <p:strVal val="visible"/>
                                      </p:to>
                                    </p:set>
                                    <p:animEffect transition="in" filter="fade">
                                      <p:cBhvr>
                                        <p:cTn id="92" dur="500"/>
                                        <p:tgtEl>
                                          <p:spTgt spid="494"/>
                                        </p:tgtEl>
                                      </p:cBhvr>
                                    </p:animEffect>
                                  </p:childTnLst>
                                </p:cTn>
                              </p:par>
                              <p:par>
                                <p:cTn id="93" presetID="10" presetClass="entr" presetSubtype="0" fill="hold" nodeType="withEffect">
                                  <p:stCondLst>
                                    <p:cond delay="0"/>
                                  </p:stCondLst>
                                  <p:childTnLst>
                                    <p:set>
                                      <p:cBhvr>
                                        <p:cTn id="94" dur="1" fill="hold">
                                          <p:stCondLst>
                                            <p:cond delay="0"/>
                                          </p:stCondLst>
                                        </p:cTn>
                                        <p:tgtEl>
                                          <p:spTgt spid="495"/>
                                        </p:tgtEl>
                                        <p:attrNameLst>
                                          <p:attrName>style.visibility</p:attrName>
                                        </p:attrNameLst>
                                      </p:cBhvr>
                                      <p:to>
                                        <p:strVal val="visible"/>
                                      </p:to>
                                    </p:set>
                                    <p:animEffect transition="in" filter="fade">
                                      <p:cBhvr>
                                        <p:cTn id="95" dur="500"/>
                                        <p:tgtEl>
                                          <p:spTgt spid="495"/>
                                        </p:tgtEl>
                                      </p:cBhvr>
                                    </p:animEffect>
                                  </p:childTnLst>
                                </p:cTn>
                              </p:par>
                            </p:childTnLst>
                          </p:cTn>
                        </p:par>
                      </p:childTnLst>
                    </p:cTn>
                  </p:par>
                  <p:par>
                    <p:cTn id="96" fill="hold">
                      <p:stCondLst>
                        <p:cond delay="indefinite"/>
                      </p:stCondLst>
                      <p:childTnLst>
                        <p:par>
                          <p:cTn id="97" fill="hold">
                            <p:stCondLst>
                              <p:cond delay="0"/>
                            </p:stCondLst>
                            <p:childTnLst>
                              <p:par>
                                <p:cTn id="98" presetID="10" presetClass="entr" presetSubtype="0" fill="hold" nodeType="clickEffect">
                                  <p:stCondLst>
                                    <p:cond delay="0"/>
                                  </p:stCondLst>
                                  <p:childTnLst>
                                    <p:set>
                                      <p:cBhvr>
                                        <p:cTn id="99" dur="1" fill="hold">
                                          <p:stCondLst>
                                            <p:cond delay="0"/>
                                          </p:stCondLst>
                                        </p:cTn>
                                        <p:tgtEl>
                                          <p:spTgt spid="486"/>
                                        </p:tgtEl>
                                        <p:attrNameLst>
                                          <p:attrName>style.visibility</p:attrName>
                                        </p:attrNameLst>
                                      </p:cBhvr>
                                      <p:to>
                                        <p:strVal val="visible"/>
                                      </p:to>
                                    </p:set>
                                    <p:animEffect transition="in" filter="fade">
                                      <p:cBhvr>
                                        <p:cTn id="100" dur="500"/>
                                        <p:tgtEl>
                                          <p:spTgt spid="4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03"/>
        <p:cNvGrpSpPr/>
        <p:nvPr/>
      </p:nvGrpSpPr>
      <p:grpSpPr>
        <a:xfrm>
          <a:off x="0" y="0"/>
          <a:ext cx="0" cy="0"/>
          <a:chOff x="0" y="0"/>
          <a:chExt cx="0" cy="0"/>
        </a:xfrm>
      </p:grpSpPr>
      <p:sp>
        <p:nvSpPr>
          <p:cNvPr id="504" name="Google Shape;504;p21"/>
          <p:cNvSpPr txBox="1"/>
          <p:nvPr/>
        </p:nvSpPr>
        <p:spPr>
          <a:xfrm>
            <a:off x="2898394" y="566000"/>
            <a:ext cx="6647204"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rgbClr val="FF0000"/>
                </a:solidFill>
                <a:latin typeface="Cambria"/>
                <a:ea typeface="Cambria"/>
                <a:cs typeface="Cambria"/>
                <a:sym typeface="Cambria"/>
              </a:rPr>
              <a:t>LỘ TRÌNH THỰC HIỆN GIẤY PHÉP HÀNH NGHỀ</a:t>
            </a:r>
            <a:endParaRPr/>
          </a:p>
          <a:p>
            <a:pPr marL="0" marR="0" lvl="0" indent="0" algn="l" rtl="0">
              <a:spcBef>
                <a:spcPts val="0"/>
              </a:spcBef>
              <a:spcAft>
                <a:spcPts val="0"/>
              </a:spcAft>
              <a:buNone/>
            </a:pPr>
            <a:endParaRPr sz="2400" b="1">
              <a:solidFill>
                <a:schemeClr val="dk1"/>
              </a:solidFill>
              <a:latin typeface="Cambria"/>
              <a:ea typeface="Cambria"/>
              <a:cs typeface="Cambria"/>
              <a:sym typeface="Cambria"/>
            </a:endParaRPr>
          </a:p>
        </p:txBody>
      </p:sp>
      <p:grpSp>
        <p:nvGrpSpPr>
          <p:cNvPr id="505" name="Google Shape;505;p21"/>
          <p:cNvGrpSpPr/>
          <p:nvPr/>
        </p:nvGrpSpPr>
        <p:grpSpPr>
          <a:xfrm>
            <a:off x="702129" y="1543050"/>
            <a:ext cx="10972800" cy="4740626"/>
            <a:chOff x="678874" y="2432513"/>
            <a:chExt cx="10976007" cy="5634521"/>
          </a:xfrm>
        </p:grpSpPr>
        <p:cxnSp>
          <p:nvCxnSpPr>
            <p:cNvPr id="506" name="Google Shape;506;p21"/>
            <p:cNvCxnSpPr/>
            <p:nvPr/>
          </p:nvCxnSpPr>
          <p:spPr>
            <a:xfrm rot="10800000" flipH="1">
              <a:off x="1089764" y="3450679"/>
              <a:ext cx="10565117" cy="6505"/>
            </a:xfrm>
            <a:prstGeom prst="straightConnector1">
              <a:avLst/>
            </a:prstGeom>
            <a:noFill/>
            <a:ln w="69850" cap="flat" cmpd="sng">
              <a:solidFill>
                <a:schemeClr val="accent1"/>
              </a:solidFill>
              <a:prstDash val="solid"/>
              <a:miter lim="800000"/>
              <a:headEnd type="none" w="sm" len="sm"/>
              <a:tailEnd type="triangle" w="med" len="med"/>
            </a:ln>
          </p:spPr>
        </p:cxnSp>
        <p:cxnSp>
          <p:nvCxnSpPr>
            <p:cNvPr id="507" name="Google Shape;507;p21"/>
            <p:cNvCxnSpPr/>
            <p:nvPr/>
          </p:nvCxnSpPr>
          <p:spPr>
            <a:xfrm>
              <a:off x="2841635" y="3020291"/>
              <a:ext cx="0" cy="886691"/>
            </a:xfrm>
            <a:prstGeom prst="straightConnector1">
              <a:avLst/>
            </a:prstGeom>
            <a:noFill/>
            <a:ln w="9525" cap="flat" cmpd="sng">
              <a:solidFill>
                <a:schemeClr val="accent1"/>
              </a:solidFill>
              <a:prstDash val="solid"/>
              <a:miter lim="800000"/>
              <a:headEnd type="none" w="sm" len="sm"/>
              <a:tailEnd type="none" w="sm" len="sm"/>
            </a:ln>
          </p:spPr>
        </p:cxnSp>
        <p:sp>
          <p:nvSpPr>
            <p:cNvPr id="508" name="Google Shape;508;p21"/>
            <p:cNvSpPr txBox="1"/>
            <p:nvPr/>
          </p:nvSpPr>
          <p:spPr>
            <a:xfrm>
              <a:off x="2504253" y="2432513"/>
              <a:ext cx="1509187" cy="43897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dk1"/>
                  </a:solidFill>
                  <a:latin typeface="Cambria"/>
                  <a:ea typeface="Cambria"/>
                  <a:cs typeface="Cambria"/>
                  <a:sym typeface="Cambria"/>
                </a:rPr>
                <a:t>01/01/2024</a:t>
              </a:r>
              <a:endParaRPr/>
            </a:p>
          </p:txBody>
        </p:sp>
        <p:cxnSp>
          <p:nvCxnSpPr>
            <p:cNvPr id="509" name="Google Shape;509;p21"/>
            <p:cNvCxnSpPr/>
            <p:nvPr/>
          </p:nvCxnSpPr>
          <p:spPr>
            <a:xfrm>
              <a:off x="5170742" y="3007334"/>
              <a:ext cx="0" cy="886691"/>
            </a:xfrm>
            <a:prstGeom prst="straightConnector1">
              <a:avLst/>
            </a:prstGeom>
            <a:noFill/>
            <a:ln w="9525" cap="flat" cmpd="sng">
              <a:solidFill>
                <a:schemeClr val="accent1"/>
              </a:solidFill>
              <a:prstDash val="solid"/>
              <a:miter lim="800000"/>
              <a:headEnd type="none" w="sm" len="sm"/>
              <a:tailEnd type="none" w="sm" len="sm"/>
            </a:ln>
          </p:spPr>
        </p:cxnSp>
        <p:sp>
          <p:nvSpPr>
            <p:cNvPr id="510" name="Google Shape;510;p21"/>
            <p:cNvSpPr txBox="1"/>
            <p:nvPr/>
          </p:nvSpPr>
          <p:spPr>
            <a:xfrm>
              <a:off x="4474674" y="2432513"/>
              <a:ext cx="1509187" cy="43897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dk1"/>
                  </a:solidFill>
                  <a:latin typeface="Cambria"/>
                  <a:ea typeface="Cambria"/>
                  <a:cs typeface="Cambria"/>
                  <a:sym typeface="Cambria"/>
                </a:rPr>
                <a:t>01/01/2027</a:t>
              </a:r>
              <a:endParaRPr/>
            </a:p>
          </p:txBody>
        </p:sp>
        <p:cxnSp>
          <p:nvCxnSpPr>
            <p:cNvPr id="511" name="Google Shape;511;p21"/>
            <p:cNvCxnSpPr/>
            <p:nvPr/>
          </p:nvCxnSpPr>
          <p:spPr>
            <a:xfrm rot="10800000">
              <a:off x="2063470" y="3906982"/>
              <a:ext cx="778166" cy="0"/>
            </a:xfrm>
            <a:prstGeom prst="straightConnector1">
              <a:avLst/>
            </a:prstGeom>
            <a:noFill/>
            <a:ln w="9525" cap="flat" cmpd="sng">
              <a:solidFill>
                <a:schemeClr val="accent1"/>
              </a:solidFill>
              <a:prstDash val="solid"/>
              <a:miter lim="800000"/>
              <a:headEnd type="none" w="sm" len="sm"/>
              <a:tailEnd type="triangle" w="med" len="med"/>
            </a:ln>
          </p:spPr>
        </p:cxnSp>
        <p:sp>
          <p:nvSpPr>
            <p:cNvPr id="512" name="Google Shape;512;p21"/>
            <p:cNvSpPr txBox="1"/>
            <p:nvPr/>
          </p:nvSpPr>
          <p:spPr>
            <a:xfrm>
              <a:off x="678874" y="3583816"/>
              <a:ext cx="1595965" cy="861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a:solidFill>
                    <a:schemeClr val="dk1"/>
                  </a:solidFill>
                  <a:latin typeface="Cambria"/>
                  <a:ea typeface="Cambria"/>
                  <a:cs typeface="Cambria"/>
                  <a:sym typeface="Cambria"/>
                </a:rPr>
                <a:t>Cấp theo Luật 2009</a:t>
              </a:r>
              <a:endParaRPr/>
            </a:p>
          </p:txBody>
        </p:sp>
        <p:sp>
          <p:nvSpPr>
            <p:cNvPr id="513" name="Google Shape;513;p21"/>
            <p:cNvSpPr txBox="1"/>
            <p:nvPr/>
          </p:nvSpPr>
          <p:spPr>
            <a:xfrm>
              <a:off x="5084866" y="4013789"/>
              <a:ext cx="1445621" cy="2838923"/>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None/>
              </a:pPr>
              <a:r>
                <a:rPr lang="en-US" sz="1800" b="1">
                  <a:solidFill>
                    <a:schemeClr val="dk1"/>
                  </a:solidFill>
                  <a:latin typeface="Cambria"/>
                  <a:ea typeface="Cambria"/>
                  <a:cs typeface="Cambria"/>
                  <a:sym typeface="Cambria"/>
                </a:rPr>
                <a:t>Bắt đầu kiểm tra Đánh giá năng lực đối với chức danh bác sỹ</a:t>
              </a:r>
              <a:endParaRPr sz="1800" b="1">
                <a:solidFill>
                  <a:schemeClr val="dk1"/>
                </a:solidFill>
                <a:latin typeface="Cambria"/>
                <a:ea typeface="Cambria"/>
                <a:cs typeface="Cambria"/>
                <a:sym typeface="Cambria"/>
              </a:endParaRPr>
            </a:p>
          </p:txBody>
        </p:sp>
        <p:sp>
          <p:nvSpPr>
            <p:cNvPr id="514" name="Google Shape;514;p21"/>
            <p:cNvSpPr/>
            <p:nvPr/>
          </p:nvSpPr>
          <p:spPr>
            <a:xfrm rot="5400000">
              <a:off x="3786624" y="2521531"/>
              <a:ext cx="430387" cy="2314602"/>
            </a:xfrm>
            <a:prstGeom prst="rightBrace">
              <a:avLst>
                <a:gd name="adj1" fmla="val 8333"/>
                <a:gd name="adj2" fmla="val 50000"/>
              </a:avLst>
            </a:prstGeom>
            <a:noFill/>
            <a:ln w="9525"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515" name="Google Shape;515;p21"/>
            <p:cNvSpPr txBox="1"/>
            <p:nvPr/>
          </p:nvSpPr>
          <p:spPr>
            <a:xfrm>
              <a:off x="2797103" y="4042883"/>
              <a:ext cx="2287764" cy="4024151"/>
            </a:xfrm>
            <a:prstGeom prst="rect">
              <a:avLst/>
            </a:prstGeom>
            <a:noFill/>
            <a:ln>
              <a:noFill/>
            </a:ln>
          </p:spPr>
          <p:txBody>
            <a:bodyPr spcFirstLastPara="1" wrap="square" lIns="91425" tIns="45700" rIns="91425" bIns="45700" anchor="t" anchorCtr="0">
              <a:spAutoFit/>
            </a:bodyPr>
            <a:lstStyle/>
            <a:p>
              <a:pPr marL="214313" marR="0" lvl="0" indent="-214313" algn="l" rtl="0">
                <a:lnSpc>
                  <a:spcPct val="120000"/>
                </a:lnSpc>
                <a:spcBef>
                  <a:spcPts val="0"/>
                </a:spcBef>
                <a:spcAft>
                  <a:spcPts val="0"/>
                </a:spcAft>
                <a:buClr>
                  <a:schemeClr val="dk1"/>
                </a:buClr>
                <a:buSzPts val="1800"/>
                <a:buFont typeface="Noto Sans Symbols"/>
                <a:buChar char="⮚"/>
              </a:pPr>
              <a:r>
                <a:rPr lang="en-US" sz="1800" b="1">
                  <a:solidFill>
                    <a:schemeClr val="dk1"/>
                  </a:solidFill>
                  <a:latin typeface="Cambria"/>
                  <a:ea typeface="Cambria"/>
                  <a:cs typeface="Cambria"/>
                  <a:sym typeface="Cambria"/>
                </a:rPr>
                <a:t>Cấp theo Luật mới nhưng không phải thi đánh giá năng lực:</a:t>
              </a:r>
              <a:endParaRPr/>
            </a:p>
            <a:p>
              <a:pPr marL="557213" marR="0" lvl="1" indent="-214312" algn="just" rtl="0">
                <a:lnSpc>
                  <a:spcPct val="120000"/>
                </a:lnSpc>
                <a:spcBef>
                  <a:spcPts val="0"/>
                </a:spcBef>
                <a:spcAft>
                  <a:spcPts val="0"/>
                </a:spcAft>
                <a:buClr>
                  <a:schemeClr val="dk1"/>
                </a:buClr>
                <a:buSzPts val="1800"/>
                <a:buFont typeface="Noto Sans Symbols"/>
                <a:buChar char="✔"/>
              </a:pPr>
              <a:r>
                <a:rPr lang="en-US" sz="1800" b="1" i="0" u="none" strike="noStrike" cap="none">
                  <a:solidFill>
                    <a:schemeClr val="dk1"/>
                  </a:solidFill>
                  <a:latin typeface="Cambria"/>
                  <a:ea typeface="Cambria"/>
                  <a:cs typeface="Cambria"/>
                  <a:sym typeface="Cambria"/>
                </a:rPr>
                <a:t>Chức danh</a:t>
              </a:r>
              <a:endParaRPr sz="1800" b="1" i="0" u="none" strike="noStrike" cap="none">
                <a:solidFill>
                  <a:schemeClr val="dk1"/>
                </a:solidFill>
                <a:latin typeface="Cambria"/>
                <a:ea typeface="Cambria"/>
                <a:cs typeface="Cambria"/>
                <a:sym typeface="Cambria"/>
              </a:endParaRPr>
            </a:p>
            <a:p>
              <a:pPr marL="557213" marR="0" lvl="1" indent="-214312" algn="just" rtl="0">
                <a:lnSpc>
                  <a:spcPct val="120000"/>
                </a:lnSpc>
                <a:spcBef>
                  <a:spcPts val="0"/>
                </a:spcBef>
                <a:spcAft>
                  <a:spcPts val="0"/>
                </a:spcAft>
                <a:buClr>
                  <a:schemeClr val="dk1"/>
                </a:buClr>
                <a:buSzPts val="1800"/>
                <a:buFont typeface="Noto Sans Symbols"/>
                <a:buChar char="✔"/>
              </a:pPr>
              <a:r>
                <a:rPr lang="en-US" sz="1800" b="1" i="0" u="none" strike="noStrike" cap="none">
                  <a:solidFill>
                    <a:schemeClr val="dk1"/>
                  </a:solidFill>
                  <a:latin typeface="Cambria"/>
                  <a:ea typeface="Cambria"/>
                  <a:cs typeface="Cambria"/>
                  <a:sym typeface="Cambria"/>
                </a:rPr>
                <a:t>Hồ sơ</a:t>
              </a:r>
              <a:endParaRPr sz="1800" b="1" i="0" u="none" strike="noStrike" cap="none">
                <a:solidFill>
                  <a:schemeClr val="dk1"/>
                </a:solidFill>
                <a:latin typeface="Cambria"/>
                <a:ea typeface="Cambria"/>
                <a:cs typeface="Cambria"/>
                <a:sym typeface="Cambria"/>
              </a:endParaRPr>
            </a:p>
            <a:p>
              <a:pPr marL="557213" marR="0" lvl="1" indent="-214312" algn="just" rtl="0">
                <a:lnSpc>
                  <a:spcPct val="120000"/>
                </a:lnSpc>
                <a:spcBef>
                  <a:spcPts val="0"/>
                </a:spcBef>
                <a:spcAft>
                  <a:spcPts val="0"/>
                </a:spcAft>
                <a:buClr>
                  <a:schemeClr val="dk1"/>
                </a:buClr>
                <a:buSzPts val="1800"/>
                <a:buFont typeface="Noto Sans Symbols"/>
                <a:buChar char="✔"/>
              </a:pPr>
              <a:r>
                <a:rPr lang="en-US" sz="1800" b="1" i="0" u="none" strike="noStrike" cap="none">
                  <a:solidFill>
                    <a:schemeClr val="dk1"/>
                  </a:solidFill>
                  <a:latin typeface="Cambria"/>
                  <a:ea typeface="Cambria"/>
                  <a:cs typeface="Cambria"/>
                  <a:sym typeface="Cambria"/>
                </a:rPr>
                <a:t>Thủ tục</a:t>
              </a:r>
              <a:endParaRPr sz="1800" b="1" i="0" u="none" strike="noStrike" cap="none">
                <a:solidFill>
                  <a:schemeClr val="dk1"/>
                </a:solidFill>
                <a:latin typeface="Cambria"/>
                <a:ea typeface="Cambria"/>
                <a:cs typeface="Cambria"/>
                <a:sym typeface="Cambria"/>
              </a:endParaRPr>
            </a:p>
            <a:p>
              <a:pPr marL="214313" marR="0" lvl="0" indent="-214313" algn="l" rtl="0">
                <a:lnSpc>
                  <a:spcPct val="120000"/>
                </a:lnSpc>
                <a:spcBef>
                  <a:spcPts val="0"/>
                </a:spcBef>
                <a:spcAft>
                  <a:spcPts val="0"/>
                </a:spcAft>
                <a:buClr>
                  <a:schemeClr val="dk1"/>
                </a:buClr>
                <a:buSzPts val="1800"/>
                <a:buFont typeface="Noto Sans Symbols"/>
                <a:buChar char="⮚"/>
              </a:pPr>
              <a:r>
                <a:rPr lang="en-US" sz="1800" b="1">
                  <a:solidFill>
                    <a:schemeClr val="dk1"/>
                  </a:solidFill>
                  <a:latin typeface="Cambria"/>
                  <a:ea typeface="Cambria"/>
                  <a:cs typeface="Cambria"/>
                  <a:sym typeface="Cambria"/>
                </a:rPr>
                <a:t>Hạn 05 năm và gia hạn mà không phải thi</a:t>
              </a:r>
              <a:endParaRPr sz="1800" b="1">
                <a:solidFill>
                  <a:schemeClr val="dk1"/>
                </a:solidFill>
                <a:latin typeface="Cambria"/>
                <a:ea typeface="Cambria"/>
                <a:cs typeface="Cambria"/>
                <a:sym typeface="Cambria"/>
              </a:endParaRPr>
            </a:p>
          </p:txBody>
        </p:sp>
        <p:cxnSp>
          <p:nvCxnSpPr>
            <p:cNvPr id="516" name="Google Shape;516;p21"/>
            <p:cNvCxnSpPr/>
            <p:nvPr/>
          </p:nvCxnSpPr>
          <p:spPr>
            <a:xfrm>
              <a:off x="5170742" y="3894024"/>
              <a:ext cx="623455" cy="0"/>
            </a:xfrm>
            <a:prstGeom prst="straightConnector1">
              <a:avLst/>
            </a:prstGeom>
            <a:noFill/>
            <a:ln w="9525" cap="flat" cmpd="sng">
              <a:solidFill>
                <a:schemeClr val="accent1"/>
              </a:solidFill>
              <a:prstDash val="solid"/>
              <a:miter lim="800000"/>
              <a:headEnd type="none" w="sm" len="sm"/>
              <a:tailEnd type="triangle" w="med" len="med"/>
            </a:ln>
          </p:spPr>
        </p:cxnSp>
      </p:grpSp>
      <p:cxnSp>
        <p:nvCxnSpPr>
          <p:cNvPr id="517" name="Google Shape;517;p21"/>
          <p:cNvCxnSpPr/>
          <p:nvPr/>
        </p:nvCxnSpPr>
        <p:spPr>
          <a:xfrm>
            <a:off x="8709717" y="2026677"/>
            <a:ext cx="0" cy="746021"/>
          </a:xfrm>
          <a:prstGeom prst="straightConnector1">
            <a:avLst/>
          </a:prstGeom>
          <a:noFill/>
          <a:ln w="9525" cap="flat" cmpd="sng">
            <a:solidFill>
              <a:schemeClr val="accent1"/>
            </a:solidFill>
            <a:prstDash val="solid"/>
            <a:miter lim="800000"/>
            <a:headEnd type="none" w="sm" len="sm"/>
            <a:tailEnd type="none" w="sm" len="sm"/>
          </a:ln>
        </p:spPr>
      </p:cxnSp>
      <p:sp>
        <p:nvSpPr>
          <p:cNvPr id="518" name="Google Shape;518;p21"/>
          <p:cNvSpPr txBox="1"/>
          <p:nvPr/>
        </p:nvSpPr>
        <p:spPr>
          <a:xfrm>
            <a:off x="8139741" y="1522239"/>
            <a:ext cx="150874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dk1"/>
                </a:solidFill>
                <a:latin typeface="Cambria"/>
                <a:ea typeface="Cambria"/>
                <a:cs typeface="Cambria"/>
                <a:sym typeface="Cambria"/>
              </a:rPr>
              <a:t>01/01/2029</a:t>
            </a:r>
            <a:endParaRPr/>
          </a:p>
        </p:txBody>
      </p:sp>
      <p:cxnSp>
        <p:nvCxnSpPr>
          <p:cNvPr id="519" name="Google Shape;519;p21"/>
          <p:cNvCxnSpPr/>
          <p:nvPr/>
        </p:nvCxnSpPr>
        <p:spPr>
          <a:xfrm>
            <a:off x="8709717" y="2772698"/>
            <a:ext cx="623273" cy="0"/>
          </a:xfrm>
          <a:prstGeom prst="straightConnector1">
            <a:avLst/>
          </a:prstGeom>
          <a:noFill/>
          <a:ln w="9525" cap="flat" cmpd="sng">
            <a:solidFill>
              <a:schemeClr val="accent1"/>
            </a:solidFill>
            <a:prstDash val="solid"/>
            <a:miter lim="800000"/>
            <a:headEnd type="none" w="sm" len="sm"/>
            <a:tailEnd type="triangle" w="med" len="med"/>
          </a:ln>
        </p:spPr>
      </p:cxnSp>
      <p:cxnSp>
        <p:nvCxnSpPr>
          <p:cNvPr id="520" name="Google Shape;520;p21"/>
          <p:cNvCxnSpPr/>
          <p:nvPr/>
        </p:nvCxnSpPr>
        <p:spPr>
          <a:xfrm>
            <a:off x="10475147" y="2026678"/>
            <a:ext cx="0" cy="746021"/>
          </a:xfrm>
          <a:prstGeom prst="straightConnector1">
            <a:avLst/>
          </a:prstGeom>
          <a:noFill/>
          <a:ln w="9525" cap="flat" cmpd="sng">
            <a:solidFill>
              <a:schemeClr val="accent1"/>
            </a:solidFill>
            <a:prstDash val="solid"/>
            <a:miter lim="800000"/>
            <a:headEnd type="none" w="sm" len="sm"/>
            <a:tailEnd type="none" w="sm" len="sm"/>
          </a:ln>
        </p:spPr>
      </p:cxnSp>
      <p:sp>
        <p:nvSpPr>
          <p:cNvPr id="521" name="Google Shape;521;p21"/>
          <p:cNvSpPr txBox="1"/>
          <p:nvPr/>
        </p:nvSpPr>
        <p:spPr>
          <a:xfrm>
            <a:off x="9872382" y="1513827"/>
            <a:ext cx="150874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dk1"/>
                </a:solidFill>
                <a:latin typeface="Cambria"/>
                <a:ea typeface="Cambria"/>
                <a:cs typeface="Cambria"/>
                <a:sym typeface="Cambria"/>
              </a:rPr>
              <a:t>01/01/2032</a:t>
            </a:r>
            <a:endParaRPr/>
          </a:p>
        </p:txBody>
      </p:sp>
      <p:sp>
        <p:nvSpPr>
          <p:cNvPr id="522" name="Google Shape;522;p21"/>
          <p:cNvSpPr txBox="1"/>
          <p:nvPr/>
        </p:nvSpPr>
        <p:spPr>
          <a:xfrm>
            <a:off x="10366588" y="2868184"/>
            <a:ext cx="1463663" cy="1391343"/>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None/>
            </a:pPr>
            <a:r>
              <a:rPr lang="en-US" sz="1800" b="1">
                <a:solidFill>
                  <a:schemeClr val="dk1"/>
                </a:solidFill>
                <a:latin typeface="Cambria"/>
                <a:ea typeface="Cambria"/>
                <a:cs typeface="Cambria"/>
                <a:sym typeface="Cambria"/>
              </a:rPr>
              <a:t>Bắt đầu áp dụng quy định về ngôn ngữ</a:t>
            </a:r>
            <a:endParaRPr sz="1800" b="1">
              <a:solidFill>
                <a:schemeClr val="dk1"/>
              </a:solidFill>
              <a:latin typeface="Cambria"/>
              <a:ea typeface="Cambria"/>
              <a:cs typeface="Cambria"/>
              <a:sym typeface="Cambria"/>
            </a:endParaRPr>
          </a:p>
        </p:txBody>
      </p:sp>
      <p:cxnSp>
        <p:nvCxnSpPr>
          <p:cNvPr id="523" name="Google Shape;523;p21"/>
          <p:cNvCxnSpPr/>
          <p:nvPr/>
        </p:nvCxnSpPr>
        <p:spPr>
          <a:xfrm>
            <a:off x="10475147" y="2772698"/>
            <a:ext cx="623273" cy="0"/>
          </a:xfrm>
          <a:prstGeom prst="straightConnector1">
            <a:avLst/>
          </a:prstGeom>
          <a:noFill/>
          <a:ln w="9525" cap="flat" cmpd="sng">
            <a:solidFill>
              <a:schemeClr val="accent1"/>
            </a:solidFill>
            <a:prstDash val="solid"/>
            <a:miter lim="800000"/>
            <a:headEnd type="none" w="sm" len="sm"/>
            <a:tailEnd type="triangle" w="med" len="med"/>
          </a:ln>
        </p:spPr>
      </p:cxnSp>
      <p:cxnSp>
        <p:nvCxnSpPr>
          <p:cNvPr id="524" name="Google Shape;524;p21"/>
          <p:cNvCxnSpPr/>
          <p:nvPr/>
        </p:nvCxnSpPr>
        <p:spPr>
          <a:xfrm>
            <a:off x="7023487" y="2037579"/>
            <a:ext cx="0" cy="746021"/>
          </a:xfrm>
          <a:prstGeom prst="straightConnector1">
            <a:avLst/>
          </a:prstGeom>
          <a:noFill/>
          <a:ln w="9525" cap="flat" cmpd="sng">
            <a:solidFill>
              <a:schemeClr val="accent1"/>
            </a:solidFill>
            <a:prstDash val="solid"/>
            <a:miter lim="800000"/>
            <a:headEnd type="none" w="sm" len="sm"/>
            <a:tailEnd type="none" w="sm" len="sm"/>
          </a:ln>
        </p:spPr>
      </p:cxnSp>
      <p:cxnSp>
        <p:nvCxnSpPr>
          <p:cNvPr id="525" name="Google Shape;525;p21"/>
          <p:cNvCxnSpPr/>
          <p:nvPr/>
        </p:nvCxnSpPr>
        <p:spPr>
          <a:xfrm>
            <a:off x="7023487" y="2783600"/>
            <a:ext cx="623273" cy="0"/>
          </a:xfrm>
          <a:prstGeom prst="straightConnector1">
            <a:avLst/>
          </a:prstGeom>
          <a:noFill/>
          <a:ln w="9525" cap="flat" cmpd="sng">
            <a:solidFill>
              <a:schemeClr val="accent1"/>
            </a:solidFill>
            <a:prstDash val="solid"/>
            <a:miter lim="800000"/>
            <a:headEnd type="none" w="sm" len="sm"/>
            <a:tailEnd type="triangle" w="med" len="med"/>
          </a:ln>
        </p:spPr>
      </p:cxnSp>
      <p:sp>
        <p:nvSpPr>
          <p:cNvPr id="526" name="Google Shape;526;p21"/>
          <p:cNvSpPr txBox="1"/>
          <p:nvPr/>
        </p:nvSpPr>
        <p:spPr>
          <a:xfrm>
            <a:off x="6318280" y="1513827"/>
            <a:ext cx="150874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dk1"/>
                </a:solidFill>
                <a:latin typeface="Cambria"/>
                <a:ea typeface="Cambria"/>
                <a:cs typeface="Cambria"/>
                <a:sym typeface="Cambria"/>
              </a:rPr>
              <a:t>01/01/2028</a:t>
            </a:r>
            <a:endParaRPr/>
          </a:p>
        </p:txBody>
      </p:sp>
      <p:sp>
        <p:nvSpPr>
          <p:cNvPr id="527" name="Google Shape;527;p21"/>
          <p:cNvSpPr txBox="1"/>
          <p:nvPr/>
        </p:nvSpPr>
        <p:spPr>
          <a:xfrm>
            <a:off x="6906993" y="2873463"/>
            <a:ext cx="1479534" cy="2720938"/>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None/>
            </a:pPr>
            <a:r>
              <a:rPr lang="en-US" sz="1800" b="1">
                <a:solidFill>
                  <a:schemeClr val="dk1"/>
                </a:solidFill>
                <a:latin typeface="Cambria"/>
                <a:ea typeface="Cambria"/>
                <a:cs typeface="Cambria"/>
                <a:sym typeface="Cambria"/>
              </a:rPr>
              <a:t>Bắt đầu kiểm tra Đánh giá năng lực đối với chức danh y sỹ, điều dưỡng, hộ sinh</a:t>
            </a:r>
            <a:endParaRPr sz="1800" b="1">
              <a:solidFill>
                <a:schemeClr val="dk1"/>
              </a:solidFill>
              <a:latin typeface="Cambria"/>
              <a:ea typeface="Cambria"/>
              <a:cs typeface="Cambria"/>
              <a:sym typeface="Cambria"/>
            </a:endParaRPr>
          </a:p>
        </p:txBody>
      </p:sp>
      <p:sp>
        <p:nvSpPr>
          <p:cNvPr id="528" name="Google Shape;528;p21"/>
          <p:cNvSpPr txBox="1"/>
          <p:nvPr/>
        </p:nvSpPr>
        <p:spPr>
          <a:xfrm>
            <a:off x="8636790" y="2873463"/>
            <a:ext cx="1479535" cy="4050532"/>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None/>
            </a:pPr>
            <a:r>
              <a:rPr lang="en-US" sz="1800" b="1">
                <a:solidFill>
                  <a:schemeClr val="dk1"/>
                </a:solidFill>
                <a:latin typeface="Cambria"/>
                <a:ea typeface="Cambria"/>
                <a:cs typeface="Cambria"/>
                <a:sym typeface="Cambria"/>
              </a:rPr>
              <a:t>Bắt đầu kiểm tra ĐGNL đối với chức danh kỹ thuật y, dinh dưỡng lâm sàng, cấp cứu viên ngoại viện, tâm lý lâm sàng</a:t>
            </a:r>
            <a:endParaRPr sz="1800" b="1">
              <a:solidFill>
                <a:schemeClr val="dk1"/>
              </a:solidFill>
              <a:latin typeface="Cambria"/>
              <a:ea typeface="Cambria"/>
              <a:cs typeface="Cambria"/>
              <a:sym typeface="Cambria"/>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33"/>
        <p:cNvGrpSpPr/>
        <p:nvPr/>
      </p:nvGrpSpPr>
      <p:grpSpPr>
        <a:xfrm>
          <a:off x="0" y="0"/>
          <a:ext cx="0" cy="0"/>
          <a:chOff x="0" y="0"/>
          <a:chExt cx="0" cy="0"/>
        </a:xfrm>
      </p:grpSpPr>
      <p:sp>
        <p:nvSpPr>
          <p:cNvPr id="534" name="Google Shape;534;p22"/>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35" name="Google Shape;535;p22"/>
          <p:cNvSpPr/>
          <p:nvPr/>
        </p:nvSpPr>
        <p:spPr>
          <a:xfrm rot="-2700000" flipH="1">
            <a:off x="-376156" y="-253670"/>
            <a:ext cx="1827638" cy="1376989"/>
          </a:xfrm>
          <a:custGeom>
            <a:avLst/>
            <a:gdLst/>
            <a:ahLst/>
            <a:cxnLst/>
            <a:rect l="l" t="t" r="r" b="b"/>
            <a:pathLst>
              <a:path w="1827638" h="1376989" extrusionOk="0">
                <a:moveTo>
                  <a:pt x="0" y="987379"/>
                </a:moveTo>
                <a:lnTo>
                  <a:pt x="987379" y="0"/>
                </a:lnTo>
                <a:lnTo>
                  <a:pt x="1827638" y="840260"/>
                </a:lnTo>
                <a:lnTo>
                  <a:pt x="1827638" y="1376989"/>
                </a:lnTo>
                <a:lnTo>
                  <a:pt x="0" y="1376989"/>
                </a:lnTo>
                <a:close/>
              </a:path>
            </a:pathLst>
          </a:custGeom>
          <a:solidFill>
            <a:schemeClr val="accent1">
              <a:alpha val="2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36" name="Google Shape;536;p22"/>
          <p:cNvSpPr/>
          <p:nvPr/>
        </p:nvSpPr>
        <p:spPr>
          <a:xfrm rot="-2700000" flipH="1">
            <a:off x="891641" y="422146"/>
            <a:ext cx="645368" cy="645368"/>
          </a:xfrm>
          <a:prstGeom prst="rect">
            <a:avLst/>
          </a:prstGeom>
          <a:solidFill>
            <a:schemeClr val="accent1">
              <a:alpha val="2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37" name="Google Shape;537;p22"/>
          <p:cNvSpPr/>
          <p:nvPr/>
        </p:nvSpPr>
        <p:spPr>
          <a:xfrm rot="-2700000" flipH="1">
            <a:off x="10043482" y="655140"/>
            <a:ext cx="687472" cy="687472"/>
          </a:xfrm>
          <a:prstGeom prst="rect">
            <a:avLst/>
          </a:prstGeom>
          <a:solidFill>
            <a:schemeClr val="accent4">
              <a:alpha val="2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38" name="Google Shape;538;p22"/>
          <p:cNvSpPr/>
          <p:nvPr/>
        </p:nvSpPr>
        <p:spPr>
          <a:xfrm rot="10800000" flipH="1">
            <a:off x="9356643" y="0"/>
            <a:ext cx="2835357" cy="1480837"/>
          </a:xfrm>
          <a:custGeom>
            <a:avLst/>
            <a:gdLst/>
            <a:ahLst/>
            <a:cxnLst/>
            <a:rect l="l" t="t" r="r" b="b"/>
            <a:pathLst>
              <a:path w="2835357" h="1480837" extrusionOk="0">
                <a:moveTo>
                  <a:pt x="2835357" y="1480837"/>
                </a:moveTo>
                <a:lnTo>
                  <a:pt x="0" y="1480837"/>
                </a:lnTo>
                <a:lnTo>
                  <a:pt x="1552727" y="0"/>
                </a:lnTo>
                <a:lnTo>
                  <a:pt x="2835357" y="1223245"/>
                </a:lnTo>
                <a:close/>
              </a:path>
            </a:pathLst>
          </a:custGeom>
          <a:solidFill>
            <a:schemeClr val="accent4">
              <a:alpha val="2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39" name="Google Shape;539;p22"/>
          <p:cNvSpPr/>
          <p:nvPr/>
        </p:nvSpPr>
        <p:spPr>
          <a:xfrm flipH="1">
            <a:off x="7976344" y="6115501"/>
            <a:ext cx="1494513" cy="742499"/>
          </a:xfrm>
          <a:prstGeom prst="triangle">
            <a:avLst>
              <a:gd name="adj" fmla="val 50000"/>
            </a:avLst>
          </a:prstGeom>
          <a:solidFill>
            <a:schemeClr val="accent1">
              <a:alpha val="2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40" name="Google Shape;540;p22"/>
          <p:cNvSpPr/>
          <p:nvPr/>
        </p:nvSpPr>
        <p:spPr>
          <a:xfrm flipH="1">
            <a:off x="7604080" y="6453143"/>
            <a:ext cx="814903" cy="404857"/>
          </a:xfrm>
          <a:prstGeom prst="triangle">
            <a:avLst>
              <a:gd name="adj" fmla="val 50000"/>
            </a:avLst>
          </a:prstGeom>
          <a:solidFill>
            <a:schemeClr val="accent1">
              <a:alpha val="2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41" name="Google Shape;541;p22"/>
          <p:cNvSpPr/>
          <p:nvPr/>
        </p:nvSpPr>
        <p:spPr>
          <a:xfrm>
            <a:off x="537663" y="1722946"/>
            <a:ext cx="11281273" cy="4351800"/>
          </a:xfrm>
          <a:prstGeom prst="roundRect">
            <a:avLst>
              <a:gd name="adj" fmla="val 16667"/>
            </a:avLst>
          </a:prstGeom>
          <a:solidFill>
            <a:srgbClr val="DDEAF6"/>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just" rtl="0">
              <a:lnSpc>
                <a:spcPct val="150000"/>
              </a:lnSpc>
              <a:spcBef>
                <a:spcPts val="0"/>
              </a:spcBef>
              <a:spcAft>
                <a:spcPts val="0"/>
              </a:spcAft>
              <a:buNone/>
            </a:pPr>
            <a:r>
              <a:rPr lang="en-US" sz="2400" b="0">
                <a:solidFill>
                  <a:schemeClr val="dk1"/>
                </a:solidFill>
                <a:latin typeface="Cambria"/>
                <a:ea typeface="Cambria"/>
                <a:cs typeface="Cambria"/>
                <a:sym typeface="Cambria"/>
              </a:rPr>
              <a:t>1. Đánh giá được chất lượng thực chất năng lực hành nghề cả về lý thuyết, thực hành, kỹ năng chuyên môn, kiến thức pháp luật để làm căn cứ cho việc cấp giấy phép hành nghề</a:t>
            </a:r>
            <a:endParaRPr sz="2400" b="0">
              <a:solidFill>
                <a:schemeClr val="dk1"/>
              </a:solidFill>
              <a:latin typeface="Cambria"/>
              <a:ea typeface="Cambria"/>
              <a:cs typeface="Cambria"/>
              <a:sym typeface="Cambria"/>
            </a:endParaRPr>
          </a:p>
          <a:p>
            <a:pPr marL="0" marR="0" lvl="0" indent="0" algn="just" rtl="0">
              <a:lnSpc>
                <a:spcPct val="150000"/>
              </a:lnSpc>
              <a:spcBef>
                <a:spcPts val="1200"/>
              </a:spcBef>
              <a:spcAft>
                <a:spcPts val="0"/>
              </a:spcAft>
              <a:buNone/>
            </a:pPr>
            <a:r>
              <a:rPr lang="en-US" sz="2400" b="0">
                <a:solidFill>
                  <a:schemeClr val="dk1"/>
                </a:solidFill>
                <a:latin typeface="Cambria"/>
                <a:ea typeface="Cambria"/>
                <a:cs typeface="Cambria"/>
                <a:sym typeface="Cambria"/>
              </a:rPr>
              <a:t>2. Đánh giá được chất lượng đào tạo của cơ sở thực hành và một phần chất lượng của cơ sở đào tạo</a:t>
            </a:r>
            <a:endParaRPr sz="2400" b="0">
              <a:solidFill>
                <a:schemeClr val="dk1"/>
              </a:solidFill>
              <a:latin typeface="Cambria"/>
              <a:ea typeface="Cambria"/>
              <a:cs typeface="Cambria"/>
              <a:sym typeface="Cambria"/>
            </a:endParaRPr>
          </a:p>
          <a:p>
            <a:pPr marL="0" marR="0" lvl="0" indent="0" algn="just" rtl="0">
              <a:lnSpc>
                <a:spcPct val="150000"/>
              </a:lnSpc>
              <a:spcBef>
                <a:spcPts val="1200"/>
              </a:spcBef>
              <a:spcAft>
                <a:spcPts val="0"/>
              </a:spcAft>
              <a:buNone/>
            </a:pPr>
            <a:r>
              <a:rPr lang="en-US" sz="2400" b="0">
                <a:solidFill>
                  <a:schemeClr val="dk1"/>
                </a:solidFill>
                <a:latin typeface="Cambria"/>
                <a:ea typeface="Cambria"/>
                <a:cs typeface="Cambria"/>
                <a:sym typeface="Cambria"/>
              </a:rPr>
              <a:t>3. Giảm áp lực cho sinh viên, học viên của các trường vẫn áp dụng kỳ thi tốt nghiệp</a:t>
            </a:r>
            <a:endParaRPr sz="2400" b="0">
              <a:solidFill>
                <a:schemeClr val="dk1"/>
              </a:solidFill>
              <a:latin typeface="Calibri"/>
              <a:ea typeface="Calibri"/>
              <a:cs typeface="Calibri"/>
              <a:sym typeface="Calibri"/>
            </a:endParaRPr>
          </a:p>
        </p:txBody>
      </p:sp>
      <p:sp>
        <p:nvSpPr>
          <p:cNvPr id="542" name="Google Shape;542;p22"/>
          <p:cNvSpPr txBox="1"/>
          <p:nvPr/>
        </p:nvSpPr>
        <p:spPr>
          <a:xfrm>
            <a:off x="391886" y="821330"/>
            <a:ext cx="11281273"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a:solidFill>
                  <a:schemeClr val="dk1"/>
                </a:solidFill>
                <a:latin typeface="Cambria"/>
                <a:ea typeface="Cambria"/>
                <a:cs typeface="Cambria"/>
                <a:sym typeface="Cambria"/>
              </a:rPr>
              <a:t>ƯU ĐIỂM VIỆC THỰC HÀNH TRƯỚC KHI THI ĐÁNH GIÁ NĂNG LỰC</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46"/>
        <p:cNvGrpSpPr/>
        <p:nvPr/>
      </p:nvGrpSpPr>
      <p:grpSpPr>
        <a:xfrm>
          <a:off x="0" y="0"/>
          <a:ext cx="0" cy="0"/>
          <a:chOff x="0" y="0"/>
          <a:chExt cx="0" cy="0"/>
        </a:xfrm>
      </p:grpSpPr>
      <p:sp>
        <p:nvSpPr>
          <p:cNvPr id="547" name="Google Shape;547;p23"/>
          <p:cNvSpPr/>
          <p:nvPr/>
        </p:nvSpPr>
        <p:spPr>
          <a:xfrm>
            <a:off x="3048"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48" name="Google Shape;548;p23"/>
          <p:cNvSpPr/>
          <p:nvPr/>
        </p:nvSpPr>
        <p:spPr>
          <a:xfrm>
            <a:off x="1" y="0"/>
            <a:ext cx="4167271" cy="6858000"/>
          </a:xfrm>
          <a:custGeom>
            <a:avLst/>
            <a:gdLst/>
            <a:ahLst/>
            <a:cxnLst/>
            <a:rect l="l" t="t" r="r" b="b"/>
            <a:pathLst>
              <a:path w="4167271" h="6858000" extrusionOk="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49" name="Google Shape;549;p23"/>
          <p:cNvSpPr txBox="1">
            <a:spLocks noGrp="1"/>
          </p:cNvSpPr>
          <p:nvPr>
            <p:ph type="title"/>
          </p:nvPr>
        </p:nvSpPr>
        <p:spPr>
          <a:xfrm>
            <a:off x="686834" y="1153572"/>
            <a:ext cx="3200400" cy="44611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FFFF"/>
              </a:buClr>
              <a:buSzPts val="4000"/>
              <a:buFont typeface="Cambria"/>
              <a:buNone/>
            </a:pPr>
            <a:r>
              <a:rPr lang="en-US" sz="4000" b="1">
                <a:solidFill>
                  <a:srgbClr val="FFFFFF"/>
                </a:solidFill>
                <a:latin typeface="Cambria"/>
                <a:ea typeface="Cambria"/>
                <a:cs typeface="Cambria"/>
                <a:sym typeface="Cambria"/>
              </a:rPr>
              <a:t>THÀNH LẬP HỘI ĐỒNG </a:t>
            </a:r>
            <a:br>
              <a:rPr lang="en-US" sz="4000" b="1">
                <a:solidFill>
                  <a:srgbClr val="FFFFFF"/>
                </a:solidFill>
                <a:latin typeface="Cambria"/>
                <a:ea typeface="Cambria"/>
                <a:cs typeface="Cambria"/>
                <a:sym typeface="Cambria"/>
              </a:rPr>
            </a:br>
            <a:r>
              <a:rPr lang="en-US" sz="4000" b="1">
                <a:solidFill>
                  <a:srgbClr val="FFFFFF"/>
                </a:solidFill>
                <a:latin typeface="Cambria"/>
                <a:ea typeface="Cambria"/>
                <a:cs typeface="Cambria"/>
                <a:sym typeface="Cambria"/>
              </a:rPr>
              <a:t>Y KHOA QUỐC GIA</a:t>
            </a:r>
            <a:endParaRPr sz="4000">
              <a:solidFill>
                <a:srgbClr val="FFFFFF"/>
              </a:solidFill>
              <a:latin typeface="Cambria"/>
              <a:ea typeface="Cambria"/>
              <a:cs typeface="Cambria"/>
              <a:sym typeface="Cambria"/>
            </a:endParaRPr>
          </a:p>
        </p:txBody>
      </p:sp>
      <p:sp>
        <p:nvSpPr>
          <p:cNvPr id="550" name="Google Shape;550;p23"/>
          <p:cNvSpPr/>
          <p:nvPr/>
        </p:nvSpPr>
        <p:spPr>
          <a:xfrm rot="10800000" flipH="1">
            <a:off x="7550402" y="2455479"/>
            <a:ext cx="4083433" cy="4083433"/>
          </a:xfrm>
          <a:prstGeom prst="arc">
            <a:avLst>
              <a:gd name="adj1" fmla="val 16200000"/>
              <a:gd name="adj2" fmla="val 0"/>
            </a:avLst>
          </a:prstGeom>
          <a:noFill/>
          <a:ln w="127000" cap="rnd" cmpd="sng">
            <a:solidFill>
              <a:schemeClr val="accent4"/>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551" name="Google Shape;551;p23"/>
          <p:cNvSpPr txBox="1">
            <a:spLocks noGrp="1"/>
          </p:cNvSpPr>
          <p:nvPr>
            <p:ph type="body" idx="1"/>
          </p:nvPr>
        </p:nvSpPr>
        <p:spPr>
          <a:xfrm>
            <a:off x="4706000" y="591343"/>
            <a:ext cx="6637459" cy="5902763"/>
          </a:xfrm>
          <a:prstGeom prst="rect">
            <a:avLst/>
          </a:prstGeom>
          <a:noFill/>
          <a:ln>
            <a:noFill/>
          </a:ln>
        </p:spPr>
        <p:txBody>
          <a:bodyPr spcFirstLastPara="1" wrap="square" lIns="91425" tIns="45700" rIns="91425" bIns="45700" anchor="ctr" anchorCtr="0">
            <a:normAutofit fontScale="55000" lnSpcReduction="20000"/>
          </a:bodyPr>
          <a:lstStyle/>
          <a:p>
            <a:pPr marL="0" lvl="0" indent="0" algn="ctr" rtl="0">
              <a:lnSpc>
                <a:spcPct val="170000"/>
              </a:lnSpc>
              <a:spcBef>
                <a:spcPts val="0"/>
              </a:spcBef>
              <a:spcAft>
                <a:spcPts val="0"/>
              </a:spcAft>
              <a:buClr>
                <a:schemeClr val="dk1"/>
              </a:buClr>
              <a:buSzPct val="100000"/>
              <a:buNone/>
            </a:pPr>
            <a:r>
              <a:rPr lang="en-US" sz="4700" b="1">
                <a:latin typeface="Cambria"/>
                <a:ea typeface="Cambria"/>
                <a:cs typeface="Cambria"/>
                <a:sym typeface="Cambria"/>
              </a:rPr>
              <a:t>Sự cần thiết thành lập</a:t>
            </a:r>
            <a:endParaRPr sz="4700" b="1">
              <a:latin typeface="Cambria"/>
              <a:ea typeface="Cambria"/>
              <a:cs typeface="Cambria"/>
              <a:sym typeface="Cambria"/>
            </a:endParaRPr>
          </a:p>
          <a:p>
            <a:pPr marL="228600" lvl="0" indent="-228600" algn="just" rtl="0">
              <a:lnSpc>
                <a:spcPct val="150000"/>
              </a:lnSpc>
              <a:spcBef>
                <a:spcPts val="1000"/>
              </a:spcBef>
              <a:spcAft>
                <a:spcPts val="0"/>
              </a:spcAft>
              <a:buClr>
                <a:schemeClr val="dk1"/>
              </a:buClr>
              <a:buSzPct val="100000"/>
              <a:buFont typeface="Noto Sans Symbols"/>
              <a:buChar char="✔"/>
            </a:pPr>
            <a:r>
              <a:rPr lang="en-US" sz="3600">
                <a:latin typeface="Cambria"/>
                <a:ea typeface="Cambria"/>
                <a:cs typeface="Cambria"/>
                <a:sym typeface="Cambria"/>
              </a:rPr>
              <a:t>Nâng cao chất lượng chuyên môn của người hành nghề.</a:t>
            </a:r>
            <a:endParaRPr/>
          </a:p>
          <a:p>
            <a:pPr marL="228600" lvl="0" indent="-228600" algn="just" rtl="0">
              <a:lnSpc>
                <a:spcPct val="150000"/>
              </a:lnSpc>
              <a:spcBef>
                <a:spcPts val="1000"/>
              </a:spcBef>
              <a:spcAft>
                <a:spcPts val="0"/>
              </a:spcAft>
              <a:buClr>
                <a:schemeClr val="dk1"/>
              </a:buClr>
              <a:buSzPct val="100000"/>
              <a:buFont typeface="Noto Sans Symbols"/>
              <a:buChar char="✔"/>
            </a:pPr>
            <a:r>
              <a:rPr lang="en-US" sz="3600">
                <a:latin typeface="Cambria"/>
                <a:ea typeface="Cambria"/>
                <a:cs typeface="Cambria"/>
                <a:sym typeface="Cambria"/>
              </a:rPr>
              <a:t>H</a:t>
            </a:r>
            <a:r>
              <a:rPr lang="en-US" sz="3600">
                <a:latin typeface="Times New Roman"/>
                <a:ea typeface="Times New Roman"/>
                <a:cs typeface="Times New Roman"/>
                <a:sym typeface="Times New Roman"/>
              </a:rPr>
              <a:t>oạt động hành nghề và cấp chứng chỉ hành nghề KBCB không qua hình thức thi </a:t>
            </a:r>
            <a:r>
              <a:rPr lang="en-US" sz="3600">
                <a:latin typeface="Cambria"/>
                <a:ea typeface="Cambria"/>
                <a:cs typeface="Cambria"/>
                <a:sym typeface="Cambria"/>
              </a:rPr>
              <a:t>đã bộc lộ những hạn chế, bất cập cần phải được khắc phục.</a:t>
            </a:r>
            <a:endParaRPr/>
          </a:p>
          <a:p>
            <a:pPr marL="228600" lvl="0" indent="-228600" algn="just" rtl="0">
              <a:lnSpc>
                <a:spcPct val="150000"/>
              </a:lnSpc>
              <a:spcBef>
                <a:spcPts val="1000"/>
              </a:spcBef>
              <a:spcAft>
                <a:spcPts val="0"/>
              </a:spcAft>
              <a:buClr>
                <a:schemeClr val="dk1"/>
              </a:buClr>
              <a:buSzPct val="100000"/>
              <a:buFont typeface="Noto Sans Symbols"/>
              <a:buChar char="✔"/>
            </a:pPr>
            <a:r>
              <a:rPr lang="en-US" sz="3600">
                <a:latin typeface="Cambria"/>
                <a:ea typeface="Cambria"/>
                <a:cs typeface="Cambria"/>
                <a:sym typeface="Cambria"/>
              </a:rPr>
              <a:t>Thực trạng chất lượng đào tạo y khoa còn có sự chưa cân đối, chưa bảo đảm mặt bằng chất lượng, chuẩn năng lực đầu ra giữa các cơ sở đào tạo.</a:t>
            </a:r>
            <a:endParaRPr/>
          </a:p>
          <a:p>
            <a:pPr marL="228600" lvl="0" indent="-228600" algn="just" rtl="0">
              <a:lnSpc>
                <a:spcPct val="150000"/>
              </a:lnSpc>
              <a:spcBef>
                <a:spcPts val="1000"/>
              </a:spcBef>
              <a:spcAft>
                <a:spcPts val="0"/>
              </a:spcAft>
              <a:buClr>
                <a:schemeClr val="dk1"/>
              </a:buClr>
              <a:buSzPct val="100000"/>
              <a:buFont typeface="Noto Sans Symbols"/>
              <a:buChar char="✔"/>
            </a:pPr>
            <a:r>
              <a:rPr lang="en-US" sz="3600">
                <a:latin typeface="Cambria"/>
                <a:ea typeface="Cambria"/>
                <a:cs typeface="Cambria"/>
                <a:sym typeface="Cambria"/>
              </a:rPr>
              <a:t>Mô hình HĐYK là cơ chế hiệu quả, linh hoạt, tiết kiệm để huy động sự tham gia và tận dụng, kết hợp hiệu quả nguồn lực chung.</a:t>
            </a:r>
            <a:endParaRPr/>
          </a:p>
          <a:p>
            <a:pPr marL="228600" lvl="0" indent="-228600" algn="just" rtl="0">
              <a:lnSpc>
                <a:spcPct val="150000"/>
              </a:lnSpc>
              <a:spcBef>
                <a:spcPts val="1000"/>
              </a:spcBef>
              <a:spcAft>
                <a:spcPts val="0"/>
              </a:spcAft>
              <a:buClr>
                <a:schemeClr val="dk1"/>
              </a:buClr>
              <a:buSzPct val="100000"/>
              <a:buFont typeface="Noto Sans Symbols"/>
              <a:buChar char="✔"/>
            </a:pPr>
            <a:r>
              <a:rPr lang="en-US" sz="3600">
                <a:latin typeface="Cambria"/>
                <a:ea typeface="Cambria"/>
                <a:cs typeface="Cambria"/>
                <a:sym typeface="Cambria"/>
              </a:rPr>
              <a:t>Phù hợp với xu hướng hội nhập quốc tế</a:t>
            </a:r>
            <a:endParaRPr sz="3600" b="1">
              <a:latin typeface="Cambria"/>
              <a:ea typeface="Cambria"/>
              <a:cs typeface="Cambria"/>
              <a:sym typeface="Cambria"/>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55"/>
        <p:cNvGrpSpPr/>
        <p:nvPr/>
      </p:nvGrpSpPr>
      <p:grpSpPr>
        <a:xfrm>
          <a:off x="0" y="0"/>
          <a:ext cx="0" cy="0"/>
          <a:chOff x="0" y="0"/>
          <a:chExt cx="0" cy="0"/>
        </a:xfrm>
      </p:grpSpPr>
      <p:sp>
        <p:nvSpPr>
          <p:cNvPr id="556" name="Google Shape;556;p24"/>
          <p:cNvSpPr/>
          <p:nvPr/>
        </p:nvSpPr>
        <p:spPr>
          <a:xfrm>
            <a:off x="3048"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57" name="Google Shape;557;p24"/>
          <p:cNvSpPr/>
          <p:nvPr/>
        </p:nvSpPr>
        <p:spPr>
          <a:xfrm>
            <a:off x="1" y="0"/>
            <a:ext cx="4167271" cy="6858000"/>
          </a:xfrm>
          <a:custGeom>
            <a:avLst/>
            <a:gdLst/>
            <a:ahLst/>
            <a:cxnLst/>
            <a:rect l="l" t="t" r="r" b="b"/>
            <a:pathLst>
              <a:path w="4167271" h="6858000" extrusionOk="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58" name="Google Shape;558;p24"/>
          <p:cNvSpPr txBox="1">
            <a:spLocks noGrp="1"/>
          </p:cNvSpPr>
          <p:nvPr>
            <p:ph type="title"/>
          </p:nvPr>
        </p:nvSpPr>
        <p:spPr>
          <a:xfrm>
            <a:off x="686834" y="1153572"/>
            <a:ext cx="3200400" cy="44611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FFFF"/>
              </a:buClr>
              <a:buSzPts val="4000"/>
              <a:buFont typeface="Cambria"/>
              <a:buNone/>
            </a:pPr>
            <a:r>
              <a:rPr lang="en-US" sz="4000" b="1">
                <a:solidFill>
                  <a:srgbClr val="FFFFFF"/>
                </a:solidFill>
                <a:latin typeface="Cambria"/>
                <a:ea typeface="Cambria"/>
                <a:cs typeface="Cambria"/>
                <a:sym typeface="Cambria"/>
              </a:rPr>
              <a:t>HỘI ĐỒNG </a:t>
            </a:r>
            <a:br>
              <a:rPr lang="en-US" sz="4000" b="1">
                <a:solidFill>
                  <a:srgbClr val="FFFFFF"/>
                </a:solidFill>
                <a:latin typeface="Cambria"/>
                <a:ea typeface="Cambria"/>
                <a:cs typeface="Cambria"/>
                <a:sym typeface="Cambria"/>
              </a:rPr>
            </a:br>
            <a:r>
              <a:rPr lang="en-US" sz="4000" b="1">
                <a:solidFill>
                  <a:srgbClr val="FFFFFF"/>
                </a:solidFill>
                <a:latin typeface="Cambria"/>
                <a:ea typeface="Cambria"/>
                <a:cs typeface="Cambria"/>
                <a:sym typeface="Cambria"/>
              </a:rPr>
              <a:t>Y KHOA QUỐC GIA</a:t>
            </a:r>
            <a:endParaRPr sz="4000">
              <a:solidFill>
                <a:srgbClr val="FFFFFF"/>
              </a:solidFill>
              <a:latin typeface="Cambria"/>
              <a:ea typeface="Cambria"/>
              <a:cs typeface="Cambria"/>
              <a:sym typeface="Cambria"/>
            </a:endParaRPr>
          </a:p>
        </p:txBody>
      </p:sp>
      <p:sp>
        <p:nvSpPr>
          <p:cNvPr id="559" name="Google Shape;559;p24"/>
          <p:cNvSpPr/>
          <p:nvPr/>
        </p:nvSpPr>
        <p:spPr>
          <a:xfrm rot="10800000" flipH="1">
            <a:off x="7550402" y="2455479"/>
            <a:ext cx="4083433" cy="4083433"/>
          </a:xfrm>
          <a:prstGeom prst="arc">
            <a:avLst>
              <a:gd name="adj1" fmla="val 16200000"/>
              <a:gd name="adj2" fmla="val 0"/>
            </a:avLst>
          </a:prstGeom>
          <a:noFill/>
          <a:ln w="127000" cap="rnd" cmpd="sng">
            <a:solidFill>
              <a:schemeClr val="accent4"/>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560" name="Google Shape;560;p24"/>
          <p:cNvSpPr txBox="1">
            <a:spLocks noGrp="1"/>
          </p:cNvSpPr>
          <p:nvPr>
            <p:ph type="body" idx="1"/>
          </p:nvPr>
        </p:nvSpPr>
        <p:spPr>
          <a:xfrm>
            <a:off x="4641599" y="383875"/>
            <a:ext cx="6308149" cy="5585619"/>
          </a:xfrm>
          <a:prstGeom prst="rect">
            <a:avLst/>
          </a:prstGeom>
          <a:noFill/>
          <a:ln>
            <a:noFill/>
          </a:ln>
        </p:spPr>
        <p:txBody>
          <a:bodyPr spcFirstLastPara="1" wrap="square" lIns="91425" tIns="45700" rIns="91425" bIns="45700" anchor="ctr" anchorCtr="0">
            <a:normAutofit/>
          </a:bodyPr>
          <a:lstStyle/>
          <a:p>
            <a:pPr marL="0" lvl="0" indent="0" algn="l" rtl="0">
              <a:lnSpc>
                <a:spcPct val="150000"/>
              </a:lnSpc>
              <a:spcBef>
                <a:spcPts val="0"/>
              </a:spcBef>
              <a:spcAft>
                <a:spcPts val="0"/>
              </a:spcAft>
              <a:buClr>
                <a:schemeClr val="dk1"/>
              </a:buClr>
              <a:buSzPts val="3600"/>
              <a:buNone/>
            </a:pPr>
            <a:r>
              <a:rPr lang="en-US" sz="3600" b="1">
                <a:latin typeface="Cambria"/>
                <a:ea typeface="Cambria"/>
                <a:cs typeface="Cambria"/>
                <a:sym typeface="Cambria"/>
              </a:rPr>
              <a:t>Vị trí, chức năng</a:t>
            </a:r>
            <a:endParaRPr sz="3600" b="1">
              <a:latin typeface="Cambria"/>
              <a:ea typeface="Cambria"/>
              <a:cs typeface="Cambria"/>
              <a:sym typeface="Cambria"/>
            </a:endParaRPr>
          </a:p>
          <a:p>
            <a:pPr marL="0" lvl="0" indent="0" algn="just" rtl="0">
              <a:lnSpc>
                <a:spcPct val="150000"/>
              </a:lnSpc>
              <a:spcBef>
                <a:spcPts val="1000"/>
              </a:spcBef>
              <a:spcAft>
                <a:spcPts val="0"/>
              </a:spcAft>
              <a:buClr>
                <a:schemeClr val="dk1"/>
              </a:buClr>
              <a:buSzPts val="2800"/>
              <a:buNone/>
            </a:pPr>
            <a:r>
              <a:rPr lang="en-US" b="0" i="0">
                <a:latin typeface="Cambria"/>
                <a:ea typeface="Cambria"/>
                <a:cs typeface="Cambria"/>
                <a:sym typeface="Cambria"/>
              </a:rPr>
              <a:t>Hội đồng Y khoa Quốc gia là tổ chức do Thủ tướng Chính phủ thành lập, có chức năng đánh giá độc lập năng lực hành nghề khám bệnh, chữa bệnh; có con dấu và trụ sở riêng.</a:t>
            </a:r>
            <a:endParaRPr>
              <a:latin typeface="Cambria"/>
              <a:ea typeface="Cambria"/>
              <a:cs typeface="Cambria"/>
              <a:sym typeface="Cambria"/>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64"/>
        <p:cNvGrpSpPr/>
        <p:nvPr/>
      </p:nvGrpSpPr>
      <p:grpSpPr>
        <a:xfrm>
          <a:off x="0" y="0"/>
          <a:ext cx="0" cy="0"/>
          <a:chOff x="0" y="0"/>
          <a:chExt cx="0" cy="0"/>
        </a:xfrm>
      </p:grpSpPr>
      <p:sp>
        <p:nvSpPr>
          <p:cNvPr id="565" name="Google Shape;565;p25"/>
          <p:cNvSpPr txBox="1">
            <a:spLocks noGrp="1"/>
          </p:cNvSpPr>
          <p:nvPr>
            <p:ph type="title"/>
          </p:nvPr>
        </p:nvSpPr>
        <p:spPr>
          <a:xfrm>
            <a:off x="1981200" y="228600"/>
            <a:ext cx="8006366" cy="554038"/>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2800"/>
              <a:buFont typeface="Cambria"/>
              <a:buNone/>
            </a:pPr>
            <a:r>
              <a:rPr lang="en-US" sz="2800" b="1">
                <a:latin typeface="Cambria"/>
                <a:ea typeface="Cambria"/>
                <a:cs typeface="Cambria"/>
                <a:sym typeface="Cambria"/>
              </a:rPr>
              <a:t>Nhiệm vụ của Hội đồng Y khoa quốc gia</a:t>
            </a:r>
            <a:endParaRPr sz="2800" b="1">
              <a:latin typeface="Cambria"/>
              <a:ea typeface="Cambria"/>
              <a:cs typeface="Cambria"/>
              <a:sym typeface="Cambria"/>
            </a:endParaRPr>
          </a:p>
        </p:txBody>
      </p:sp>
      <p:grpSp>
        <p:nvGrpSpPr>
          <p:cNvPr id="566" name="Google Shape;566;p25"/>
          <p:cNvGrpSpPr/>
          <p:nvPr/>
        </p:nvGrpSpPr>
        <p:grpSpPr>
          <a:xfrm>
            <a:off x="1286068" y="842099"/>
            <a:ext cx="9717834" cy="5784924"/>
            <a:chOff x="0" y="3899"/>
            <a:chExt cx="9717834" cy="5784924"/>
          </a:xfrm>
        </p:grpSpPr>
        <p:sp>
          <p:nvSpPr>
            <p:cNvPr id="567" name="Google Shape;567;p25"/>
            <p:cNvSpPr/>
            <p:nvPr/>
          </p:nvSpPr>
          <p:spPr>
            <a:xfrm>
              <a:off x="0" y="3899"/>
              <a:ext cx="9717834" cy="1146005"/>
            </a:xfrm>
            <a:prstGeom prst="roundRect">
              <a:avLst>
                <a:gd name="adj" fmla="val 16667"/>
              </a:avLst>
            </a:prstGeom>
            <a:gradFill>
              <a:gsLst>
                <a:gs pos="0">
                  <a:srgbClr val="F7BCA2"/>
                </a:gs>
                <a:gs pos="50000">
                  <a:srgbClr val="F4B093"/>
                </a:gs>
                <a:gs pos="100000">
                  <a:srgbClr val="F7A47F"/>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25"/>
            <p:cNvSpPr txBox="1"/>
            <p:nvPr/>
          </p:nvSpPr>
          <p:spPr>
            <a:xfrm>
              <a:off x="55943" y="59842"/>
              <a:ext cx="9605948" cy="1034119"/>
            </a:xfrm>
            <a:prstGeom prst="rect">
              <a:avLst/>
            </a:prstGeom>
            <a:noFill/>
            <a:ln>
              <a:noFill/>
            </a:ln>
          </p:spPr>
          <p:txBody>
            <a:bodyPr spcFirstLastPara="1" wrap="square" lIns="83800" tIns="83800" rIns="83800" bIns="83800" anchor="ctr" anchorCtr="0">
              <a:noAutofit/>
            </a:bodyPr>
            <a:lstStyle/>
            <a:p>
              <a:pPr marL="0" marR="0" lvl="0" indent="0" algn="just" rtl="0">
                <a:lnSpc>
                  <a:spcPct val="90000"/>
                </a:lnSpc>
                <a:spcBef>
                  <a:spcPts val="0"/>
                </a:spcBef>
                <a:spcAft>
                  <a:spcPts val="0"/>
                </a:spcAft>
                <a:buClr>
                  <a:schemeClr val="dk1"/>
                </a:buClr>
                <a:buSzPts val="2200"/>
                <a:buFont typeface="Cambria"/>
                <a:buNone/>
              </a:pPr>
              <a:r>
                <a:rPr lang="en-US" sz="2200" b="0" i="0">
                  <a:solidFill>
                    <a:schemeClr val="dk1"/>
                  </a:solidFill>
                  <a:latin typeface="Cambria"/>
                  <a:ea typeface="Cambria"/>
                  <a:cs typeface="Cambria"/>
                  <a:sym typeface="Cambria"/>
                </a:rPr>
                <a:t>1. Chủ trì phối hợp với các tổ chức xã hội - nghề nghiệp về khám bệnh, chữa bệnh và cơ quan, tổ chức khác có liên quan trong việc xây dựng bộ công cụ đánh giá năng lực hành nghề khám bệnh, chữa bệnh</a:t>
              </a:r>
              <a:endParaRPr sz="2200">
                <a:solidFill>
                  <a:schemeClr val="dk1"/>
                </a:solidFill>
                <a:latin typeface="Cambria"/>
                <a:ea typeface="Cambria"/>
                <a:cs typeface="Cambria"/>
                <a:sym typeface="Cambria"/>
              </a:endParaRPr>
            </a:p>
          </p:txBody>
        </p:sp>
        <p:sp>
          <p:nvSpPr>
            <p:cNvPr id="569" name="Google Shape;569;p25"/>
            <p:cNvSpPr/>
            <p:nvPr/>
          </p:nvSpPr>
          <p:spPr>
            <a:xfrm>
              <a:off x="0" y="1162486"/>
              <a:ext cx="9717834" cy="1146005"/>
            </a:xfrm>
            <a:prstGeom prst="roundRect">
              <a:avLst>
                <a:gd name="adj" fmla="val 16667"/>
              </a:avLst>
            </a:prstGeom>
            <a:gradFill>
              <a:gsLst>
                <a:gs pos="0">
                  <a:srgbClr val="D1D1D1"/>
                </a:gs>
                <a:gs pos="50000">
                  <a:srgbClr val="C7C7C7"/>
                </a:gs>
                <a:gs pos="100000">
                  <a:srgbClr val="C0C0C0"/>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25"/>
            <p:cNvSpPr txBox="1"/>
            <p:nvPr/>
          </p:nvSpPr>
          <p:spPr>
            <a:xfrm>
              <a:off x="55943" y="1218429"/>
              <a:ext cx="9605948" cy="1034119"/>
            </a:xfrm>
            <a:prstGeom prst="rect">
              <a:avLst/>
            </a:prstGeom>
            <a:noFill/>
            <a:ln>
              <a:noFill/>
            </a:ln>
          </p:spPr>
          <p:txBody>
            <a:bodyPr spcFirstLastPara="1" wrap="square" lIns="83800" tIns="83800" rIns="83800" bIns="83800" anchor="ctr" anchorCtr="0">
              <a:noAutofit/>
            </a:bodyPr>
            <a:lstStyle/>
            <a:p>
              <a:pPr marL="0" marR="0" lvl="0" indent="0" algn="just" rtl="0">
                <a:lnSpc>
                  <a:spcPct val="90000"/>
                </a:lnSpc>
                <a:spcBef>
                  <a:spcPts val="0"/>
                </a:spcBef>
                <a:spcAft>
                  <a:spcPts val="0"/>
                </a:spcAft>
                <a:buClr>
                  <a:schemeClr val="dk1"/>
                </a:buClr>
                <a:buSzPts val="2200"/>
                <a:buFont typeface="Cambria"/>
                <a:buNone/>
              </a:pPr>
              <a:r>
                <a:rPr lang="en-US" sz="2200" b="0" i="0">
                  <a:solidFill>
                    <a:schemeClr val="dk1"/>
                  </a:solidFill>
                  <a:latin typeface="Cambria"/>
                  <a:ea typeface="Cambria"/>
                  <a:cs typeface="Cambria"/>
                  <a:sym typeface="Cambria"/>
                </a:rPr>
                <a:t>2. Ban hành bộ công cụ đánh giá năng lực hành nghề khám bệnh, chữa bệnh</a:t>
              </a:r>
              <a:endParaRPr sz="2200">
                <a:solidFill>
                  <a:schemeClr val="dk1"/>
                </a:solidFill>
                <a:latin typeface="Cambria"/>
                <a:ea typeface="Cambria"/>
                <a:cs typeface="Cambria"/>
                <a:sym typeface="Cambria"/>
              </a:endParaRPr>
            </a:p>
          </p:txBody>
        </p:sp>
        <p:sp>
          <p:nvSpPr>
            <p:cNvPr id="571" name="Google Shape;571;p25"/>
            <p:cNvSpPr/>
            <p:nvPr/>
          </p:nvSpPr>
          <p:spPr>
            <a:xfrm>
              <a:off x="0" y="2322597"/>
              <a:ext cx="9717834" cy="1146005"/>
            </a:xfrm>
            <a:prstGeom prst="roundRect">
              <a:avLst>
                <a:gd name="adj" fmla="val 16667"/>
              </a:avLst>
            </a:prstGeom>
            <a:gradFill>
              <a:gsLst>
                <a:gs pos="0">
                  <a:srgbClr val="FFDC9B"/>
                </a:gs>
                <a:gs pos="50000">
                  <a:srgbClr val="FFD68D"/>
                </a:gs>
                <a:gs pos="100000">
                  <a:srgbClr val="FFD478"/>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25"/>
            <p:cNvSpPr txBox="1"/>
            <p:nvPr/>
          </p:nvSpPr>
          <p:spPr>
            <a:xfrm>
              <a:off x="55943" y="2378540"/>
              <a:ext cx="9605948" cy="1034119"/>
            </a:xfrm>
            <a:prstGeom prst="rect">
              <a:avLst/>
            </a:prstGeom>
            <a:noFill/>
            <a:ln>
              <a:noFill/>
            </a:ln>
          </p:spPr>
          <p:txBody>
            <a:bodyPr spcFirstLastPara="1" wrap="square" lIns="83800" tIns="83800" rIns="83800" bIns="83800" anchor="ctr" anchorCtr="0">
              <a:noAutofit/>
            </a:bodyPr>
            <a:lstStyle/>
            <a:p>
              <a:pPr marL="0" marR="0" lvl="0" indent="0" algn="just" rtl="0">
                <a:lnSpc>
                  <a:spcPct val="90000"/>
                </a:lnSpc>
                <a:spcBef>
                  <a:spcPts val="0"/>
                </a:spcBef>
                <a:spcAft>
                  <a:spcPts val="0"/>
                </a:spcAft>
                <a:buClr>
                  <a:schemeClr val="dk1"/>
                </a:buClr>
                <a:buSzPts val="2200"/>
                <a:buFont typeface="Cambria"/>
                <a:buNone/>
              </a:pPr>
              <a:r>
                <a:rPr lang="en-US" sz="2200" b="0" i="0">
                  <a:solidFill>
                    <a:schemeClr val="dk1"/>
                  </a:solidFill>
                  <a:latin typeface="Cambria"/>
                  <a:ea typeface="Cambria"/>
                  <a:cs typeface="Cambria"/>
                  <a:sym typeface="Cambria"/>
                </a:rPr>
                <a:t>3. Chủ trì tổ chức kiểm tra đánh giá năng lực hành nghề khám bệnh, chữa bệnh</a:t>
              </a:r>
              <a:endParaRPr sz="2200">
                <a:solidFill>
                  <a:schemeClr val="dk1"/>
                </a:solidFill>
                <a:latin typeface="Cambria"/>
                <a:ea typeface="Cambria"/>
                <a:cs typeface="Cambria"/>
                <a:sym typeface="Cambria"/>
              </a:endParaRPr>
            </a:p>
          </p:txBody>
        </p:sp>
        <p:sp>
          <p:nvSpPr>
            <p:cNvPr id="573" name="Google Shape;573;p25"/>
            <p:cNvSpPr/>
            <p:nvPr/>
          </p:nvSpPr>
          <p:spPr>
            <a:xfrm>
              <a:off x="0" y="3482707"/>
              <a:ext cx="9717834" cy="1146005"/>
            </a:xfrm>
            <a:prstGeom prst="roundRect">
              <a:avLst>
                <a:gd name="adj" fmla="val 16667"/>
              </a:avLst>
            </a:prstGeom>
            <a:gradFill>
              <a:gsLst>
                <a:gs pos="0">
                  <a:srgbClr val="AFCAE9"/>
                </a:gs>
                <a:gs pos="50000">
                  <a:srgbClr val="A0C1E4"/>
                </a:gs>
                <a:gs pos="100000">
                  <a:srgbClr val="8FB8E4"/>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25"/>
            <p:cNvSpPr txBox="1"/>
            <p:nvPr/>
          </p:nvSpPr>
          <p:spPr>
            <a:xfrm>
              <a:off x="55943" y="3538650"/>
              <a:ext cx="9605948" cy="1034119"/>
            </a:xfrm>
            <a:prstGeom prst="rect">
              <a:avLst/>
            </a:prstGeom>
            <a:noFill/>
            <a:ln>
              <a:noFill/>
            </a:ln>
          </p:spPr>
          <p:txBody>
            <a:bodyPr spcFirstLastPara="1" wrap="square" lIns="83800" tIns="83800" rIns="83800" bIns="83800" anchor="ctr" anchorCtr="0">
              <a:noAutofit/>
            </a:bodyPr>
            <a:lstStyle/>
            <a:p>
              <a:pPr marL="0" marR="0" lvl="0" indent="0" algn="just" rtl="0">
                <a:lnSpc>
                  <a:spcPct val="90000"/>
                </a:lnSpc>
                <a:spcBef>
                  <a:spcPts val="0"/>
                </a:spcBef>
                <a:spcAft>
                  <a:spcPts val="0"/>
                </a:spcAft>
                <a:buClr>
                  <a:schemeClr val="dk1"/>
                </a:buClr>
                <a:buSzPts val="2200"/>
                <a:buFont typeface="Cambria"/>
                <a:buNone/>
              </a:pPr>
              <a:r>
                <a:rPr lang="en-US" sz="2200" b="0" i="0">
                  <a:solidFill>
                    <a:schemeClr val="dk1"/>
                  </a:solidFill>
                  <a:latin typeface="Cambria"/>
                  <a:ea typeface="Cambria"/>
                  <a:cs typeface="Cambria"/>
                  <a:sym typeface="Cambria"/>
                </a:rPr>
                <a:t>4. Tiếp nhận, giải quyết kiến nghị, khiếu nại hoặc phối hợp với cơ quan quản lý nhà nước trong việc giải quyết khiếu nại, tố cáo về kết quả kiểm tra đánh giá năng lực hành nghề khám bệnh, chữa bệnh</a:t>
              </a:r>
              <a:endParaRPr sz="2200">
                <a:solidFill>
                  <a:schemeClr val="dk1"/>
                </a:solidFill>
                <a:latin typeface="Cambria"/>
                <a:ea typeface="Cambria"/>
                <a:cs typeface="Cambria"/>
                <a:sym typeface="Cambria"/>
              </a:endParaRPr>
            </a:p>
          </p:txBody>
        </p:sp>
        <p:sp>
          <p:nvSpPr>
            <p:cNvPr id="575" name="Google Shape;575;p25"/>
            <p:cNvSpPr/>
            <p:nvPr/>
          </p:nvSpPr>
          <p:spPr>
            <a:xfrm>
              <a:off x="0" y="4642818"/>
              <a:ext cx="9717834" cy="1146005"/>
            </a:xfrm>
            <a:prstGeom prst="roundRect">
              <a:avLst>
                <a:gd name="adj" fmla="val 16667"/>
              </a:avLst>
            </a:prstGeom>
            <a:gradFill>
              <a:gsLst>
                <a:gs pos="0">
                  <a:srgbClr val="B4D4A5"/>
                </a:gs>
                <a:gs pos="50000">
                  <a:srgbClr val="A8CD97"/>
                </a:gs>
                <a:gs pos="100000">
                  <a:srgbClr val="9BC985"/>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25"/>
            <p:cNvSpPr txBox="1"/>
            <p:nvPr/>
          </p:nvSpPr>
          <p:spPr>
            <a:xfrm>
              <a:off x="55943" y="4698761"/>
              <a:ext cx="9605948" cy="1034119"/>
            </a:xfrm>
            <a:prstGeom prst="rect">
              <a:avLst/>
            </a:prstGeom>
            <a:noFill/>
            <a:ln>
              <a:noFill/>
            </a:ln>
          </p:spPr>
          <p:txBody>
            <a:bodyPr spcFirstLastPara="1" wrap="square" lIns="83800" tIns="83800" rIns="83800" bIns="83800" anchor="ctr" anchorCtr="0">
              <a:noAutofit/>
            </a:bodyPr>
            <a:lstStyle/>
            <a:p>
              <a:pPr marL="0" marR="0" lvl="0" indent="0" algn="just" rtl="0">
                <a:lnSpc>
                  <a:spcPct val="90000"/>
                </a:lnSpc>
                <a:spcBef>
                  <a:spcPts val="0"/>
                </a:spcBef>
                <a:spcAft>
                  <a:spcPts val="0"/>
                </a:spcAft>
                <a:buClr>
                  <a:schemeClr val="dk1"/>
                </a:buClr>
                <a:buSzPts val="2200"/>
                <a:buFont typeface="Cambria"/>
                <a:buNone/>
              </a:pPr>
              <a:r>
                <a:rPr lang="en-US" sz="2200" b="0" i="0">
                  <a:solidFill>
                    <a:schemeClr val="dk1"/>
                  </a:solidFill>
                  <a:latin typeface="Cambria"/>
                  <a:ea typeface="Cambria"/>
                  <a:cs typeface="Cambria"/>
                  <a:sym typeface="Cambria"/>
                </a:rPr>
                <a:t>5. Thực hiện nhiệm vụ khác theo quy định của Thủ tướng Chính phủ</a:t>
              </a:r>
              <a:endParaRPr sz="2200">
                <a:solidFill>
                  <a:schemeClr val="dk1"/>
                </a:solidFill>
                <a:latin typeface="Cambria"/>
                <a:ea typeface="Cambria"/>
                <a:cs typeface="Cambria"/>
                <a:sym typeface="Cambria"/>
              </a:endParaRPr>
            </a:p>
          </p:txBody>
        </p:sp>
      </p:gr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80"/>
        <p:cNvGrpSpPr/>
        <p:nvPr/>
      </p:nvGrpSpPr>
      <p:grpSpPr>
        <a:xfrm>
          <a:off x="0" y="0"/>
          <a:ext cx="0" cy="0"/>
          <a:chOff x="0" y="0"/>
          <a:chExt cx="0" cy="0"/>
        </a:xfrm>
      </p:grpSpPr>
      <p:sp>
        <p:nvSpPr>
          <p:cNvPr id="581" name="Google Shape;581;p26"/>
          <p:cNvSpPr/>
          <p:nvPr/>
        </p:nvSpPr>
        <p:spPr>
          <a:xfrm>
            <a:off x="3048"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82" name="Google Shape;582;p26"/>
          <p:cNvSpPr/>
          <p:nvPr/>
        </p:nvSpPr>
        <p:spPr>
          <a:xfrm>
            <a:off x="1" y="0"/>
            <a:ext cx="4167271" cy="6858000"/>
          </a:xfrm>
          <a:custGeom>
            <a:avLst/>
            <a:gdLst/>
            <a:ahLst/>
            <a:cxnLst/>
            <a:rect l="l" t="t" r="r" b="b"/>
            <a:pathLst>
              <a:path w="4167271" h="6858000" extrusionOk="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83" name="Google Shape;583;p26"/>
          <p:cNvSpPr txBox="1">
            <a:spLocks noGrp="1"/>
          </p:cNvSpPr>
          <p:nvPr>
            <p:ph type="title"/>
          </p:nvPr>
        </p:nvSpPr>
        <p:spPr>
          <a:xfrm>
            <a:off x="184417" y="1153572"/>
            <a:ext cx="3702817" cy="44611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FFFF"/>
              </a:buClr>
              <a:buSzPts val="4000"/>
              <a:buFont typeface="Cambria"/>
              <a:buNone/>
            </a:pPr>
            <a:r>
              <a:rPr lang="en-US" sz="4000" b="1">
                <a:solidFill>
                  <a:srgbClr val="FFFFFF"/>
                </a:solidFill>
                <a:latin typeface="Cambria"/>
                <a:ea typeface="Cambria"/>
                <a:cs typeface="Cambria"/>
                <a:sym typeface="Cambria"/>
              </a:rPr>
              <a:t>THI ĐÁNH GIÁ NĂNG LỰC HÀNH NGHỀ KHÁM BỆNH, CHỮA BỆNH</a:t>
            </a:r>
            <a:endParaRPr sz="4000">
              <a:solidFill>
                <a:srgbClr val="FFFFFF"/>
              </a:solidFill>
              <a:latin typeface="Cambria"/>
              <a:ea typeface="Cambria"/>
              <a:cs typeface="Cambria"/>
              <a:sym typeface="Cambria"/>
            </a:endParaRPr>
          </a:p>
        </p:txBody>
      </p:sp>
      <p:sp>
        <p:nvSpPr>
          <p:cNvPr id="584" name="Google Shape;584;p26"/>
          <p:cNvSpPr/>
          <p:nvPr/>
        </p:nvSpPr>
        <p:spPr>
          <a:xfrm rot="10800000" flipH="1">
            <a:off x="7550402" y="2455479"/>
            <a:ext cx="4083433" cy="4083433"/>
          </a:xfrm>
          <a:prstGeom prst="arc">
            <a:avLst>
              <a:gd name="adj1" fmla="val 16200000"/>
              <a:gd name="adj2" fmla="val 0"/>
            </a:avLst>
          </a:prstGeom>
          <a:noFill/>
          <a:ln w="127000" cap="rnd" cmpd="sng">
            <a:solidFill>
              <a:schemeClr val="accent4"/>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585" name="Google Shape;585;p26"/>
          <p:cNvSpPr txBox="1">
            <a:spLocks noGrp="1"/>
          </p:cNvSpPr>
          <p:nvPr>
            <p:ph type="body" idx="1"/>
          </p:nvPr>
        </p:nvSpPr>
        <p:spPr>
          <a:xfrm>
            <a:off x="4447308" y="840160"/>
            <a:ext cx="7253280" cy="5585619"/>
          </a:xfrm>
          <a:prstGeom prst="rect">
            <a:avLst/>
          </a:prstGeom>
          <a:noFill/>
          <a:ln>
            <a:noFill/>
          </a:ln>
        </p:spPr>
        <p:txBody>
          <a:bodyPr spcFirstLastPara="1" wrap="square" lIns="91425" tIns="45700" rIns="91425" bIns="45700" anchor="ctr" anchorCtr="0">
            <a:normAutofit fontScale="32500" lnSpcReduction="20000"/>
          </a:bodyPr>
          <a:lstStyle/>
          <a:p>
            <a:pPr marL="0" lvl="0" indent="0" algn="just" rtl="0">
              <a:lnSpc>
                <a:spcPct val="120000"/>
              </a:lnSpc>
              <a:spcBef>
                <a:spcPts val="0"/>
              </a:spcBef>
              <a:spcAft>
                <a:spcPts val="0"/>
              </a:spcAft>
              <a:buClr>
                <a:srgbClr val="C00000"/>
              </a:buClr>
              <a:buSzPct val="100000"/>
              <a:buNone/>
            </a:pPr>
            <a:r>
              <a:rPr lang="en-US" sz="8000" b="1">
                <a:latin typeface="Cambria"/>
                <a:ea typeface="Cambria"/>
                <a:cs typeface="Cambria"/>
                <a:sym typeface="Cambria"/>
              </a:rPr>
              <a:t>Đối tượng thi đánh giá năng lực hành nghề</a:t>
            </a:r>
            <a:endParaRPr sz="8000" b="1">
              <a:latin typeface="Cambria"/>
              <a:ea typeface="Cambria"/>
              <a:cs typeface="Cambria"/>
              <a:sym typeface="Cambria"/>
            </a:endParaRPr>
          </a:p>
          <a:p>
            <a:pPr marL="228600" lvl="0" indent="-228600" algn="just" rtl="0">
              <a:lnSpc>
                <a:spcPct val="120000"/>
              </a:lnSpc>
              <a:spcBef>
                <a:spcPts val="1000"/>
              </a:spcBef>
              <a:spcAft>
                <a:spcPts val="0"/>
              </a:spcAft>
              <a:buClr>
                <a:srgbClr val="C00000"/>
              </a:buClr>
              <a:buSzPct val="100000"/>
              <a:buFont typeface="Noto Sans Symbols"/>
              <a:buChar char="✔"/>
            </a:pPr>
            <a:r>
              <a:rPr lang="en-US" sz="8000">
                <a:latin typeface="Cambria"/>
                <a:ea typeface="Cambria"/>
                <a:cs typeface="Cambria"/>
                <a:sym typeface="Cambria"/>
              </a:rPr>
              <a:t>Từ ngày 01 tháng 01 năm 2027 đối với chức danh </a:t>
            </a:r>
            <a:r>
              <a:rPr lang="en-US" sz="8000" b="1">
                <a:solidFill>
                  <a:srgbClr val="FF0000"/>
                </a:solidFill>
                <a:latin typeface="Cambria"/>
                <a:ea typeface="Cambria"/>
                <a:cs typeface="Cambria"/>
                <a:sym typeface="Cambria"/>
              </a:rPr>
              <a:t>bác sỹ.</a:t>
            </a:r>
            <a:endParaRPr sz="8000">
              <a:latin typeface="Cambria"/>
              <a:ea typeface="Cambria"/>
              <a:cs typeface="Cambria"/>
              <a:sym typeface="Cambria"/>
            </a:endParaRPr>
          </a:p>
          <a:p>
            <a:pPr marL="228600" lvl="0" indent="-228600" algn="just" rtl="0">
              <a:lnSpc>
                <a:spcPct val="120000"/>
              </a:lnSpc>
              <a:spcBef>
                <a:spcPts val="1600"/>
              </a:spcBef>
              <a:spcAft>
                <a:spcPts val="0"/>
              </a:spcAft>
              <a:buClr>
                <a:srgbClr val="C00000"/>
              </a:buClr>
              <a:buSzPct val="100000"/>
              <a:buFont typeface="Noto Sans Symbols"/>
              <a:buChar char="✔"/>
            </a:pPr>
            <a:r>
              <a:rPr lang="en-US" sz="8000">
                <a:latin typeface="Cambria"/>
                <a:ea typeface="Cambria"/>
                <a:cs typeface="Cambria"/>
                <a:sym typeface="Cambria"/>
              </a:rPr>
              <a:t>Từ ngày 01 tháng 01 năm 2028 đối với các chức danh </a:t>
            </a:r>
            <a:r>
              <a:rPr lang="en-US" sz="8000" b="1">
                <a:solidFill>
                  <a:srgbClr val="FF0000"/>
                </a:solidFill>
                <a:latin typeface="Cambria"/>
                <a:ea typeface="Cambria"/>
                <a:cs typeface="Cambria"/>
                <a:sym typeface="Cambria"/>
              </a:rPr>
              <a:t>y sỹ, điều dưỡng, hộ sinh.</a:t>
            </a:r>
            <a:endParaRPr sz="8000">
              <a:latin typeface="Cambria"/>
              <a:ea typeface="Cambria"/>
              <a:cs typeface="Cambria"/>
              <a:sym typeface="Cambria"/>
            </a:endParaRPr>
          </a:p>
          <a:p>
            <a:pPr marL="228600" lvl="0" indent="-228600" algn="just" rtl="0">
              <a:lnSpc>
                <a:spcPct val="120000"/>
              </a:lnSpc>
              <a:spcBef>
                <a:spcPts val="1600"/>
              </a:spcBef>
              <a:spcAft>
                <a:spcPts val="0"/>
              </a:spcAft>
              <a:buClr>
                <a:srgbClr val="C00000"/>
              </a:buClr>
              <a:buSzPct val="100000"/>
              <a:buFont typeface="Noto Sans Symbols"/>
              <a:buChar char="✔"/>
            </a:pPr>
            <a:r>
              <a:rPr lang="en-US" sz="8000">
                <a:latin typeface="Cambria"/>
                <a:ea typeface="Cambria"/>
                <a:cs typeface="Cambria"/>
                <a:sym typeface="Cambria"/>
              </a:rPr>
              <a:t>Từ ngày 01 tháng 01 năm 2029 đối với các chức danh </a:t>
            </a:r>
            <a:r>
              <a:rPr lang="en-US" sz="8000" b="1">
                <a:solidFill>
                  <a:srgbClr val="FF0000"/>
                </a:solidFill>
                <a:latin typeface="Cambria"/>
                <a:ea typeface="Cambria"/>
                <a:cs typeface="Cambria"/>
                <a:sym typeface="Cambria"/>
              </a:rPr>
              <a:t>kỹ thuật y, dinh dưỡng lâm sàng, cấp cứu viên ngoại viện và tâm lý lâm sàng.</a:t>
            </a:r>
            <a:endParaRPr sz="8000">
              <a:latin typeface="Cambria"/>
              <a:ea typeface="Cambria"/>
              <a:cs typeface="Cambria"/>
              <a:sym typeface="Cambria"/>
            </a:endParaRPr>
          </a:p>
          <a:p>
            <a:pPr marL="682625" lvl="0" indent="-63500" algn="l" rtl="0">
              <a:lnSpc>
                <a:spcPct val="90000"/>
              </a:lnSpc>
              <a:spcBef>
                <a:spcPts val="1600"/>
              </a:spcBef>
              <a:spcAft>
                <a:spcPts val="0"/>
              </a:spcAft>
              <a:buClr>
                <a:schemeClr val="dk1"/>
              </a:buClr>
              <a:buSzPct val="100000"/>
              <a:buFont typeface="Calibri"/>
              <a:buNone/>
            </a:pPr>
            <a:endParaRPr sz="8000"/>
          </a:p>
          <a:p>
            <a:pPr marL="0" lvl="0" indent="0" algn="l" rtl="0">
              <a:lnSpc>
                <a:spcPct val="90000"/>
              </a:lnSpc>
              <a:spcBef>
                <a:spcPts val="1000"/>
              </a:spcBef>
              <a:spcAft>
                <a:spcPts val="0"/>
              </a:spcAft>
              <a:buClr>
                <a:schemeClr val="dk1"/>
              </a:buClr>
              <a:buSzPct val="100000"/>
              <a:buNone/>
            </a:pPr>
            <a:endParaRPr sz="180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89"/>
        <p:cNvGrpSpPr/>
        <p:nvPr/>
      </p:nvGrpSpPr>
      <p:grpSpPr>
        <a:xfrm>
          <a:off x="0" y="0"/>
          <a:ext cx="0" cy="0"/>
          <a:chOff x="0" y="0"/>
          <a:chExt cx="0" cy="0"/>
        </a:xfrm>
      </p:grpSpPr>
      <p:sp>
        <p:nvSpPr>
          <p:cNvPr id="590" name="Google Shape;590;p27"/>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91" name="Google Shape;591;p27"/>
          <p:cNvSpPr/>
          <p:nvPr/>
        </p:nvSpPr>
        <p:spPr>
          <a:xfrm>
            <a:off x="305" y="0"/>
            <a:ext cx="12191695"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92" name="Google Shape;592;p27"/>
          <p:cNvSpPr txBox="1"/>
          <p:nvPr/>
        </p:nvSpPr>
        <p:spPr>
          <a:xfrm>
            <a:off x="696312" y="1214923"/>
            <a:ext cx="5125792" cy="3639289"/>
          </a:xfrm>
          <a:prstGeom prst="rect">
            <a:avLst/>
          </a:prstGeom>
          <a:noFill/>
          <a:ln>
            <a:noFill/>
          </a:ln>
        </p:spPr>
        <p:txBody>
          <a:bodyPr spcFirstLastPara="1" wrap="square" lIns="91425" tIns="45700" rIns="91425" bIns="45700" anchor="ctr" anchorCtr="0">
            <a:normAutofit/>
          </a:bodyPr>
          <a:lstStyle/>
          <a:p>
            <a:pPr marL="0" marR="0" lvl="0" indent="0" algn="ctr" rtl="0">
              <a:lnSpc>
                <a:spcPct val="100000"/>
              </a:lnSpc>
              <a:spcBef>
                <a:spcPts val="0"/>
              </a:spcBef>
              <a:spcAft>
                <a:spcPts val="0"/>
              </a:spcAft>
              <a:buClr>
                <a:srgbClr val="FF0000"/>
              </a:buClr>
              <a:buSzPts val="3600"/>
              <a:buFont typeface="Cambria"/>
              <a:buNone/>
            </a:pPr>
            <a:r>
              <a:rPr lang="en-US" sz="3600" b="1">
                <a:solidFill>
                  <a:srgbClr val="FF0000"/>
                </a:solidFill>
                <a:latin typeface="Cambria"/>
                <a:ea typeface="Cambria"/>
                <a:cs typeface="Cambria"/>
                <a:sym typeface="Cambria"/>
              </a:rPr>
              <a:t>GIẤY PHÉP HÀNH NGHỀ CÓ THỜI HẠN 05 NĂM</a:t>
            </a:r>
            <a:endParaRPr sz="3600" b="1" i="1">
              <a:solidFill>
                <a:srgbClr val="FF0000"/>
              </a:solidFill>
              <a:latin typeface="Cambria"/>
              <a:ea typeface="Cambria"/>
              <a:cs typeface="Cambria"/>
              <a:sym typeface="Cambria"/>
            </a:endParaRPr>
          </a:p>
        </p:txBody>
      </p:sp>
      <p:grpSp>
        <p:nvGrpSpPr>
          <p:cNvPr id="593" name="Google Shape;593;p27"/>
          <p:cNvGrpSpPr/>
          <p:nvPr/>
        </p:nvGrpSpPr>
        <p:grpSpPr>
          <a:xfrm>
            <a:off x="6369897" y="0"/>
            <a:ext cx="5822103" cy="6685267"/>
            <a:chOff x="6357228" y="0"/>
            <a:chExt cx="5822103" cy="6685267"/>
          </a:xfrm>
        </p:grpSpPr>
        <p:sp>
          <p:nvSpPr>
            <p:cNvPr id="594" name="Google Shape;594;p27"/>
            <p:cNvSpPr/>
            <p:nvPr/>
          </p:nvSpPr>
          <p:spPr>
            <a:xfrm>
              <a:off x="6357228" y="0"/>
              <a:ext cx="5822102" cy="6685267"/>
            </a:xfrm>
            <a:custGeom>
              <a:avLst/>
              <a:gdLst/>
              <a:ahLst/>
              <a:cxnLst/>
              <a:rect l="l" t="t" r="r" b="b"/>
              <a:pathLst>
                <a:path w="5822102" h="6685267" extrusionOk="0">
                  <a:moveTo>
                    <a:pt x="2605444" y="0"/>
                  </a:moveTo>
                  <a:lnTo>
                    <a:pt x="4757391" y="0"/>
                  </a:lnTo>
                  <a:lnTo>
                    <a:pt x="4913680" y="56274"/>
                  </a:lnTo>
                  <a:cubicBezTo>
                    <a:pt x="5074659" y="119278"/>
                    <a:pt x="5229483" y="195083"/>
                    <a:pt x="5376238" y="282027"/>
                  </a:cubicBezTo>
                  <a:cubicBezTo>
                    <a:pt x="5474014" y="340105"/>
                    <a:pt x="5568080" y="403280"/>
                    <a:pt x="5658024" y="471014"/>
                  </a:cubicBezTo>
                  <a:lnTo>
                    <a:pt x="5822102" y="609109"/>
                  </a:lnTo>
                  <a:lnTo>
                    <a:pt x="5822102" y="760697"/>
                  </a:lnTo>
                  <a:lnTo>
                    <a:pt x="5707785" y="666601"/>
                  </a:lnTo>
                  <a:cubicBezTo>
                    <a:pt x="5665273" y="633682"/>
                    <a:pt x="5621749" y="602008"/>
                    <a:pt x="5577306" y="571666"/>
                  </a:cubicBezTo>
                  <a:cubicBezTo>
                    <a:pt x="5487929" y="511562"/>
                    <a:pt x="5395118" y="456089"/>
                    <a:pt x="5298630" y="407449"/>
                  </a:cubicBezTo>
                  <a:cubicBezTo>
                    <a:pt x="5106266" y="309010"/>
                    <a:pt x="4901153" y="235355"/>
                    <a:pt x="4690768" y="184979"/>
                  </a:cubicBezTo>
                  <a:cubicBezTo>
                    <a:pt x="4480382" y="134486"/>
                    <a:pt x="4264724" y="106807"/>
                    <a:pt x="4048577" y="99280"/>
                  </a:cubicBezTo>
                  <a:cubicBezTo>
                    <a:pt x="3832182" y="90709"/>
                    <a:pt x="3617997" y="102290"/>
                    <a:pt x="3405404" y="131937"/>
                  </a:cubicBezTo>
                  <a:cubicBezTo>
                    <a:pt x="3299353" y="147340"/>
                    <a:pt x="3193915" y="166449"/>
                    <a:pt x="3089702" y="190190"/>
                  </a:cubicBezTo>
                  <a:cubicBezTo>
                    <a:pt x="2985491" y="214278"/>
                    <a:pt x="2882137" y="241725"/>
                    <a:pt x="2780132" y="273457"/>
                  </a:cubicBezTo>
                  <a:cubicBezTo>
                    <a:pt x="2678126" y="305073"/>
                    <a:pt x="2577348" y="340510"/>
                    <a:pt x="2478040" y="379654"/>
                  </a:cubicBezTo>
                  <a:cubicBezTo>
                    <a:pt x="2378854" y="418914"/>
                    <a:pt x="2281017" y="461763"/>
                    <a:pt x="2184897" y="507972"/>
                  </a:cubicBezTo>
                  <a:cubicBezTo>
                    <a:pt x="1992657" y="600271"/>
                    <a:pt x="1806791" y="705542"/>
                    <a:pt x="1629141" y="823205"/>
                  </a:cubicBezTo>
                  <a:cubicBezTo>
                    <a:pt x="1584882" y="852736"/>
                    <a:pt x="1540745" y="882731"/>
                    <a:pt x="1497711" y="914000"/>
                  </a:cubicBezTo>
                  <a:cubicBezTo>
                    <a:pt x="1475888" y="929286"/>
                    <a:pt x="1454555" y="945153"/>
                    <a:pt x="1433099" y="960903"/>
                  </a:cubicBezTo>
                  <a:cubicBezTo>
                    <a:pt x="1411521" y="976537"/>
                    <a:pt x="1390311" y="992634"/>
                    <a:pt x="1369346" y="1008963"/>
                  </a:cubicBezTo>
                  <a:cubicBezTo>
                    <a:pt x="1285119" y="1074165"/>
                    <a:pt x="1202730" y="1141797"/>
                    <a:pt x="1123406" y="1212905"/>
                  </a:cubicBezTo>
                  <a:cubicBezTo>
                    <a:pt x="964391" y="1354656"/>
                    <a:pt x="816900" y="1509261"/>
                    <a:pt x="684367" y="1675564"/>
                  </a:cubicBezTo>
                  <a:cubicBezTo>
                    <a:pt x="618161" y="1758716"/>
                    <a:pt x="555512" y="1844763"/>
                    <a:pt x="497153" y="1933588"/>
                  </a:cubicBezTo>
                  <a:cubicBezTo>
                    <a:pt x="439775" y="2022877"/>
                    <a:pt x="385584" y="2114367"/>
                    <a:pt x="337770" y="2208983"/>
                  </a:cubicBezTo>
                  <a:cubicBezTo>
                    <a:pt x="325388" y="2232493"/>
                    <a:pt x="313862" y="2256349"/>
                    <a:pt x="302461" y="2280207"/>
                  </a:cubicBezTo>
                  <a:lnTo>
                    <a:pt x="285296" y="2316107"/>
                  </a:lnTo>
                  <a:lnTo>
                    <a:pt x="268991" y="2352355"/>
                  </a:lnTo>
                  <a:cubicBezTo>
                    <a:pt x="258324" y="2376560"/>
                    <a:pt x="247535" y="2400764"/>
                    <a:pt x="237849" y="2425432"/>
                  </a:cubicBezTo>
                  <a:cubicBezTo>
                    <a:pt x="228163" y="2450099"/>
                    <a:pt x="217498" y="2474419"/>
                    <a:pt x="208670" y="2499319"/>
                  </a:cubicBezTo>
                  <a:cubicBezTo>
                    <a:pt x="170909" y="2598219"/>
                    <a:pt x="138908" y="2699206"/>
                    <a:pt x="113775" y="2801929"/>
                  </a:cubicBezTo>
                  <a:cubicBezTo>
                    <a:pt x="62773" y="3006911"/>
                    <a:pt x="36659" y="3217917"/>
                    <a:pt x="36781" y="3428922"/>
                  </a:cubicBezTo>
                  <a:cubicBezTo>
                    <a:pt x="37394" y="3534078"/>
                    <a:pt x="47816" y="3639001"/>
                    <a:pt x="69148" y="3741955"/>
                  </a:cubicBezTo>
                  <a:cubicBezTo>
                    <a:pt x="91585" y="3844679"/>
                    <a:pt x="124074" y="3945202"/>
                    <a:pt x="167966" y="4041323"/>
                  </a:cubicBezTo>
                  <a:cubicBezTo>
                    <a:pt x="178387" y="4065528"/>
                    <a:pt x="190525" y="4089153"/>
                    <a:pt x="202049" y="4112894"/>
                  </a:cubicBezTo>
                  <a:cubicBezTo>
                    <a:pt x="214555" y="4136288"/>
                    <a:pt x="226447" y="4159912"/>
                    <a:pt x="239933" y="4182843"/>
                  </a:cubicBezTo>
                  <a:cubicBezTo>
                    <a:pt x="265680" y="4229167"/>
                    <a:pt x="294368" y="4274101"/>
                    <a:pt x="323916" y="4318456"/>
                  </a:cubicBezTo>
                  <a:cubicBezTo>
                    <a:pt x="353341" y="4362927"/>
                    <a:pt x="384849" y="4406240"/>
                    <a:pt x="416604" y="4449436"/>
                  </a:cubicBezTo>
                  <a:cubicBezTo>
                    <a:pt x="448847" y="4492286"/>
                    <a:pt x="482319" y="4534557"/>
                    <a:pt x="515911" y="4576711"/>
                  </a:cubicBezTo>
                  <a:cubicBezTo>
                    <a:pt x="583219" y="4661137"/>
                    <a:pt x="653594" y="4743825"/>
                    <a:pt x="722619" y="4828482"/>
                  </a:cubicBezTo>
                  <a:cubicBezTo>
                    <a:pt x="757315" y="4870637"/>
                    <a:pt x="791889" y="4913138"/>
                    <a:pt x="825972" y="4956104"/>
                  </a:cubicBezTo>
                  <a:cubicBezTo>
                    <a:pt x="859934" y="4998722"/>
                    <a:pt x="893649" y="5044004"/>
                    <a:pt x="926506" y="5085347"/>
                  </a:cubicBezTo>
                  <a:cubicBezTo>
                    <a:pt x="959119" y="5127734"/>
                    <a:pt x="993324" y="5168847"/>
                    <a:pt x="1027040" y="5210191"/>
                  </a:cubicBezTo>
                  <a:cubicBezTo>
                    <a:pt x="1061737" y="5250840"/>
                    <a:pt x="1096188" y="5291488"/>
                    <a:pt x="1132110" y="5330748"/>
                  </a:cubicBezTo>
                  <a:cubicBezTo>
                    <a:pt x="1203465" y="5409731"/>
                    <a:pt x="1277639" y="5485818"/>
                    <a:pt x="1354880" y="5558083"/>
                  </a:cubicBezTo>
                  <a:cubicBezTo>
                    <a:pt x="1509603" y="5702266"/>
                    <a:pt x="1676588" y="5830930"/>
                    <a:pt x="1855220" y="5937591"/>
                  </a:cubicBezTo>
                  <a:cubicBezTo>
                    <a:pt x="1944720" y="5990632"/>
                    <a:pt x="2036549" y="6039272"/>
                    <a:pt x="2131810" y="6080268"/>
                  </a:cubicBezTo>
                  <a:cubicBezTo>
                    <a:pt x="2226460" y="6122423"/>
                    <a:pt x="2324173" y="6157977"/>
                    <a:pt x="2423726" y="6188087"/>
                  </a:cubicBezTo>
                  <a:cubicBezTo>
                    <a:pt x="2523280" y="6218313"/>
                    <a:pt x="2624794" y="6242749"/>
                    <a:pt x="2727780" y="6262552"/>
                  </a:cubicBezTo>
                  <a:cubicBezTo>
                    <a:pt x="2830890" y="6282008"/>
                    <a:pt x="2935714" y="6295326"/>
                    <a:pt x="3041276" y="6304245"/>
                  </a:cubicBezTo>
                  <a:cubicBezTo>
                    <a:pt x="3146836" y="6313277"/>
                    <a:pt x="3253499" y="6317215"/>
                    <a:pt x="3360532" y="6317331"/>
                  </a:cubicBezTo>
                  <a:cubicBezTo>
                    <a:pt x="3387259" y="6317331"/>
                    <a:pt x="3414354" y="6317794"/>
                    <a:pt x="3439855" y="6316751"/>
                  </a:cubicBezTo>
                  <a:lnTo>
                    <a:pt x="3478721" y="6315826"/>
                  </a:lnTo>
                  <a:lnTo>
                    <a:pt x="3517463" y="6313971"/>
                  </a:lnTo>
                  <a:cubicBezTo>
                    <a:pt x="3569078" y="6311772"/>
                    <a:pt x="3620449" y="6306907"/>
                    <a:pt x="3671452" y="6301233"/>
                  </a:cubicBezTo>
                  <a:cubicBezTo>
                    <a:pt x="3875707" y="6277608"/>
                    <a:pt x="4074445" y="6225841"/>
                    <a:pt x="4265460" y="6149638"/>
                  </a:cubicBezTo>
                  <a:cubicBezTo>
                    <a:pt x="4361212" y="6111884"/>
                    <a:pt x="4454636" y="6067065"/>
                    <a:pt x="4546587" y="6018079"/>
                  </a:cubicBezTo>
                  <a:cubicBezTo>
                    <a:pt x="4638662" y="5969322"/>
                    <a:pt x="4729020" y="5915240"/>
                    <a:pt x="4818030" y="5858029"/>
                  </a:cubicBezTo>
                  <a:cubicBezTo>
                    <a:pt x="4907038" y="5800703"/>
                    <a:pt x="4994577" y="5739672"/>
                    <a:pt x="5081870" y="5676903"/>
                  </a:cubicBezTo>
                  <a:cubicBezTo>
                    <a:pt x="5125392" y="5645519"/>
                    <a:pt x="5168794" y="5613324"/>
                    <a:pt x="5212073" y="5581013"/>
                  </a:cubicBezTo>
                  <a:lnTo>
                    <a:pt x="5343625" y="5481533"/>
                  </a:lnTo>
                  <a:cubicBezTo>
                    <a:pt x="5432696" y="5414768"/>
                    <a:pt x="5521951" y="5349452"/>
                    <a:pt x="5610378" y="5284425"/>
                  </a:cubicBezTo>
                  <a:lnTo>
                    <a:pt x="5822102" y="5126414"/>
                  </a:lnTo>
                  <a:lnTo>
                    <a:pt x="5822102" y="5556641"/>
                  </a:lnTo>
                  <a:lnTo>
                    <a:pt x="5576325" y="5749979"/>
                  </a:lnTo>
                  <a:lnTo>
                    <a:pt x="5447715" y="5852818"/>
                  </a:lnTo>
                  <a:cubicBezTo>
                    <a:pt x="5403945" y="5887445"/>
                    <a:pt x="5359932" y="5922073"/>
                    <a:pt x="5315059" y="5956236"/>
                  </a:cubicBezTo>
                  <a:cubicBezTo>
                    <a:pt x="5225682" y="6024680"/>
                    <a:pt x="5133976" y="6091734"/>
                    <a:pt x="5038468" y="6155776"/>
                  </a:cubicBezTo>
                  <a:cubicBezTo>
                    <a:pt x="4943084" y="6219703"/>
                    <a:pt x="4845002" y="6281777"/>
                    <a:pt x="4741892" y="6338292"/>
                  </a:cubicBezTo>
                  <a:cubicBezTo>
                    <a:pt x="4638784" y="6394692"/>
                    <a:pt x="4532120" y="6447038"/>
                    <a:pt x="4420920" y="6492203"/>
                  </a:cubicBezTo>
                  <a:cubicBezTo>
                    <a:pt x="4199255" y="6583693"/>
                    <a:pt x="3959813" y="6644840"/>
                    <a:pt x="3717672" y="6670434"/>
                  </a:cubicBezTo>
                  <a:cubicBezTo>
                    <a:pt x="3657106" y="6676456"/>
                    <a:pt x="3596419" y="6681321"/>
                    <a:pt x="3535853" y="6683289"/>
                  </a:cubicBezTo>
                  <a:lnTo>
                    <a:pt x="3490367" y="6684910"/>
                  </a:lnTo>
                  <a:lnTo>
                    <a:pt x="3445005" y="6685142"/>
                  </a:lnTo>
                  <a:cubicBezTo>
                    <a:pt x="3414354" y="6685605"/>
                    <a:pt x="3385297" y="6684679"/>
                    <a:pt x="3355872" y="6684100"/>
                  </a:cubicBezTo>
                  <a:cubicBezTo>
                    <a:pt x="3297146" y="6683405"/>
                    <a:pt x="3238052" y="6680047"/>
                    <a:pt x="3179203" y="6677150"/>
                  </a:cubicBezTo>
                  <a:cubicBezTo>
                    <a:pt x="3120232" y="6672519"/>
                    <a:pt x="3061259" y="6668233"/>
                    <a:pt x="3002410" y="6661169"/>
                  </a:cubicBezTo>
                  <a:cubicBezTo>
                    <a:pt x="2884589" y="6647851"/>
                    <a:pt x="2766891" y="6629669"/>
                    <a:pt x="2650296" y="6604191"/>
                  </a:cubicBezTo>
                  <a:cubicBezTo>
                    <a:pt x="2533702" y="6578713"/>
                    <a:pt x="2418456" y="6545938"/>
                    <a:pt x="2306028" y="6505869"/>
                  </a:cubicBezTo>
                  <a:cubicBezTo>
                    <a:pt x="2193602" y="6465683"/>
                    <a:pt x="2084118" y="6417738"/>
                    <a:pt x="1978803" y="6363307"/>
                  </a:cubicBezTo>
                  <a:cubicBezTo>
                    <a:pt x="1873855" y="6308066"/>
                    <a:pt x="1773077" y="6246340"/>
                    <a:pt x="1678428" y="6177779"/>
                  </a:cubicBezTo>
                  <a:cubicBezTo>
                    <a:pt x="1488393" y="6041356"/>
                    <a:pt x="1321900" y="5881423"/>
                    <a:pt x="1175880" y="5710373"/>
                  </a:cubicBezTo>
                  <a:cubicBezTo>
                    <a:pt x="1103177" y="5624441"/>
                    <a:pt x="1035501" y="5535732"/>
                    <a:pt x="971502" y="5445399"/>
                  </a:cubicBezTo>
                  <a:cubicBezTo>
                    <a:pt x="907380" y="5355069"/>
                    <a:pt x="847550" y="5262768"/>
                    <a:pt x="790909" y="5169078"/>
                  </a:cubicBezTo>
                  <a:cubicBezTo>
                    <a:pt x="761974" y="5121712"/>
                    <a:pt x="735492" y="5077357"/>
                    <a:pt x="706680" y="5031959"/>
                  </a:cubicBezTo>
                  <a:cubicBezTo>
                    <a:pt x="678114" y="4986910"/>
                    <a:pt x="649058" y="4941860"/>
                    <a:pt x="619143" y="4897157"/>
                  </a:cubicBezTo>
                  <a:lnTo>
                    <a:pt x="436465" y="4628710"/>
                  </a:lnTo>
                  <a:cubicBezTo>
                    <a:pt x="406182" y="4583544"/>
                    <a:pt x="376267" y="4538147"/>
                    <a:pt x="347088" y="4492171"/>
                  </a:cubicBezTo>
                  <a:cubicBezTo>
                    <a:pt x="317908" y="4446194"/>
                    <a:pt x="288974" y="4400102"/>
                    <a:pt x="262001" y="4352619"/>
                  </a:cubicBezTo>
                  <a:cubicBezTo>
                    <a:pt x="207934" y="4258119"/>
                    <a:pt x="158280" y="4160840"/>
                    <a:pt x="118679" y="4059853"/>
                  </a:cubicBezTo>
                  <a:cubicBezTo>
                    <a:pt x="78343" y="3959214"/>
                    <a:pt x="48429" y="3854870"/>
                    <a:pt x="28322" y="3749136"/>
                  </a:cubicBezTo>
                  <a:cubicBezTo>
                    <a:pt x="9073" y="3643402"/>
                    <a:pt x="0" y="3536046"/>
                    <a:pt x="0" y="3428922"/>
                  </a:cubicBezTo>
                  <a:cubicBezTo>
                    <a:pt x="1594" y="3001816"/>
                    <a:pt x="89010" y="2575868"/>
                    <a:pt x="253052" y="2174356"/>
                  </a:cubicBezTo>
                  <a:cubicBezTo>
                    <a:pt x="294246" y="2074066"/>
                    <a:pt x="338873" y="1974700"/>
                    <a:pt x="389141" y="1877652"/>
                  </a:cubicBezTo>
                  <a:cubicBezTo>
                    <a:pt x="438672" y="1780256"/>
                    <a:pt x="493230" y="1684945"/>
                    <a:pt x="552079" y="1591834"/>
                  </a:cubicBezTo>
                  <a:cubicBezTo>
                    <a:pt x="669900" y="1405728"/>
                    <a:pt x="804394" y="1227729"/>
                    <a:pt x="954950" y="1061773"/>
                  </a:cubicBezTo>
                  <a:cubicBezTo>
                    <a:pt x="1030597" y="979085"/>
                    <a:pt x="1109552" y="898829"/>
                    <a:pt x="1192922" y="822626"/>
                  </a:cubicBezTo>
                  <a:cubicBezTo>
                    <a:pt x="1213642" y="803402"/>
                    <a:pt x="1234483" y="784409"/>
                    <a:pt x="1255939" y="765880"/>
                  </a:cubicBezTo>
                  <a:cubicBezTo>
                    <a:pt x="1277273" y="747234"/>
                    <a:pt x="1298237" y="728241"/>
                    <a:pt x="1320183" y="710291"/>
                  </a:cubicBezTo>
                  <a:cubicBezTo>
                    <a:pt x="1363585" y="673811"/>
                    <a:pt x="1408088" y="638489"/>
                    <a:pt x="1452961" y="603514"/>
                  </a:cubicBezTo>
                  <a:cubicBezTo>
                    <a:pt x="1633310" y="464543"/>
                    <a:pt x="1828125" y="341437"/>
                    <a:pt x="2033360" y="235818"/>
                  </a:cubicBezTo>
                  <a:cubicBezTo>
                    <a:pt x="2187242" y="156561"/>
                    <a:pt x="2347554" y="87597"/>
                    <a:pt x="2512513" y="30012"/>
                  </a:cubicBezTo>
                  <a:close/>
                </a:path>
              </a:pathLst>
            </a:custGeom>
            <a:gradFill>
              <a:gsLst>
                <a:gs pos="0">
                  <a:srgbClr val="FFFFFF">
                    <a:alpha val="9803"/>
                  </a:srgbClr>
                </a:gs>
                <a:gs pos="2000">
                  <a:srgbClr val="FFFFFF">
                    <a:alpha val="9803"/>
                  </a:srgbClr>
                </a:gs>
                <a:gs pos="16000">
                  <a:srgbClr val="70AD47">
                    <a:alpha val="9803"/>
                  </a:srgbClr>
                </a:gs>
                <a:gs pos="85000">
                  <a:srgbClr val="4472C4">
                    <a:alpha val="9803"/>
                  </a:srgbClr>
                </a:gs>
                <a:gs pos="100000">
                  <a:srgbClr val="FFFFFF">
                    <a:alpha val="9803"/>
                  </a:srgbClr>
                </a:gs>
              </a:gsLst>
              <a:lin ang="120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95" name="Google Shape;595;p27"/>
            <p:cNvSpPr/>
            <p:nvPr/>
          </p:nvSpPr>
          <p:spPr>
            <a:xfrm>
              <a:off x="6404998" y="98659"/>
              <a:ext cx="5774333" cy="6315453"/>
            </a:xfrm>
            <a:custGeom>
              <a:avLst/>
              <a:gdLst/>
              <a:ahLst/>
              <a:cxnLst/>
              <a:rect l="l" t="t" r="r" b="b"/>
              <a:pathLst>
                <a:path w="5774333" h="6315453" extrusionOk="0">
                  <a:moveTo>
                    <a:pt x="3707237" y="1489"/>
                  </a:moveTo>
                  <a:cubicBezTo>
                    <a:pt x="3817502" y="-1522"/>
                    <a:pt x="3927875" y="41"/>
                    <a:pt x="4037665" y="6121"/>
                  </a:cubicBezTo>
                  <a:cubicBezTo>
                    <a:pt x="4257614" y="18745"/>
                    <a:pt x="4477439" y="49665"/>
                    <a:pt x="4692239" y="102128"/>
                  </a:cubicBezTo>
                  <a:cubicBezTo>
                    <a:pt x="4907039" y="154474"/>
                    <a:pt x="5116811" y="228592"/>
                    <a:pt x="5315059" y="324945"/>
                  </a:cubicBezTo>
                  <a:cubicBezTo>
                    <a:pt x="5463562" y="397211"/>
                    <a:pt x="5606133" y="481527"/>
                    <a:pt x="5738325" y="578286"/>
                  </a:cubicBezTo>
                  <a:lnTo>
                    <a:pt x="5774333" y="606551"/>
                  </a:lnTo>
                  <a:lnTo>
                    <a:pt x="5774333" y="975490"/>
                  </a:lnTo>
                  <a:lnTo>
                    <a:pt x="5676001" y="889749"/>
                  </a:lnTo>
                  <a:cubicBezTo>
                    <a:pt x="5522381" y="769886"/>
                    <a:pt x="5355519" y="665657"/>
                    <a:pt x="5177132" y="581926"/>
                  </a:cubicBezTo>
                  <a:cubicBezTo>
                    <a:pt x="4998867" y="497965"/>
                    <a:pt x="4810183" y="433574"/>
                    <a:pt x="4615735" y="388640"/>
                  </a:cubicBezTo>
                  <a:cubicBezTo>
                    <a:pt x="4421289" y="343591"/>
                    <a:pt x="4221446" y="317649"/>
                    <a:pt x="4020010" y="308500"/>
                  </a:cubicBezTo>
                  <a:cubicBezTo>
                    <a:pt x="3818207" y="298887"/>
                    <a:pt x="3616649" y="305257"/>
                    <a:pt x="3416315" y="328882"/>
                  </a:cubicBezTo>
                  <a:cubicBezTo>
                    <a:pt x="3216106" y="352623"/>
                    <a:pt x="3017736" y="392346"/>
                    <a:pt x="2823779" y="446545"/>
                  </a:cubicBezTo>
                  <a:cubicBezTo>
                    <a:pt x="2629699" y="500513"/>
                    <a:pt x="2440401" y="570345"/>
                    <a:pt x="2256987" y="651296"/>
                  </a:cubicBezTo>
                  <a:cubicBezTo>
                    <a:pt x="1889058" y="811461"/>
                    <a:pt x="1545527" y="1023856"/>
                    <a:pt x="1244169" y="1280374"/>
                  </a:cubicBezTo>
                  <a:cubicBezTo>
                    <a:pt x="1093982" y="1409039"/>
                    <a:pt x="954828" y="1549400"/>
                    <a:pt x="830141" y="1700184"/>
                  </a:cubicBezTo>
                  <a:cubicBezTo>
                    <a:pt x="705209" y="1850736"/>
                    <a:pt x="594989" y="2012176"/>
                    <a:pt x="502792" y="2182300"/>
                  </a:cubicBezTo>
                  <a:cubicBezTo>
                    <a:pt x="410595" y="2352308"/>
                    <a:pt x="333847" y="2530307"/>
                    <a:pt x="280637" y="2715256"/>
                  </a:cubicBezTo>
                  <a:cubicBezTo>
                    <a:pt x="227306" y="2899741"/>
                    <a:pt x="199719" y="3091521"/>
                    <a:pt x="199843" y="3283418"/>
                  </a:cubicBezTo>
                  <a:cubicBezTo>
                    <a:pt x="200946" y="3377687"/>
                    <a:pt x="210754" y="3471261"/>
                    <a:pt x="233926" y="3561593"/>
                  </a:cubicBezTo>
                  <a:cubicBezTo>
                    <a:pt x="256730" y="3652040"/>
                    <a:pt x="292162" y="3738550"/>
                    <a:pt x="334582" y="3821816"/>
                  </a:cubicBezTo>
                  <a:cubicBezTo>
                    <a:pt x="356038" y="3863392"/>
                    <a:pt x="379823" y="3904157"/>
                    <a:pt x="404834" y="3944343"/>
                  </a:cubicBezTo>
                  <a:cubicBezTo>
                    <a:pt x="430212" y="3984413"/>
                    <a:pt x="457308" y="4023905"/>
                    <a:pt x="485506" y="4062932"/>
                  </a:cubicBezTo>
                  <a:cubicBezTo>
                    <a:pt x="542639" y="4140757"/>
                    <a:pt x="606146" y="4216265"/>
                    <a:pt x="671861" y="4292120"/>
                  </a:cubicBezTo>
                  <a:cubicBezTo>
                    <a:pt x="737576" y="4368091"/>
                    <a:pt x="806234" y="4444062"/>
                    <a:pt x="873542" y="4523044"/>
                  </a:cubicBezTo>
                  <a:cubicBezTo>
                    <a:pt x="907258" y="4562419"/>
                    <a:pt x="940606" y="4602721"/>
                    <a:pt x="973831" y="4643601"/>
                  </a:cubicBezTo>
                  <a:lnTo>
                    <a:pt x="1022014" y="4702780"/>
                  </a:lnTo>
                  <a:cubicBezTo>
                    <a:pt x="1037829" y="4721658"/>
                    <a:pt x="1052910" y="4740998"/>
                    <a:pt x="1069215" y="4759411"/>
                  </a:cubicBezTo>
                  <a:cubicBezTo>
                    <a:pt x="1196477" y="4909269"/>
                    <a:pt x="1334527" y="5047199"/>
                    <a:pt x="1474784" y="5177948"/>
                  </a:cubicBezTo>
                  <a:cubicBezTo>
                    <a:pt x="1545281" y="5243033"/>
                    <a:pt x="1617003" y="5305917"/>
                    <a:pt x="1690442" y="5366255"/>
                  </a:cubicBezTo>
                  <a:cubicBezTo>
                    <a:pt x="1763881" y="5426591"/>
                    <a:pt x="1838668" y="5484959"/>
                    <a:pt x="1916276" y="5539852"/>
                  </a:cubicBezTo>
                  <a:cubicBezTo>
                    <a:pt x="2070877" y="5649872"/>
                    <a:pt x="2237617" y="5748194"/>
                    <a:pt x="2420784" y="5814437"/>
                  </a:cubicBezTo>
                  <a:cubicBezTo>
                    <a:pt x="2512124" y="5847559"/>
                    <a:pt x="2606773" y="5872921"/>
                    <a:pt x="2703015" y="5892029"/>
                  </a:cubicBezTo>
                  <a:cubicBezTo>
                    <a:pt x="2727168" y="5896546"/>
                    <a:pt x="2751075" y="5901758"/>
                    <a:pt x="2775350" y="5905695"/>
                  </a:cubicBezTo>
                  <a:lnTo>
                    <a:pt x="2848299" y="5917161"/>
                  </a:lnTo>
                  <a:cubicBezTo>
                    <a:pt x="2897218" y="5923298"/>
                    <a:pt x="2946136" y="5929784"/>
                    <a:pt x="2995544" y="5933605"/>
                  </a:cubicBezTo>
                  <a:cubicBezTo>
                    <a:pt x="3020188" y="5935806"/>
                    <a:pt x="3044831" y="5937891"/>
                    <a:pt x="3069596" y="5938933"/>
                  </a:cubicBezTo>
                  <a:cubicBezTo>
                    <a:pt x="3094362" y="5940090"/>
                    <a:pt x="3119005" y="5941943"/>
                    <a:pt x="3143894" y="5942639"/>
                  </a:cubicBezTo>
                  <a:lnTo>
                    <a:pt x="3218436" y="5944260"/>
                  </a:lnTo>
                  <a:cubicBezTo>
                    <a:pt x="3243201" y="5944838"/>
                    <a:pt x="3268212" y="5944029"/>
                    <a:pt x="3293101" y="5943913"/>
                  </a:cubicBezTo>
                  <a:lnTo>
                    <a:pt x="3330494" y="5943565"/>
                  </a:lnTo>
                  <a:cubicBezTo>
                    <a:pt x="3342632" y="5943218"/>
                    <a:pt x="3354524" y="5942523"/>
                    <a:pt x="3366540" y="5942059"/>
                  </a:cubicBezTo>
                  <a:cubicBezTo>
                    <a:pt x="3378554" y="5941480"/>
                    <a:pt x="3390570" y="5941134"/>
                    <a:pt x="3402462" y="5940323"/>
                  </a:cubicBezTo>
                  <a:lnTo>
                    <a:pt x="3438262" y="5937543"/>
                  </a:lnTo>
                  <a:cubicBezTo>
                    <a:pt x="3485954" y="5933953"/>
                    <a:pt x="3533279" y="5927931"/>
                    <a:pt x="3580236" y="5920982"/>
                  </a:cubicBezTo>
                  <a:cubicBezTo>
                    <a:pt x="3768185" y="5891567"/>
                    <a:pt x="3948901" y="5834010"/>
                    <a:pt x="4121034" y="5753290"/>
                  </a:cubicBezTo>
                  <a:cubicBezTo>
                    <a:pt x="4293782" y="5673497"/>
                    <a:pt x="4458191" y="5571353"/>
                    <a:pt x="4620639" y="5459364"/>
                  </a:cubicBezTo>
                  <a:cubicBezTo>
                    <a:pt x="4661221" y="5431455"/>
                    <a:pt x="4701557" y="5402271"/>
                    <a:pt x="4741771" y="5372971"/>
                  </a:cubicBezTo>
                  <a:cubicBezTo>
                    <a:pt x="4782230" y="5343672"/>
                    <a:pt x="4822566" y="5313908"/>
                    <a:pt x="4862901" y="5283682"/>
                  </a:cubicBezTo>
                  <a:lnTo>
                    <a:pt x="5108229" y="5098386"/>
                  </a:lnTo>
                  <a:cubicBezTo>
                    <a:pt x="5276563" y="4972270"/>
                    <a:pt x="5446489" y="4854838"/>
                    <a:pt x="5612493" y="4739724"/>
                  </a:cubicBezTo>
                  <a:lnTo>
                    <a:pt x="5774333" y="4623488"/>
                  </a:lnTo>
                  <a:lnTo>
                    <a:pt x="5774333" y="5232926"/>
                  </a:lnTo>
                  <a:lnTo>
                    <a:pt x="5676492" y="5306859"/>
                  </a:lnTo>
                  <a:cubicBezTo>
                    <a:pt x="5592693" y="5367905"/>
                    <a:pt x="5508955" y="5427286"/>
                    <a:pt x="5426260" y="5486233"/>
                  </a:cubicBezTo>
                  <a:lnTo>
                    <a:pt x="5300225" y="5576217"/>
                  </a:lnTo>
                  <a:cubicBezTo>
                    <a:pt x="5257559" y="5606443"/>
                    <a:pt x="5214525" y="5636901"/>
                    <a:pt x="5170757" y="5666780"/>
                  </a:cubicBezTo>
                  <a:cubicBezTo>
                    <a:pt x="5127110" y="5696775"/>
                    <a:pt x="5082973" y="5726654"/>
                    <a:pt x="5038100" y="5756185"/>
                  </a:cubicBezTo>
                  <a:cubicBezTo>
                    <a:pt x="4993106" y="5785486"/>
                    <a:pt x="4947743" y="5814553"/>
                    <a:pt x="4901276" y="5843043"/>
                  </a:cubicBezTo>
                  <a:cubicBezTo>
                    <a:pt x="4808835" y="5900136"/>
                    <a:pt x="4713449" y="5955494"/>
                    <a:pt x="4614019" y="6006103"/>
                  </a:cubicBezTo>
                  <a:cubicBezTo>
                    <a:pt x="4514711" y="6056943"/>
                    <a:pt x="4411971" y="6104192"/>
                    <a:pt x="4305061" y="6144726"/>
                  </a:cubicBezTo>
                  <a:cubicBezTo>
                    <a:pt x="4092223" y="6226952"/>
                    <a:pt x="3863569" y="6282424"/>
                    <a:pt x="3632710" y="6304196"/>
                  </a:cubicBezTo>
                  <a:cubicBezTo>
                    <a:pt x="3574964" y="6309408"/>
                    <a:pt x="3517218" y="6313345"/>
                    <a:pt x="3459594" y="6314504"/>
                  </a:cubicBezTo>
                  <a:lnTo>
                    <a:pt x="3416315" y="6315429"/>
                  </a:lnTo>
                  <a:cubicBezTo>
                    <a:pt x="3401971" y="6315546"/>
                    <a:pt x="3387505" y="6315198"/>
                    <a:pt x="3373159" y="6315198"/>
                  </a:cubicBezTo>
                  <a:lnTo>
                    <a:pt x="3330127" y="6314735"/>
                  </a:lnTo>
                  <a:lnTo>
                    <a:pt x="3288320" y="6313230"/>
                  </a:lnTo>
                  <a:cubicBezTo>
                    <a:pt x="3176996" y="6309870"/>
                    <a:pt x="3065428" y="6301533"/>
                    <a:pt x="2954350" y="6288098"/>
                  </a:cubicBezTo>
                  <a:cubicBezTo>
                    <a:pt x="2843150" y="6275360"/>
                    <a:pt x="2732194" y="6257061"/>
                    <a:pt x="2622466" y="6232742"/>
                  </a:cubicBezTo>
                  <a:cubicBezTo>
                    <a:pt x="2512859" y="6208190"/>
                    <a:pt x="2404110" y="6179122"/>
                    <a:pt x="2296466" y="6146001"/>
                  </a:cubicBezTo>
                  <a:cubicBezTo>
                    <a:pt x="2081544" y="6079179"/>
                    <a:pt x="1869073" y="5996027"/>
                    <a:pt x="1672419" y="5885197"/>
                  </a:cubicBezTo>
                  <a:cubicBezTo>
                    <a:pt x="1475643" y="5774599"/>
                    <a:pt x="1299954" y="5634353"/>
                    <a:pt x="1146578" y="5479168"/>
                  </a:cubicBezTo>
                  <a:cubicBezTo>
                    <a:pt x="1069461" y="5401692"/>
                    <a:pt x="999333" y="5319235"/>
                    <a:pt x="933372" y="5234810"/>
                  </a:cubicBezTo>
                  <a:cubicBezTo>
                    <a:pt x="867781" y="5150038"/>
                    <a:pt x="805375" y="5063991"/>
                    <a:pt x="747140" y="4976091"/>
                  </a:cubicBezTo>
                  <a:cubicBezTo>
                    <a:pt x="732182" y="4954319"/>
                    <a:pt x="718082" y="4932199"/>
                    <a:pt x="703616" y="4910196"/>
                  </a:cubicBezTo>
                  <a:lnTo>
                    <a:pt x="662053" y="4846269"/>
                  </a:lnTo>
                  <a:cubicBezTo>
                    <a:pt x="635449" y="4804925"/>
                    <a:pt x="607864" y="4763928"/>
                    <a:pt x="580033" y="4722352"/>
                  </a:cubicBezTo>
                  <a:lnTo>
                    <a:pt x="410105" y="4469193"/>
                  </a:lnTo>
                  <a:cubicBezTo>
                    <a:pt x="353095" y="4382915"/>
                    <a:pt x="296820" y="4294089"/>
                    <a:pt x="244224" y="4201556"/>
                  </a:cubicBezTo>
                  <a:cubicBezTo>
                    <a:pt x="217987" y="4155232"/>
                    <a:pt x="192609" y="4108098"/>
                    <a:pt x="169437" y="4059690"/>
                  </a:cubicBezTo>
                  <a:cubicBezTo>
                    <a:pt x="146388" y="4011165"/>
                    <a:pt x="124932" y="3961715"/>
                    <a:pt x="105929" y="3911221"/>
                  </a:cubicBezTo>
                  <a:cubicBezTo>
                    <a:pt x="87293" y="3860613"/>
                    <a:pt x="70742" y="3809309"/>
                    <a:pt x="57256" y="3757195"/>
                  </a:cubicBezTo>
                  <a:cubicBezTo>
                    <a:pt x="50881" y="3731138"/>
                    <a:pt x="44383" y="3704965"/>
                    <a:pt x="39111" y="3678677"/>
                  </a:cubicBezTo>
                  <a:lnTo>
                    <a:pt x="31142" y="3639300"/>
                  </a:lnTo>
                  <a:lnTo>
                    <a:pt x="24521" y="3599809"/>
                  </a:lnTo>
                  <a:cubicBezTo>
                    <a:pt x="7234" y="3494423"/>
                    <a:pt x="0" y="3388457"/>
                    <a:pt x="0" y="3283418"/>
                  </a:cubicBezTo>
                  <a:cubicBezTo>
                    <a:pt x="491" y="3076698"/>
                    <a:pt x="23418" y="2869978"/>
                    <a:pt x="68045" y="2666963"/>
                  </a:cubicBezTo>
                  <a:cubicBezTo>
                    <a:pt x="112550" y="2464064"/>
                    <a:pt x="180717" y="2265104"/>
                    <a:pt x="272546" y="2076334"/>
                  </a:cubicBezTo>
                  <a:cubicBezTo>
                    <a:pt x="457062" y="1698794"/>
                    <a:pt x="724457" y="1360978"/>
                    <a:pt x="1039300" y="1073307"/>
                  </a:cubicBezTo>
                  <a:cubicBezTo>
                    <a:pt x="1197090" y="929472"/>
                    <a:pt x="1367630" y="798259"/>
                    <a:pt x="1547733" y="680365"/>
                  </a:cubicBezTo>
                  <a:cubicBezTo>
                    <a:pt x="1728081" y="562587"/>
                    <a:pt x="1917870" y="457663"/>
                    <a:pt x="2115995" y="368373"/>
                  </a:cubicBezTo>
                  <a:cubicBezTo>
                    <a:pt x="2512737" y="191070"/>
                    <a:pt x="2939883" y="73870"/>
                    <a:pt x="3377451" y="24304"/>
                  </a:cubicBezTo>
                  <a:cubicBezTo>
                    <a:pt x="3486812" y="12086"/>
                    <a:pt x="3596971" y="4500"/>
                    <a:pt x="3707237" y="1489"/>
                  </a:cubicBezTo>
                  <a:close/>
                </a:path>
              </a:pathLst>
            </a:custGeom>
            <a:gradFill>
              <a:gsLst>
                <a:gs pos="0">
                  <a:srgbClr val="FFFFFF">
                    <a:alpha val="9803"/>
                  </a:srgbClr>
                </a:gs>
                <a:gs pos="2000">
                  <a:srgbClr val="FFFFFF">
                    <a:alpha val="9803"/>
                  </a:srgbClr>
                </a:gs>
                <a:gs pos="16000">
                  <a:srgbClr val="70AD47">
                    <a:alpha val="9803"/>
                  </a:srgbClr>
                </a:gs>
                <a:gs pos="85000">
                  <a:srgbClr val="4472C4">
                    <a:alpha val="9803"/>
                  </a:srgbClr>
                </a:gs>
                <a:gs pos="100000">
                  <a:srgbClr val="FFFFFF">
                    <a:alpha val="9803"/>
                  </a:srgbClr>
                </a:gs>
              </a:gsLst>
              <a:lin ang="120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96" name="Google Shape;596;p27"/>
            <p:cNvSpPr/>
            <p:nvPr/>
          </p:nvSpPr>
          <p:spPr>
            <a:xfrm>
              <a:off x="6410220" y="131729"/>
              <a:ext cx="5769111" cy="6229400"/>
            </a:xfrm>
            <a:custGeom>
              <a:avLst/>
              <a:gdLst/>
              <a:ahLst/>
              <a:cxnLst/>
              <a:rect l="l" t="t" r="r" b="b"/>
              <a:pathLst>
                <a:path w="5769111" h="6229400" extrusionOk="0">
                  <a:moveTo>
                    <a:pt x="3882695" y="0"/>
                  </a:moveTo>
                  <a:cubicBezTo>
                    <a:pt x="4601253" y="0"/>
                    <a:pt x="5210727" y="205477"/>
                    <a:pt x="5691883" y="557381"/>
                  </a:cubicBezTo>
                  <a:lnTo>
                    <a:pt x="5769111" y="620523"/>
                  </a:lnTo>
                  <a:lnTo>
                    <a:pt x="5769111" y="1464911"/>
                  </a:lnTo>
                  <a:lnTo>
                    <a:pt x="5660063" y="1328105"/>
                  </a:lnTo>
                  <a:cubicBezTo>
                    <a:pt x="5449800" y="1091506"/>
                    <a:pt x="5197607" y="907600"/>
                    <a:pt x="4910471" y="781599"/>
                  </a:cubicBezTo>
                  <a:cubicBezTo>
                    <a:pt x="4604088" y="647260"/>
                    <a:pt x="4258349" y="579048"/>
                    <a:pt x="3882695" y="579048"/>
                  </a:cubicBezTo>
                  <a:cubicBezTo>
                    <a:pt x="3484238" y="579048"/>
                    <a:pt x="3080631" y="652240"/>
                    <a:pt x="2683153" y="797003"/>
                  </a:cubicBezTo>
                  <a:cubicBezTo>
                    <a:pt x="2296098" y="937595"/>
                    <a:pt x="1927678" y="1144662"/>
                    <a:pt x="1617493" y="1395738"/>
                  </a:cubicBezTo>
                  <a:cubicBezTo>
                    <a:pt x="1301915" y="1651098"/>
                    <a:pt x="1053890" y="1941665"/>
                    <a:pt x="880408" y="2259099"/>
                  </a:cubicBezTo>
                  <a:cubicBezTo>
                    <a:pt x="703125" y="2583597"/>
                    <a:pt x="613135" y="2921645"/>
                    <a:pt x="613135" y="3263863"/>
                  </a:cubicBezTo>
                  <a:cubicBezTo>
                    <a:pt x="613135" y="3608512"/>
                    <a:pt x="756702" y="3809789"/>
                    <a:pt x="1055484" y="4196825"/>
                  </a:cubicBezTo>
                  <a:cubicBezTo>
                    <a:pt x="1127574" y="4290167"/>
                    <a:pt x="1202116" y="4386753"/>
                    <a:pt x="1278376" y="4492950"/>
                  </a:cubicBezTo>
                  <a:cubicBezTo>
                    <a:pt x="1861105" y="5304313"/>
                    <a:pt x="2486623" y="5650468"/>
                    <a:pt x="3369851" y="5650468"/>
                  </a:cubicBezTo>
                  <a:cubicBezTo>
                    <a:pt x="3949515" y="5650468"/>
                    <a:pt x="4374822" y="5368471"/>
                    <a:pt x="4957551" y="4938355"/>
                  </a:cubicBezTo>
                  <a:cubicBezTo>
                    <a:pt x="5022653" y="4890293"/>
                    <a:pt x="5087755" y="4842811"/>
                    <a:pt x="5150773" y="4796950"/>
                  </a:cubicBezTo>
                  <a:cubicBezTo>
                    <a:pt x="5364254" y="4641404"/>
                    <a:pt x="5570313" y="4491241"/>
                    <a:pt x="5747247" y="4338176"/>
                  </a:cubicBezTo>
                  <a:lnTo>
                    <a:pt x="5769111" y="4318497"/>
                  </a:lnTo>
                  <a:lnTo>
                    <a:pt x="5769111" y="5074612"/>
                  </a:lnTo>
                  <a:lnTo>
                    <a:pt x="5636252" y="5174208"/>
                  </a:lnTo>
                  <a:cubicBezTo>
                    <a:pt x="5537051" y="5246835"/>
                    <a:pt x="5436100" y="5319845"/>
                    <a:pt x="5334922" y="5394528"/>
                  </a:cubicBezTo>
                  <a:cubicBezTo>
                    <a:pt x="4745327" y="5829741"/>
                    <a:pt x="4177309" y="6229400"/>
                    <a:pt x="3369727" y="6229400"/>
                  </a:cubicBezTo>
                  <a:cubicBezTo>
                    <a:pt x="2172147" y="6229400"/>
                    <a:pt x="1394603" y="5686137"/>
                    <a:pt x="771046" y="4817913"/>
                  </a:cubicBezTo>
                  <a:cubicBezTo>
                    <a:pt x="396864" y="4297000"/>
                    <a:pt x="0" y="3939728"/>
                    <a:pt x="0" y="3263748"/>
                  </a:cubicBezTo>
                  <a:cubicBezTo>
                    <a:pt x="0" y="1461170"/>
                    <a:pt x="1955141" y="0"/>
                    <a:pt x="3882695" y="0"/>
                  </a:cubicBezTo>
                  <a:close/>
                </a:path>
              </a:pathLst>
            </a:custGeom>
            <a:gradFill>
              <a:gsLst>
                <a:gs pos="0">
                  <a:srgbClr val="FFFFFF">
                    <a:alpha val="9803"/>
                  </a:srgbClr>
                </a:gs>
                <a:gs pos="2000">
                  <a:srgbClr val="FFFFFF">
                    <a:alpha val="9803"/>
                  </a:srgbClr>
                </a:gs>
                <a:gs pos="16000">
                  <a:srgbClr val="70AD47">
                    <a:alpha val="9803"/>
                  </a:srgbClr>
                </a:gs>
                <a:gs pos="85000">
                  <a:srgbClr val="4472C4">
                    <a:alpha val="9803"/>
                  </a:srgbClr>
                </a:gs>
                <a:gs pos="100000">
                  <a:srgbClr val="FFFFFF">
                    <a:alpha val="9803"/>
                  </a:srgbClr>
                </a:gs>
              </a:gsLst>
              <a:lin ang="120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97" name="Google Shape;597;p27"/>
            <p:cNvSpPr/>
            <p:nvPr/>
          </p:nvSpPr>
          <p:spPr>
            <a:xfrm>
              <a:off x="6410220" y="131729"/>
              <a:ext cx="5769111" cy="6229400"/>
            </a:xfrm>
            <a:custGeom>
              <a:avLst/>
              <a:gdLst/>
              <a:ahLst/>
              <a:cxnLst/>
              <a:rect l="l" t="t" r="r" b="b"/>
              <a:pathLst>
                <a:path w="5769111" h="6229400" extrusionOk="0">
                  <a:moveTo>
                    <a:pt x="3882695" y="0"/>
                  </a:moveTo>
                  <a:cubicBezTo>
                    <a:pt x="4601253" y="0"/>
                    <a:pt x="5210727" y="205477"/>
                    <a:pt x="5691883" y="557381"/>
                  </a:cubicBezTo>
                  <a:lnTo>
                    <a:pt x="5769111" y="620523"/>
                  </a:lnTo>
                  <a:lnTo>
                    <a:pt x="5769111" y="1675390"/>
                  </a:lnTo>
                  <a:lnTo>
                    <a:pt x="5711488" y="1585205"/>
                  </a:lnTo>
                  <a:cubicBezTo>
                    <a:pt x="5665942" y="1521390"/>
                    <a:pt x="5617428" y="1460432"/>
                    <a:pt x="5566027" y="1402571"/>
                  </a:cubicBezTo>
                  <a:cubicBezTo>
                    <a:pt x="5367411" y="1179058"/>
                    <a:pt x="5129563" y="1005460"/>
                    <a:pt x="4858734" y="886639"/>
                  </a:cubicBezTo>
                  <a:cubicBezTo>
                    <a:pt x="4568779" y="759363"/>
                    <a:pt x="4240327" y="694858"/>
                    <a:pt x="3882695" y="694858"/>
                  </a:cubicBezTo>
                  <a:cubicBezTo>
                    <a:pt x="3504835" y="694858"/>
                    <a:pt x="3105151" y="767471"/>
                    <a:pt x="2727046" y="905053"/>
                  </a:cubicBezTo>
                  <a:cubicBezTo>
                    <a:pt x="2352985" y="1041013"/>
                    <a:pt x="1996826" y="1241132"/>
                    <a:pt x="1697186" y="1483638"/>
                  </a:cubicBezTo>
                  <a:cubicBezTo>
                    <a:pt x="1397913" y="1725796"/>
                    <a:pt x="1153199" y="2012308"/>
                    <a:pt x="989279" y="2312139"/>
                  </a:cubicBezTo>
                  <a:cubicBezTo>
                    <a:pt x="820946" y="2620077"/>
                    <a:pt x="735615" y="2940290"/>
                    <a:pt x="735615" y="3263863"/>
                  </a:cubicBezTo>
                  <a:cubicBezTo>
                    <a:pt x="735615" y="3573074"/>
                    <a:pt x="863980" y="3752464"/>
                    <a:pt x="1154424" y="4128614"/>
                  </a:cubicBezTo>
                  <a:cubicBezTo>
                    <a:pt x="1227127" y="4222767"/>
                    <a:pt x="1302282" y="4320162"/>
                    <a:pt x="1379768" y="4427981"/>
                  </a:cubicBezTo>
                  <a:cubicBezTo>
                    <a:pt x="1653784" y="4809458"/>
                    <a:pt x="1934912" y="5080685"/>
                    <a:pt x="2239456" y="5256947"/>
                  </a:cubicBezTo>
                  <a:cubicBezTo>
                    <a:pt x="2562268" y="5443863"/>
                    <a:pt x="2932037" y="5534658"/>
                    <a:pt x="3369727" y="5534658"/>
                  </a:cubicBezTo>
                  <a:cubicBezTo>
                    <a:pt x="3618120" y="5534658"/>
                    <a:pt x="3849103" y="5478491"/>
                    <a:pt x="4096760" y="5357817"/>
                  </a:cubicBezTo>
                  <a:cubicBezTo>
                    <a:pt x="4351037" y="5233901"/>
                    <a:pt x="4602740" y="5053238"/>
                    <a:pt x="4881905" y="4847212"/>
                  </a:cubicBezTo>
                  <a:cubicBezTo>
                    <a:pt x="4947375" y="4798920"/>
                    <a:pt x="5012599" y="4751322"/>
                    <a:pt x="5075739" y="4705346"/>
                  </a:cubicBezTo>
                  <a:cubicBezTo>
                    <a:pt x="5327320" y="4521990"/>
                    <a:pt x="5568418" y="4346256"/>
                    <a:pt x="5759930" y="4166809"/>
                  </a:cubicBezTo>
                  <a:lnTo>
                    <a:pt x="5769111" y="4157764"/>
                  </a:lnTo>
                  <a:lnTo>
                    <a:pt x="5769111" y="5074612"/>
                  </a:lnTo>
                  <a:lnTo>
                    <a:pt x="5636252" y="5174208"/>
                  </a:lnTo>
                  <a:cubicBezTo>
                    <a:pt x="5537051" y="5246835"/>
                    <a:pt x="5436100" y="5319845"/>
                    <a:pt x="5334922" y="5394528"/>
                  </a:cubicBezTo>
                  <a:cubicBezTo>
                    <a:pt x="4745327" y="5829741"/>
                    <a:pt x="4177309" y="6229400"/>
                    <a:pt x="3369727" y="6229400"/>
                  </a:cubicBezTo>
                  <a:cubicBezTo>
                    <a:pt x="2172147" y="6229400"/>
                    <a:pt x="1394603" y="5686137"/>
                    <a:pt x="771046" y="4817913"/>
                  </a:cubicBezTo>
                  <a:cubicBezTo>
                    <a:pt x="396864" y="4297000"/>
                    <a:pt x="0" y="3939728"/>
                    <a:pt x="0" y="3263748"/>
                  </a:cubicBezTo>
                  <a:cubicBezTo>
                    <a:pt x="0" y="1461170"/>
                    <a:pt x="1955141" y="0"/>
                    <a:pt x="3882695" y="0"/>
                  </a:cubicBezTo>
                  <a:close/>
                </a:path>
              </a:pathLst>
            </a:custGeom>
            <a:gradFill>
              <a:gsLst>
                <a:gs pos="0">
                  <a:srgbClr val="FFFFFF">
                    <a:alpha val="9803"/>
                  </a:srgbClr>
                </a:gs>
                <a:gs pos="2000">
                  <a:srgbClr val="FFFFFF">
                    <a:alpha val="9803"/>
                  </a:srgbClr>
                </a:gs>
                <a:gs pos="16000">
                  <a:srgbClr val="70AD47">
                    <a:alpha val="9803"/>
                  </a:srgbClr>
                </a:gs>
                <a:gs pos="85000">
                  <a:srgbClr val="4472C4">
                    <a:alpha val="9803"/>
                  </a:srgbClr>
                </a:gs>
                <a:gs pos="100000">
                  <a:srgbClr val="FFFFFF">
                    <a:alpha val="9803"/>
                  </a:srgbClr>
                </a:gs>
              </a:gsLst>
              <a:lin ang="120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pic>
        <p:nvPicPr>
          <p:cNvPr id="598" name="Google Shape;598;p27" descr="Checkmark"/>
          <p:cNvPicPr preferRelativeResize="0"/>
          <p:nvPr/>
        </p:nvPicPr>
        <p:blipFill rotWithShape="1">
          <a:blip r:embed="rId3">
            <a:alphaModFix/>
          </a:blip>
          <a:srcRect/>
          <a:stretch/>
        </p:blipFill>
        <p:spPr>
          <a:xfrm>
            <a:off x="7875667" y="1618989"/>
            <a:ext cx="3620021" cy="3620021"/>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03"/>
        <p:cNvGrpSpPr/>
        <p:nvPr/>
      </p:nvGrpSpPr>
      <p:grpSpPr>
        <a:xfrm>
          <a:off x="0" y="0"/>
          <a:ext cx="0" cy="0"/>
          <a:chOff x="0" y="0"/>
          <a:chExt cx="0" cy="0"/>
        </a:xfrm>
      </p:grpSpPr>
      <p:pic>
        <p:nvPicPr>
          <p:cNvPr id="604" name="Google Shape;604;p28"/>
          <p:cNvPicPr preferRelativeResize="0"/>
          <p:nvPr/>
        </p:nvPicPr>
        <p:blipFill rotWithShape="1">
          <a:blip r:embed="rId3">
            <a:alphaModFix/>
          </a:blip>
          <a:srcRect/>
          <a:stretch/>
        </p:blipFill>
        <p:spPr>
          <a:xfrm>
            <a:off x="11023600" y="228600"/>
            <a:ext cx="1016000" cy="1016000"/>
          </a:xfrm>
          <a:prstGeom prst="rect">
            <a:avLst/>
          </a:prstGeom>
          <a:noFill/>
          <a:ln>
            <a:noFill/>
          </a:ln>
        </p:spPr>
      </p:pic>
      <p:pic>
        <p:nvPicPr>
          <p:cNvPr id="605" name="Google Shape;605;p28"/>
          <p:cNvPicPr preferRelativeResize="0"/>
          <p:nvPr/>
        </p:nvPicPr>
        <p:blipFill rotWithShape="1">
          <a:blip r:embed="rId4">
            <a:alphaModFix/>
          </a:blip>
          <a:srcRect/>
          <a:stretch/>
        </p:blipFill>
        <p:spPr>
          <a:xfrm>
            <a:off x="704850" y="5942019"/>
            <a:ext cx="1237379" cy="266037"/>
          </a:xfrm>
          <a:prstGeom prst="rect">
            <a:avLst/>
          </a:prstGeom>
          <a:noFill/>
          <a:ln>
            <a:noFill/>
          </a:ln>
        </p:spPr>
      </p:pic>
      <p:sp>
        <p:nvSpPr>
          <p:cNvPr id="606" name="Google Shape;606;p28"/>
          <p:cNvSpPr txBox="1"/>
          <p:nvPr/>
        </p:nvSpPr>
        <p:spPr>
          <a:xfrm>
            <a:off x="2057400" y="4689242"/>
            <a:ext cx="9759950" cy="1518814"/>
          </a:xfrm>
          <a:prstGeom prst="rect">
            <a:avLst/>
          </a:prstGeom>
          <a:noFill/>
          <a:ln>
            <a:noFill/>
          </a:ln>
        </p:spPr>
        <p:txBody>
          <a:bodyPr spcFirstLastPara="1" wrap="square" lIns="0" tIns="0" rIns="0" bIns="0" anchor="t" anchorCtr="0">
            <a:spAutoFit/>
          </a:bodyPr>
          <a:lstStyle/>
          <a:p>
            <a:pPr marL="0" marR="0" lvl="0" indent="0" algn="l" rtl="0">
              <a:lnSpc>
                <a:spcPct val="110000"/>
              </a:lnSpc>
              <a:spcBef>
                <a:spcPts val="0"/>
              </a:spcBef>
              <a:spcAft>
                <a:spcPts val="0"/>
              </a:spcAft>
              <a:buNone/>
            </a:pPr>
            <a:r>
              <a:rPr lang="en-US" sz="4667" b="1">
                <a:solidFill>
                  <a:srgbClr val="000000"/>
                </a:solidFill>
                <a:latin typeface="Arial"/>
                <a:ea typeface="Arial"/>
                <a:cs typeface="Arial"/>
                <a:sym typeface="Arial"/>
              </a:rPr>
              <a:t>Các Quy định về Cơ sở khám bệnh, chữa bệnh</a:t>
            </a:r>
            <a:endParaRPr sz="4667" b="1">
              <a:solidFill>
                <a:srgbClr val="000000"/>
              </a:solidFill>
              <a:latin typeface="Arial"/>
              <a:ea typeface="Arial"/>
              <a:cs typeface="Arial"/>
              <a:sym typeface="Arial"/>
            </a:endParaRPr>
          </a:p>
        </p:txBody>
      </p:sp>
      <p:pic>
        <p:nvPicPr>
          <p:cNvPr id="607" name="Google Shape;607;p28"/>
          <p:cNvPicPr preferRelativeResize="0"/>
          <p:nvPr/>
        </p:nvPicPr>
        <p:blipFill rotWithShape="1">
          <a:blip r:embed="rId5">
            <a:alphaModFix/>
          </a:blip>
          <a:srcRect t="45511" r="50000"/>
          <a:stretch/>
        </p:blipFill>
        <p:spPr>
          <a:xfrm rot="-5400000">
            <a:off x="-133075" y="133073"/>
            <a:ext cx="1481221" cy="1215071"/>
          </a:xfrm>
          <a:prstGeom prst="rect">
            <a:avLst/>
          </a:prstGeom>
          <a:noFill/>
          <a:ln>
            <a:noFill/>
          </a:ln>
        </p:spPr>
      </p:pic>
      <p:pic>
        <p:nvPicPr>
          <p:cNvPr id="608" name="Google Shape;608;p28"/>
          <p:cNvPicPr preferRelativeResize="0"/>
          <p:nvPr/>
        </p:nvPicPr>
        <p:blipFill rotWithShape="1">
          <a:blip r:embed="rId6">
            <a:alphaModFix/>
          </a:blip>
          <a:srcRect/>
          <a:stretch/>
        </p:blipFill>
        <p:spPr>
          <a:xfrm>
            <a:off x="2804635" y="114300"/>
            <a:ext cx="6629400" cy="44196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13"/>
        <p:cNvGrpSpPr/>
        <p:nvPr/>
      </p:nvGrpSpPr>
      <p:grpSpPr>
        <a:xfrm>
          <a:off x="0" y="0"/>
          <a:ext cx="0" cy="0"/>
          <a:chOff x="0" y="0"/>
          <a:chExt cx="0" cy="0"/>
        </a:xfrm>
      </p:grpSpPr>
      <p:sp>
        <p:nvSpPr>
          <p:cNvPr id="614" name="Google Shape;614;p29"/>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15" name="Google Shape;615;p29"/>
          <p:cNvSpPr/>
          <p:nvPr/>
        </p:nvSpPr>
        <p:spPr>
          <a:xfrm rot="-2700000" flipH="1">
            <a:off x="-376156" y="-253670"/>
            <a:ext cx="1827638" cy="1376989"/>
          </a:xfrm>
          <a:custGeom>
            <a:avLst/>
            <a:gdLst/>
            <a:ahLst/>
            <a:cxnLst/>
            <a:rect l="l" t="t" r="r" b="b"/>
            <a:pathLst>
              <a:path w="1827638" h="1376989" extrusionOk="0">
                <a:moveTo>
                  <a:pt x="0" y="987379"/>
                </a:moveTo>
                <a:lnTo>
                  <a:pt x="987379" y="0"/>
                </a:lnTo>
                <a:lnTo>
                  <a:pt x="1827638" y="840260"/>
                </a:lnTo>
                <a:lnTo>
                  <a:pt x="1827638" y="1376989"/>
                </a:lnTo>
                <a:lnTo>
                  <a:pt x="0" y="1376989"/>
                </a:lnTo>
                <a:close/>
              </a:path>
            </a:pathLst>
          </a:custGeom>
          <a:solidFill>
            <a:schemeClr val="accent1">
              <a:alpha val="2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16" name="Google Shape;616;p29"/>
          <p:cNvSpPr/>
          <p:nvPr/>
        </p:nvSpPr>
        <p:spPr>
          <a:xfrm rot="-2700000" flipH="1">
            <a:off x="891641" y="422146"/>
            <a:ext cx="645368" cy="645368"/>
          </a:xfrm>
          <a:prstGeom prst="rect">
            <a:avLst/>
          </a:prstGeom>
          <a:solidFill>
            <a:schemeClr val="accent1">
              <a:alpha val="2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17" name="Google Shape;617;p29"/>
          <p:cNvSpPr/>
          <p:nvPr/>
        </p:nvSpPr>
        <p:spPr>
          <a:xfrm rot="-2700000" flipH="1">
            <a:off x="10043482" y="655140"/>
            <a:ext cx="687472" cy="687472"/>
          </a:xfrm>
          <a:prstGeom prst="rect">
            <a:avLst/>
          </a:prstGeom>
          <a:solidFill>
            <a:schemeClr val="accent4">
              <a:alpha val="2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18" name="Google Shape;618;p29"/>
          <p:cNvSpPr/>
          <p:nvPr/>
        </p:nvSpPr>
        <p:spPr>
          <a:xfrm rot="10800000" flipH="1">
            <a:off x="9356643" y="0"/>
            <a:ext cx="2835357" cy="1480837"/>
          </a:xfrm>
          <a:custGeom>
            <a:avLst/>
            <a:gdLst/>
            <a:ahLst/>
            <a:cxnLst/>
            <a:rect l="l" t="t" r="r" b="b"/>
            <a:pathLst>
              <a:path w="2835357" h="1480837" extrusionOk="0">
                <a:moveTo>
                  <a:pt x="2835357" y="1480837"/>
                </a:moveTo>
                <a:lnTo>
                  <a:pt x="0" y="1480837"/>
                </a:lnTo>
                <a:lnTo>
                  <a:pt x="1552727" y="0"/>
                </a:lnTo>
                <a:lnTo>
                  <a:pt x="2835357" y="1223245"/>
                </a:lnTo>
                <a:close/>
              </a:path>
            </a:pathLst>
          </a:custGeom>
          <a:solidFill>
            <a:schemeClr val="accent4">
              <a:alpha val="2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19" name="Google Shape;619;p29"/>
          <p:cNvSpPr/>
          <p:nvPr/>
        </p:nvSpPr>
        <p:spPr>
          <a:xfrm flipH="1">
            <a:off x="7976344" y="6115501"/>
            <a:ext cx="1494513" cy="742499"/>
          </a:xfrm>
          <a:prstGeom prst="triangle">
            <a:avLst>
              <a:gd name="adj" fmla="val 50000"/>
            </a:avLst>
          </a:prstGeom>
          <a:solidFill>
            <a:schemeClr val="accent1">
              <a:alpha val="2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20" name="Google Shape;620;p29"/>
          <p:cNvSpPr/>
          <p:nvPr/>
        </p:nvSpPr>
        <p:spPr>
          <a:xfrm flipH="1">
            <a:off x="7604080" y="6453143"/>
            <a:ext cx="814903" cy="404857"/>
          </a:xfrm>
          <a:prstGeom prst="triangle">
            <a:avLst>
              <a:gd name="adj" fmla="val 50000"/>
            </a:avLst>
          </a:prstGeom>
          <a:solidFill>
            <a:schemeClr val="accent1">
              <a:alpha val="2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621" name="Google Shape;621;p29"/>
          <p:cNvGrpSpPr/>
          <p:nvPr/>
        </p:nvGrpSpPr>
        <p:grpSpPr>
          <a:xfrm>
            <a:off x="1214325" y="324802"/>
            <a:ext cx="9866880" cy="5911113"/>
            <a:chOff x="2195214" y="808646"/>
            <a:chExt cx="7530656" cy="4651456"/>
          </a:xfrm>
        </p:grpSpPr>
        <p:sp>
          <p:nvSpPr>
            <p:cNvPr id="622" name="Google Shape;622;p29"/>
            <p:cNvSpPr/>
            <p:nvPr/>
          </p:nvSpPr>
          <p:spPr>
            <a:xfrm>
              <a:off x="3690538" y="1397898"/>
              <a:ext cx="4811334" cy="4062203"/>
            </a:xfrm>
            <a:prstGeom prst="ellipse">
              <a:avLst/>
            </a:prstGeom>
            <a:solidFill>
              <a:schemeClr val="lt1"/>
            </a:solidFill>
            <a:ln w="762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25000"/>
                </a:lnSpc>
                <a:spcBef>
                  <a:spcPts val="0"/>
                </a:spcBef>
                <a:spcAft>
                  <a:spcPts val="0"/>
                </a:spcAft>
                <a:buClr>
                  <a:schemeClr val="dk1"/>
                </a:buClr>
                <a:buSzPts val="2912"/>
                <a:buFont typeface="Arial"/>
                <a:buNone/>
              </a:pPr>
              <a:r>
                <a:rPr lang="en-US" sz="2912" b="1">
                  <a:solidFill>
                    <a:schemeClr val="dk1"/>
                  </a:solidFill>
                  <a:latin typeface="Cambria"/>
                  <a:ea typeface="Cambria"/>
                  <a:cs typeface="Cambria"/>
                  <a:sym typeface="Cambria"/>
                </a:rPr>
                <a:t>Chương IV</a:t>
              </a:r>
              <a:endParaRPr/>
            </a:p>
            <a:p>
              <a:pPr marL="0" marR="0" lvl="0" indent="0" algn="ctr" rtl="0">
                <a:lnSpc>
                  <a:spcPct val="125000"/>
                </a:lnSpc>
                <a:spcBef>
                  <a:spcPts val="600"/>
                </a:spcBef>
                <a:spcAft>
                  <a:spcPts val="0"/>
                </a:spcAft>
                <a:buClr>
                  <a:schemeClr val="dk1"/>
                </a:buClr>
                <a:buSzPts val="2912"/>
                <a:buFont typeface="Arial"/>
                <a:buNone/>
              </a:pPr>
              <a:r>
                <a:rPr lang="en-US" sz="2912" b="1">
                  <a:solidFill>
                    <a:schemeClr val="dk1"/>
                  </a:solidFill>
                  <a:latin typeface="Cambria"/>
                  <a:ea typeface="Cambria"/>
                  <a:cs typeface="Cambria"/>
                  <a:sym typeface="Cambria"/>
                </a:rPr>
                <a:t>CƠ SỞ KHÁM BỆNH, CHỮA BỆNH</a:t>
              </a:r>
              <a:endParaRPr/>
            </a:p>
            <a:p>
              <a:pPr marL="0" marR="0" lvl="0" indent="0" algn="ctr" rtl="0">
                <a:lnSpc>
                  <a:spcPct val="125000"/>
                </a:lnSpc>
                <a:spcBef>
                  <a:spcPts val="600"/>
                </a:spcBef>
                <a:spcAft>
                  <a:spcPts val="0"/>
                </a:spcAft>
                <a:buClr>
                  <a:schemeClr val="dk1"/>
                </a:buClr>
                <a:buSzPts val="1800"/>
                <a:buFont typeface="Arial"/>
                <a:buNone/>
              </a:pPr>
              <a:r>
                <a:rPr lang="en-US" sz="1800" b="1">
                  <a:solidFill>
                    <a:schemeClr val="dk1"/>
                  </a:solidFill>
                  <a:latin typeface="Cambria"/>
                  <a:ea typeface="Cambria"/>
                  <a:cs typeface="Cambria"/>
                  <a:sym typeface="Cambria"/>
                </a:rPr>
                <a:t>(Gồm 3 mục)</a:t>
              </a:r>
              <a:endParaRPr sz="1800" b="1">
                <a:solidFill>
                  <a:schemeClr val="dk1"/>
                </a:solidFill>
                <a:latin typeface="Cambria"/>
                <a:ea typeface="Cambria"/>
                <a:cs typeface="Cambria"/>
                <a:sym typeface="Cambria"/>
              </a:endParaRPr>
            </a:p>
          </p:txBody>
        </p:sp>
        <p:sp>
          <p:nvSpPr>
            <p:cNvPr id="623" name="Google Shape;623;p29"/>
            <p:cNvSpPr/>
            <p:nvPr/>
          </p:nvSpPr>
          <p:spPr>
            <a:xfrm>
              <a:off x="7368116" y="3811554"/>
              <a:ext cx="2357754" cy="1648547"/>
            </a:xfrm>
            <a:prstGeom prst="ellipse">
              <a:avLst/>
            </a:prstGeom>
            <a:solidFill>
              <a:schemeClr val="accent5"/>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25000"/>
                </a:lnSpc>
                <a:spcBef>
                  <a:spcPts val="0"/>
                </a:spcBef>
                <a:spcAft>
                  <a:spcPts val="0"/>
                </a:spcAft>
                <a:buClr>
                  <a:srgbClr val="FFFFFF"/>
                </a:buClr>
                <a:buSzPts val="2002"/>
                <a:buFont typeface="Arial"/>
                <a:buNone/>
              </a:pPr>
              <a:r>
                <a:rPr lang="en-US" sz="2002" b="1">
                  <a:solidFill>
                    <a:srgbClr val="FFFFFF"/>
                  </a:solidFill>
                  <a:latin typeface="Cambria"/>
                  <a:ea typeface="Cambria"/>
                  <a:cs typeface="Cambria"/>
                  <a:sym typeface="Cambria"/>
                </a:rPr>
                <a:t>MỤC 2. ĐÁNH GIÁ CHẤT LƯỢNG CƠ SỞ KBCB</a:t>
              </a:r>
              <a:endParaRPr sz="2200" b="1">
                <a:solidFill>
                  <a:srgbClr val="FFFFFF"/>
                </a:solidFill>
                <a:latin typeface="Cambria"/>
                <a:ea typeface="Cambria"/>
                <a:cs typeface="Cambria"/>
                <a:sym typeface="Cambria"/>
              </a:endParaRPr>
            </a:p>
          </p:txBody>
        </p:sp>
        <p:sp>
          <p:nvSpPr>
            <p:cNvPr id="624" name="Google Shape;624;p29"/>
            <p:cNvSpPr/>
            <p:nvPr/>
          </p:nvSpPr>
          <p:spPr>
            <a:xfrm>
              <a:off x="4896303" y="808646"/>
              <a:ext cx="2357754" cy="1648547"/>
            </a:xfrm>
            <a:prstGeom prst="ellipse">
              <a:avLst/>
            </a:prstGeom>
            <a:gradFill>
              <a:gsLst>
                <a:gs pos="0">
                  <a:srgbClr val="7FB75F"/>
                </a:gs>
                <a:gs pos="50000">
                  <a:srgbClr val="6EB141"/>
                </a:gs>
                <a:gs pos="100000">
                  <a:srgbClr val="5FA134"/>
                </a:gs>
              </a:gsLst>
              <a:lin ang="5400000" scaled="0"/>
            </a:gradFill>
            <a:ln w="9525"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25000"/>
                </a:lnSpc>
                <a:spcBef>
                  <a:spcPts val="0"/>
                </a:spcBef>
                <a:spcAft>
                  <a:spcPts val="0"/>
                </a:spcAft>
                <a:buClr>
                  <a:srgbClr val="FFFFFF"/>
                </a:buClr>
                <a:buSzPts val="2002"/>
                <a:buFont typeface="Arial"/>
                <a:buNone/>
              </a:pPr>
              <a:r>
                <a:rPr lang="en-US" sz="2002" b="1">
                  <a:solidFill>
                    <a:srgbClr val="FFFFFF"/>
                  </a:solidFill>
                  <a:latin typeface="Cambria"/>
                  <a:ea typeface="Cambria"/>
                  <a:cs typeface="Cambria"/>
                  <a:sym typeface="Cambria"/>
                </a:rPr>
                <a:t>MỤC 1. GIẤY PHÉP HOẠT ĐỘNG KBCB</a:t>
              </a:r>
              <a:endParaRPr sz="2200" b="1">
                <a:solidFill>
                  <a:srgbClr val="FFFFFF"/>
                </a:solidFill>
                <a:latin typeface="Cambria"/>
                <a:ea typeface="Cambria"/>
                <a:cs typeface="Cambria"/>
                <a:sym typeface="Cambria"/>
              </a:endParaRPr>
            </a:p>
          </p:txBody>
        </p:sp>
        <p:sp>
          <p:nvSpPr>
            <p:cNvPr id="625" name="Google Shape;625;p29"/>
            <p:cNvSpPr/>
            <p:nvPr/>
          </p:nvSpPr>
          <p:spPr>
            <a:xfrm>
              <a:off x="2195214" y="3811555"/>
              <a:ext cx="2357754" cy="1648547"/>
            </a:xfrm>
            <a:prstGeom prst="ellipse">
              <a:avLst/>
            </a:prstGeom>
            <a:solidFill>
              <a:schemeClr val="accent2"/>
            </a:solidFill>
            <a:ln w="12700" cap="flat" cmpd="sng">
              <a:solidFill>
                <a:srgbClr val="AC5B2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25000"/>
                </a:lnSpc>
                <a:spcBef>
                  <a:spcPts val="0"/>
                </a:spcBef>
                <a:spcAft>
                  <a:spcPts val="0"/>
                </a:spcAft>
                <a:buClr>
                  <a:srgbClr val="FFFFFF"/>
                </a:buClr>
                <a:buSzPts val="2002"/>
                <a:buFont typeface="Arial"/>
                <a:buNone/>
              </a:pPr>
              <a:r>
                <a:rPr lang="en-US" sz="2002" b="1">
                  <a:solidFill>
                    <a:srgbClr val="FFFFFF"/>
                  </a:solidFill>
                  <a:latin typeface="Cambria"/>
                  <a:ea typeface="Cambria"/>
                  <a:cs typeface="Cambria"/>
                  <a:sym typeface="Cambria"/>
                </a:rPr>
                <a:t>MỤC 3. QUYỀN VÀ TRÁCH NHIỆM CỦA CƠ SỞ KBCB</a:t>
              </a:r>
              <a:endParaRPr/>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pic>
        <p:nvPicPr>
          <p:cNvPr id="107" name="Google Shape;107;p3"/>
          <p:cNvPicPr preferRelativeResize="0"/>
          <p:nvPr/>
        </p:nvPicPr>
        <p:blipFill rotWithShape="1">
          <a:blip r:embed="rId3">
            <a:alphaModFix/>
          </a:blip>
          <a:srcRect/>
          <a:stretch/>
        </p:blipFill>
        <p:spPr>
          <a:xfrm>
            <a:off x="11023600" y="228600"/>
            <a:ext cx="1016000" cy="1016000"/>
          </a:xfrm>
          <a:prstGeom prst="rect">
            <a:avLst/>
          </a:prstGeom>
          <a:noFill/>
          <a:ln>
            <a:noFill/>
          </a:ln>
        </p:spPr>
      </p:pic>
      <p:pic>
        <p:nvPicPr>
          <p:cNvPr id="108" name="Google Shape;108;p3"/>
          <p:cNvPicPr preferRelativeResize="0"/>
          <p:nvPr/>
        </p:nvPicPr>
        <p:blipFill rotWithShape="1">
          <a:blip r:embed="rId4">
            <a:alphaModFix/>
          </a:blip>
          <a:srcRect/>
          <a:stretch/>
        </p:blipFill>
        <p:spPr>
          <a:xfrm>
            <a:off x="704850" y="5942019"/>
            <a:ext cx="1237379" cy="266037"/>
          </a:xfrm>
          <a:prstGeom prst="rect">
            <a:avLst/>
          </a:prstGeom>
          <a:noFill/>
          <a:ln>
            <a:noFill/>
          </a:ln>
        </p:spPr>
      </p:pic>
      <p:sp>
        <p:nvSpPr>
          <p:cNvPr id="109" name="Google Shape;109;p3"/>
          <p:cNvSpPr txBox="1"/>
          <p:nvPr/>
        </p:nvSpPr>
        <p:spPr>
          <a:xfrm>
            <a:off x="2032000" y="4217755"/>
            <a:ext cx="9067800" cy="1518814"/>
          </a:xfrm>
          <a:prstGeom prst="rect">
            <a:avLst/>
          </a:prstGeom>
          <a:noFill/>
          <a:ln>
            <a:noFill/>
          </a:ln>
        </p:spPr>
        <p:txBody>
          <a:bodyPr spcFirstLastPara="1" wrap="square" lIns="0" tIns="0" rIns="0" bIns="0" anchor="t" anchorCtr="0">
            <a:spAutoFit/>
          </a:bodyPr>
          <a:lstStyle/>
          <a:p>
            <a:pPr marL="0" marR="0" lvl="0" indent="0" algn="l" rtl="0">
              <a:lnSpc>
                <a:spcPct val="110000"/>
              </a:lnSpc>
              <a:spcBef>
                <a:spcPts val="0"/>
              </a:spcBef>
              <a:spcAft>
                <a:spcPts val="0"/>
              </a:spcAft>
              <a:buNone/>
            </a:pPr>
            <a:r>
              <a:rPr lang="en-US" sz="4667" b="1" i="0" u="none" strike="noStrike" cap="none">
                <a:solidFill>
                  <a:srgbClr val="000000"/>
                </a:solidFill>
                <a:latin typeface="Arial"/>
                <a:ea typeface="Arial"/>
                <a:cs typeface="Arial"/>
                <a:sym typeface="Arial"/>
              </a:rPr>
              <a:t>Quan điểm, Mục tiêu xây dựng Luật</a:t>
            </a:r>
            <a:endParaRPr sz="4667" b="1" i="0" u="none" strike="noStrike" cap="none">
              <a:solidFill>
                <a:srgbClr val="000000"/>
              </a:solidFill>
              <a:latin typeface="Arial"/>
              <a:ea typeface="Arial"/>
              <a:cs typeface="Arial"/>
              <a:sym typeface="Arial"/>
            </a:endParaRPr>
          </a:p>
        </p:txBody>
      </p:sp>
      <p:pic>
        <p:nvPicPr>
          <p:cNvPr id="110" name="Google Shape;110;p3"/>
          <p:cNvPicPr preferRelativeResize="0"/>
          <p:nvPr/>
        </p:nvPicPr>
        <p:blipFill rotWithShape="1">
          <a:blip r:embed="rId5">
            <a:alphaModFix/>
          </a:blip>
          <a:srcRect t="45511" r="50000"/>
          <a:stretch/>
        </p:blipFill>
        <p:spPr>
          <a:xfrm rot="-5400000">
            <a:off x="-133075" y="133073"/>
            <a:ext cx="1481221" cy="1215071"/>
          </a:xfrm>
          <a:prstGeom prst="rect">
            <a:avLst/>
          </a:prstGeom>
          <a:noFill/>
          <a:ln>
            <a:noFill/>
          </a:ln>
        </p:spPr>
      </p:pic>
      <p:sp>
        <p:nvSpPr>
          <p:cNvPr id="111" name="Google Shape;111;p3"/>
          <p:cNvSpPr txBox="1"/>
          <p:nvPr/>
        </p:nvSpPr>
        <p:spPr>
          <a:xfrm>
            <a:off x="1016000" y="3886200"/>
            <a:ext cx="1034143" cy="2082108"/>
          </a:xfrm>
          <a:prstGeom prst="rect">
            <a:avLst/>
          </a:prstGeom>
          <a:noFill/>
          <a:ln>
            <a:noFill/>
          </a:ln>
        </p:spPr>
        <p:txBody>
          <a:bodyPr spcFirstLastPara="1" wrap="square" lIns="0" tIns="0" rIns="0" bIns="0" anchor="t" anchorCtr="0">
            <a:spAutoFit/>
          </a:bodyPr>
          <a:lstStyle/>
          <a:p>
            <a:pPr marL="0" marR="0" lvl="0" indent="0" algn="l" rtl="0">
              <a:lnSpc>
                <a:spcPct val="110000"/>
              </a:lnSpc>
              <a:spcBef>
                <a:spcPts val="0"/>
              </a:spcBef>
              <a:spcAft>
                <a:spcPts val="0"/>
              </a:spcAft>
              <a:buNone/>
            </a:pPr>
            <a:r>
              <a:rPr lang="en-US" sz="13334" b="1" i="0" u="none" strike="noStrike" cap="none">
                <a:latin typeface="Arial"/>
                <a:ea typeface="Arial"/>
                <a:cs typeface="Arial"/>
                <a:sym typeface="Arial"/>
              </a:rPr>
              <a:t>I</a:t>
            </a:r>
            <a:endParaRPr sz="6667" b="1" i="0" u="none" strike="noStrike" cap="none">
              <a:latin typeface="Arial"/>
              <a:ea typeface="Arial"/>
              <a:cs typeface="Arial"/>
              <a:sym typeface="Arial"/>
            </a:endParaRPr>
          </a:p>
        </p:txBody>
      </p:sp>
      <p:pic>
        <p:nvPicPr>
          <p:cNvPr id="112" name="Google Shape;112;p3"/>
          <p:cNvPicPr preferRelativeResize="0"/>
          <p:nvPr/>
        </p:nvPicPr>
        <p:blipFill rotWithShape="1">
          <a:blip r:embed="rId6">
            <a:alphaModFix/>
          </a:blip>
          <a:srcRect/>
          <a:stretch/>
        </p:blipFill>
        <p:spPr>
          <a:xfrm>
            <a:off x="2094953" y="0"/>
            <a:ext cx="8065047" cy="4240776"/>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29"/>
        <p:cNvGrpSpPr/>
        <p:nvPr/>
      </p:nvGrpSpPr>
      <p:grpSpPr>
        <a:xfrm>
          <a:off x="0" y="0"/>
          <a:ext cx="0" cy="0"/>
          <a:chOff x="0" y="0"/>
          <a:chExt cx="0" cy="0"/>
        </a:xfrm>
      </p:grpSpPr>
      <p:sp>
        <p:nvSpPr>
          <p:cNvPr id="630" name="Google Shape;630;p30"/>
          <p:cNvSpPr txBox="1">
            <a:spLocks noGrp="1"/>
          </p:cNvSpPr>
          <p:nvPr>
            <p:ph type="title"/>
          </p:nvPr>
        </p:nvSpPr>
        <p:spPr>
          <a:xfrm>
            <a:off x="999931" y="91427"/>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3000"/>
              <a:buFont typeface="Cambria"/>
              <a:buNone/>
            </a:pPr>
            <a:r>
              <a:rPr lang="en-US" sz="3000" b="1">
                <a:latin typeface="Cambria"/>
                <a:ea typeface="Cambria"/>
                <a:cs typeface="Cambria"/>
                <a:sym typeface="Cambria"/>
              </a:rPr>
              <a:t>CƠ SỞ KHÁM BỆNH, CHỮA BỆNH</a:t>
            </a:r>
            <a:r>
              <a:rPr lang="en-US" b="1">
                <a:solidFill>
                  <a:srgbClr val="FF0000"/>
                </a:solidFill>
                <a:latin typeface="Cambria"/>
                <a:ea typeface="Cambria"/>
                <a:cs typeface="Cambria"/>
                <a:sym typeface="Cambria"/>
              </a:rPr>
              <a:t/>
            </a:r>
            <a:br>
              <a:rPr lang="en-US" b="1">
                <a:solidFill>
                  <a:srgbClr val="FF0000"/>
                </a:solidFill>
                <a:latin typeface="Cambria"/>
                <a:ea typeface="Cambria"/>
                <a:cs typeface="Cambria"/>
                <a:sym typeface="Cambria"/>
              </a:rPr>
            </a:br>
            <a:endParaRPr/>
          </a:p>
        </p:txBody>
      </p:sp>
      <p:grpSp>
        <p:nvGrpSpPr>
          <p:cNvPr id="631" name="Google Shape;631;p30"/>
          <p:cNvGrpSpPr/>
          <p:nvPr/>
        </p:nvGrpSpPr>
        <p:grpSpPr>
          <a:xfrm>
            <a:off x="892733" y="979098"/>
            <a:ext cx="10406531" cy="5505084"/>
            <a:chOff x="7362" y="89579"/>
            <a:chExt cx="10406531" cy="5505084"/>
          </a:xfrm>
        </p:grpSpPr>
        <p:sp>
          <p:nvSpPr>
            <p:cNvPr id="632" name="Google Shape;632;p30"/>
            <p:cNvSpPr/>
            <p:nvPr/>
          </p:nvSpPr>
          <p:spPr>
            <a:xfrm>
              <a:off x="7362" y="89579"/>
              <a:ext cx="4948025" cy="916985"/>
            </a:xfrm>
            <a:prstGeom prst="roundRect">
              <a:avLst>
                <a:gd name="adj" fmla="val 10000"/>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30"/>
            <p:cNvSpPr txBox="1"/>
            <p:nvPr/>
          </p:nvSpPr>
          <p:spPr>
            <a:xfrm>
              <a:off x="34220" y="116437"/>
              <a:ext cx="4894309" cy="863269"/>
            </a:xfrm>
            <a:prstGeom prst="rect">
              <a:avLst/>
            </a:prstGeom>
            <a:noFill/>
            <a:ln>
              <a:noFill/>
            </a:ln>
          </p:spPr>
          <p:txBody>
            <a:bodyPr spcFirstLastPara="1" wrap="square" lIns="34275" tIns="22850" rIns="34275" bIns="22850" anchor="ctr" anchorCtr="0">
              <a:noAutofit/>
            </a:bodyPr>
            <a:lstStyle/>
            <a:p>
              <a:pPr marL="0" marR="0" lvl="0" indent="0" algn="ctr" rtl="0">
                <a:lnSpc>
                  <a:spcPct val="90000"/>
                </a:lnSpc>
                <a:spcBef>
                  <a:spcPts val="0"/>
                </a:spcBef>
                <a:spcAft>
                  <a:spcPts val="0"/>
                </a:spcAft>
                <a:buClr>
                  <a:schemeClr val="lt1"/>
                </a:buClr>
                <a:buSzPts val="1800"/>
                <a:buFont typeface="Cambria"/>
                <a:buNone/>
              </a:pPr>
              <a:r>
                <a:rPr lang="en-US" sz="1800" b="1">
                  <a:solidFill>
                    <a:schemeClr val="lt1"/>
                  </a:solidFill>
                  <a:latin typeface="Cambria"/>
                  <a:ea typeface="Cambria"/>
                  <a:cs typeface="Cambria"/>
                  <a:sym typeface="Cambria"/>
                </a:rPr>
                <a:t>LUẬT KHÁM BỆNH, CHỮA BỆNH 2009</a:t>
              </a:r>
              <a:endParaRPr sz="1800">
                <a:solidFill>
                  <a:schemeClr val="lt1"/>
                </a:solidFill>
                <a:latin typeface="Cambria"/>
                <a:ea typeface="Cambria"/>
                <a:cs typeface="Cambria"/>
                <a:sym typeface="Cambria"/>
              </a:endParaRPr>
            </a:p>
          </p:txBody>
        </p:sp>
        <p:sp>
          <p:nvSpPr>
            <p:cNvPr id="634" name="Google Shape;634;p30"/>
            <p:cNvSpPr/>
            <p:nvPr/>
          </p:nvSpPr>
          <p:spPr>
            <a:xfrm>
              <a:off x="502165" y="1006564"/>
              <a:ext cx="494802" cy="287989"/>
            </a:xfrm>
            <a:custGeom>
              <a:avLst/>
              <a:gdLst/>
              <a:ahLst/>
              <a:cxnLst/>
              <a:rect l="l" t="t" r="r" b="b"/>
              <a:pathLst>
                <a:path w="120000" h="120000" extrusionOk="0">
                  <a:moveTo>
                    <a:pt x="0" y="0"/>
                  </a:moveTo>
                  <a:lnTo>
                    <a:pt x="0" y="120000"/>
                  </a:lnTo>
                  <a:lnTo>
                    <a:pt x="120000" y="120000"/>
                  </a:lnTo>
                </a:path>
              </a:pathLst>
            </a:custGeom>
            <a:noFill/>
            <a:ln w="12700" cap="flat" cmpd="sng">
              <a:solidFill>
                <a:srgbClr val="345A99"/>
              </a:solidFill>
              <a:prstDash val="solid"/>
              <a:miter lim="800000"/>
              <a:headEnd type="none" w="sm" len="sm"/>
              <a:tailEnd type="none" w="sm" len="sm"/>
            </a:ln>
          </p:spPr>
        </p:sp>
        <p:sp>
          <p:nvSpPr>
            <p:cNvPr id="635" name="Google Shape;635;p30"/>
            <p:cNvSpPr/>
            <p:nvPr/>
          </p:nvSpPr>
          <p:spPr>
            <a:xfrm>
              <a:off x="996967" y="1088617"/>
              <a:ext cx="3791622" cy="411875"/>
            </a:xfrm>
            <a:prstGeom prst="roundRect">
              <a:avLst>
                <a:gd name="adj" fmla="val 10000"/>
              </a:avLst>
            </a:prstGeom>
            <a:solidFill>
              <a:schemeClr val="lt1">
                <a:alpha val="89803"/>
              </a:schemeClr>
            </a:solidFill>
            <a:ln w="12700"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30"/>
            <p:cNvSpPr txBox="1"/>
            <p:nvPr/>
          </p:nvSpPr>
          <p:spPr>
            <a:xfrm>
              <a:off x="1009030" y="1100680"/>
              <a:ext cx="3767496" cy="387749"/>
            </a:xfrm>
            <a:prstGeom prst="rect">
              <a:avLst/>
            </a:prstGeom>
            <a:noFill/>
            <a:ln>
              <a:noFill/>
            </a:ln>
          </p:spPr>
          <p:txBody>
            <a:bodyPr spcFirstLastPara="1" wrap="square" lIns="34275" tIns="22850" rIns="34275" bIns="22850" anchor="ctr" anchorCtr="0">
              <a:noAutofit/>
            </a:bodyPr>
            <a:lstStyle/>
            <a:p>
              <a:pPr marL="0" marR="0" lvl="0" indent="0" algn="l" rtl="0">
                <a:lnSpc>
                  <a:spcPct val="90000"/>
                </a:lnSpc>
                <a:spcBef>
                  <a:spcPts val="0"/>
                </a:spcBef>
                <a:spcAft>
                  <a:spcPts val="0"/>
                </a:spcAft>
                <a:buClr>
                  <a:schemeClr val="dk1"/>
                </a:buClr>
                <a:buSzPts val="1800"/>
                <a:buFont typeface="Noto Sans Symbols"/>
                <a:buNone/>
              </a:pPr>
              <a:r>
                <a:rPr lang="en-US" sz="1800" b="0" i="0">
                  <a:solidFill>
                    <a:schemeClr val="dk1"/>
                  </a:solidFill>
                  <a:latin typeface="Cambria"/>
                  <a:ea typeface="Cambria"/>
                  <a:cs typeface="Cambria"/>
                  <a:sym typeface="Cambria"/>
                </a:rPr>
                <a:t>Bệnh viện</a:t>
              </a:r>
              <a:endParaRPr sz="1800" b="1">
                <a:solidFill>
                  <a:schemeClr val="dk1"/>
                </a:solidFill>
                <a:latin typeface="Cambria"/>
                <a:ea typeface="Cambria"/>
                <a:cs typeface="Cambria"/>
                <a:sym typeface="Cambria"/>
              </a:endParaRPr>
            </a:p>
          </p:txBody>
        </p:sp>
        <p:sp>
          <p:nvSpPr>
            <p:cNvPr id="637" name="Google Shape;637;p30"/>
            <p:cNvSpPr/>
            <p:nvPr/>
          </p:nvSpPr>
          <p:spPr>
            <a:xfrm>
              <a:off x="502165" y="1006564"/>
              <a:ext cx="494802" cy="777169"/>
            </a:xfrm>
            <a:custGeom>
              <a:avLst/>
              <a:gdLst/>
              <a:ahLst/>
              <a:cxnLst/>
              <a:rect l="l" t="t" r="r" b="b"/>
              <a:pathLst>
                <a:path w="120000" h="120000" extrusionOk="0">
                  <a:moveTo>
                    <a:pt x="0" y="0"/>
                  </a:moveTo>
                  <a:lnTo>
                    <a:pt x="0" y="120000"/>
                  </a:lnTo>
                  <a:lnTo>
                    <a:pt x="120000" y="120000"/>
                  </a:lnTo>
                </a:path>
              </a:pathLst>
            </a:custGeom>
            <a:noFill/>
            <a:ln w="12700" cap="flat" cmpd="sng">
              <a:solidFill>
                <a:srgbClr val="345A99"/>
              </a:solidFill>
              <a:prstDash val="solid"/>
              <a:miter lim="800000"/>
              <a:headEnd type="none" w="sm" len="sm"/>
              <a:tailEnd type="none" w="sm" len="sm"/>
            </a:ln>
          </p:spPr>
        </p:sp>
        <p:sp>
          <p:nvSpPr>
            <p:cNvPr id="638" name="Google Shape;638;p30"/>
            <p:cNvSpPr/>
            <p:nvPr/>
          </p:nvSpPr>
          <p:spPr>
            <a:xfrm>
              <a:off x="996967" y="1582544"/>
              <a:ext cx="3787468" cy="402380"/>
            </a:xfrm>
            <a:prstGeom prst="roundRect">
              <a:avLst>
                <a:gd name="adj" fmla="val 10000"/>
              </a:avLst>
            </a:prstGeom>
            <a:solidFill>
              <a:schemeClr val="lt1">
                <a:alpha val="89803"/>
              </a:schemeClr>
            </a:solidFill>
            <a:ln w="12700"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30"/>
            <p:cNvSpPr txBox="1"/>
            <p:nvPr/>
          </p:nvSpPr>
          <p:spPr>
            <a:xfrm>
              <a:off x="1008752" y="1594329"/>
              <a:ext cx="3763898" cy="378810"/>
            </a:xfrm>
            <a:prstGeom prst="rect">
              <a:avLst/>
            </a:prstGeom>
            <a:noFill/>
            <a:ln>
              <a:noFill/>
            </a:ln>
          </p:spPr>
          <p:txBody>
            <a:bodyPr spcFirstLastPara="1" wrap="square" lIns="34275" tIns="22850" rIns="34275" bIns="22850" anchor="ctr" anchorCtr="0">
              <a:noAutofit/>
            </a:bodyPr>
            <a:lstStyle/>
            <a:p>
              <a:pPr marL="0" marR="0" lvl="0" indent="0" algn="l" rtl="0">
                <a:lnSpc>
                  <a:spcPct val="90000"/>
                </a:lnSpc>
                <a:spcBef>
                  <a:spcPts val="0"/>
                </a:spcBef>
                <a:spcAft>
                  <a:spcPts val="0"/>
                </a:spcAft>
                <a:buClr>
                  <a:schemeClr val="dk1"/>
                </a:buClr>
                <a:buSzPts val="1800"/>
                <a:buFont typeface="Cambria"/>
                <a:buNone/>
              </a:pPr>
              <a:r>
                <a:rPr lang="en-US" sz="1800" b="0" i="0">
                  <a:solidFill>
                    <a:schemeClr val="dk1"/>
                  </a:solidFill>
                  <a:latin typeface="Cambria"/>
                  <a:ea typeface="Cambria"/>
                  <a:cs typeface="Cambria"/>
                  <a:sym typeface="Cambria"/>
                </a:rPr>
                <a:t>Cơ sở giám định y khoa</a:t>
              </a:r>
              <a:endParaRPr sz="1800" b="1">
                <a:solidFill>
                  <a:schemeClr val="dk1"/>
                </a:solidFill>
                <a:latin typeface="Cambria"/>
                <a:ea typeface="Cambria"/>
                <a:cs typeface="Cambria"/>
                <a:sym typeface="Cambria"/>
              </a:endParaRPr>
            </a:p>
          </p:txBody>
        </p:sp>
        <p:sp>
          <p:nvSpPr>
            <p:cNvPr id="640" name="Google Shape;640;p30"/>
            <p:cNvSpPr/>
            <p:nvPr/>
          </p:nvSpPr>
          <p:spPr>
            <a:xfrm>
              <a:off x="502165" y="1006564"/>
              <a:ext cx="494802" cy="1238261"/>
            </a:xfrm>
            <a:custGeom>
              <a:avLst/>
              <a:gdLst/>
              <a:ahLst/>
              <a:cxnLst/>
              <a:rect l="l" t="t" r="r" b="b"/>
              <a:pathLst>
                <a:path w="120000" h="120000" extrusionOk="0">
                  <a:moveTo>
                    <a:pt x="0" y="0"/>
                  </a:moveTo>
                  <a:lnTo>
                    <a:pt x="0" y="120000"/>
                  </a:lnTo>
                  <a:lnTo>
                    <a:pt x="120000" y="120000"/>
                  </a:lnTo>
                </a:path>
              </a:pathLst>
            </a:custGeom>
            <a:noFill/>
            <a:ln w="12700" cap="flat" cmpd="sng">
              <a:solidFill>
                <a:srgbClr val="345A99"/>
              </a:solidFill>
              <a:prstDash val="solid"/>
              <a:miter lim="800000"/>
              <a:headEnd type="none" w="sm" len="sm"/>
              <a:tailEnd type="none" w="sm" len="sm"/>
            </a:ln>
          </p:spPr>
        </p:sp>
        <p:sp>
          <p:nvSpPr>
            <p:cNvPr id="641" name="Google Shape;641;p30"/>
            <p:cNvSpPr/>
            <p:nvPr/>
          </p:nvSpPr>
          <p:spPr>
            <a:xfrm>
              <a:off x="996967" y="2066977"/>
              <a:ext cx="3808122" cy="355699"/>
            </a:xfrm>
            <a:prstGeom prst="roundRect">
              <a:avLst>
                <a:gd name="adj" fmla="val 10000"/>
              </a:avLst>
            </a:prstGeom>
            <a:solidFill>
              <a:schemeClr val="lt1">
                <a:alpha val="89803"/>
              </a:schemeClr>
            </a:solidFill>
            <a:ln w="12700"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30"/>
            <p:cNvSpPr txBox="1"/>
            <p:nvPr/>
          </p:nvSpPr>
          <p:spPr>
            <a:xfrm>
              <a:off x="1007385" y="2077395"/>
              <a:ext cx="3787286" cy="334863"/>
            </a:xfrm>
            <a:prstGeom prst="rect">
              <a:avLst/>
            </a:prstGeom>
            <a:noFill/>
            <a:ln>
              <a:noFill/>
            </a:ln>
          </p:spPr>
          <p:txBody>
            <a:bodyPr spcFirstLastPara="1" wrap="square" lIns="34275" tIns="22850" rIns="34275" bIns="22850" anchor="ctr" anchorCtr="0">
              <a:noAutofit/>
            </a:bodyPr>
            <a:lstStyle/>
            <a:p>
              <a:pPr marL="0" marR="0" lvl="0" indent="0" algn="l" rtl="0">
                <a:lnSpc>
                  <a:spcPct val="90000"/>
                </a:lnSpc>
                <a:spcBef>
                  <a:spcPts val="0"/>
                </a:spcBef>
                <a:spcAft>
                  <a:spcPts val="0"/>
                </a:spcAft>
                <a:buClr>
                  <a:schemeClr val="dk1"/>
                </a:buClr>
                <a:buSzPts val="1800"/>
                <a:buFont typeface="Cambria"/>
                <a:buNone/>
              </a:pPr>
              <a:r>
                <a:rPr lang="en-US" sz="1800" b="0" i="0">
                  <a:solidFill>
                    <a:schemeClr val="dk1"/>
                  </a:solidFill>
                  <a:latin typeface="Cambria"/>
                  <a:ea typeface="Cambria"/>
                  <a:cs typeface="Cambria"/>
                  <a:sym typeface="Cambria"/>
                </a:rPr>
                <a:t>Phòng khám đa khoa</a:t>
              </a:r>
              <a:endParaRPr sz="1800" b="1">
                <a:solidFill>
                  <a:schemeClr val="dk1"/>
                </a:solidFill>
                <a:latin typeface="Cambria"/>
                <a:ea typeface="Cambria"/>
                <a:cs typeface="Cambria"/>
                <a:sym typeface="Cambria"/>
              </a:endParaRPr>
            </a:p>
          </p:txBody>
        </p:sp>
        <p:sp>
          <p:nvSpPr>
            <p:cNvPr id="643" name="Google Shape;643;p30"/>
            <p:cNvSpPr/>
            <p:nvPr/>
          </p:nvSpPr>
          <p:spPr>
            <a:xfrm>
              <a:off x="502165" y="1006564"/>
              <a:ext cx="494802" cy="1689857"/>
            </a:xfrm>
            <a:custGeom>
              <a:avLst/>
              <a:gdLst/>
              <a:ahLst/>
              <a:cxnLst/>
              <a:rect l="l" t="t" r="r" b="b"/>
              <a:pathLst>
                <a:path w="120000" h="120000" extrusionOk="0">
                  <a:moveTo>
                    <a:pt x="0" y="0"/>
                  </a:moveTo>
                  <a:lnTo>
                    <a:pt x="0" y="120000"/>
                  </a:lnTo>
                  <a:lnTo>
                    <a:pt x="120000" y="120000"/>
                  </a:lnTo>
                </a:path>
              </a:pathLst>
            </a:custGeom>
            <a:noFill/>
            <a:ln w="12700" cap="flat" cmpd="sng">
              <a:solidFill>
                <a:srgbClr val="345A99"/>
              </a:solidFill>
              <a:prstDash val="solid"/>
              <a:miter lim="800000"/>
              <a:headEnd type="none" w="sm" len="sm"/>
              <a:tailEnd type="none" w="sm" len="sm"/>
            </a:ln>
          </p:spPr>
        </p:sp>
        <p:sp>
          <p:nvSpPr>
            <p:cNvPr id="644" name="Google Shape;644;p30"/>
            <p:cNvSpPr/>
            <p:nvPr/>
          </p:nvSpPr>
          <p:spPr>
            <a:xfrm>
              <a:off x="996967" y="2504728"/>
              <a:ext cx="3826318" cy="383386"/>
            </a:xfrm>
            <a:prstGeom prst="roundRect">
              <a:avLst>
                <a:gd name="adj" fmla="val 10000"/>
              </a:avLst>
            </a:prstGeom>
            <a:solidFill>
              <a:schemeClr val="lt1">
                <a:alpha val="89803"/>
              </a:schemeClr>
            </a:solidFill>
            <a:ln w="12700"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30"/>
            <p:cNvSpPr txBox="1"/>
            <p:nvPr/>
          </p:nvSpPr>
          <p:spPr>
            <a:xfrm>
              <a:off x="1008196" y="2515957"/>
              <a:ext cx="3803860" cy="360928"/>
            </a:xfrm>
            <a:prstGeom prst="rect">
              <a:avLst/>
            </a:prstGeom>
            <a:noFill/>
            <a:ln>
              <a:noFill/>
            </a:ln>
          </p:spPr>
          <p:txBody>
            <a:bodyPr spcFirstLastPara="1" wrap="square" lIns="34275" tIns="22850" rIns="34275" bIns="22850" anchor="ctr" anchorCtr="0">
              <a:noAutofit/>
            </a:bodyPr>
            <a:lstStyle/>
            <a:p>
              <a:pPr marL="0" marR="0" lvl="0" indent="0" algn="l" rtl="0">
                <a:lnSpc>
                  <a:spcPct val="90000"/>
                </a:lnSpc>
                <a:spcBef>
                  <a:spcPts val="0"/>
                </a:spcBef>
                <a:spcAft>
                  <a:spcPts val="0"/>
                </a:spcAft>
                <a:buClr>
                  <a:schemeClr val="dk1"/>
                </a:buClr>
                <a:buSzPts val="1800"/>
                <a:buFont typeface="Cambria"/>
                <a:buNone/>
              </a:pPr>
              <a:r>
                <a:rPr lang="en-US" sz="1800" b="0" i="0">
                  <a:solidFill>
                    <a:schemeClr val="dk1"/>
                  </a:solidFill>
                  <a:latin typeface="Cambria"/>
                  <a:ea typeface="Cambria"/>
                  <a:cs typeface="Cambria"/>
                  <a:sym typeface="Cambria"/>
                </a:rPr>
                <a:t>Phòng khám chuyên khoa, BSGĐ</a:t>
              </a:r>
              <a:endParaRPr sz="1800" b="1">
                <a:solidFill>
                  <a:schemeClr val="dk1"/>
                </a:solidFill>
                <a:latin typeface="Cambria"/>
                <a:ea typeface="Cambria"/>
                <a:cs typeface="Cambria"/>
                <a:sym typeface="Cambria"/>
              </a:endParaRPr>
            </a:p>
          </p:txBody>
        </p:sp>
        <p:sp>
          <p:nvSpPr>
            <p:cNvPr id="646" name="Google Shape;646;p30"/>
            <p:cNvSpPr/>
            <p:nvPr/>
          </p:nvSpPr>
          <p:spPr>
            <a:xfrm>
              <a:off x="502165" y="1006564"/>
              <a:ext cx="494802" cy="2171166"/>
            </a:xfrm>
            <a:custGeom>
              <a:avLst/>
              <a:gdLst/>
              <a:ahLst/>
              <a:cxnLst/>
              <a:rect l="l" t="t" r="r" b="b"/>
              <a:pathLst>
                <a:path w="120000" h="120000" extrusionOk="0">
                  <a:moveTo>
                    <a:pt x="0" y="0"/>
                  </a:moveTo>
                  <a:lnTo>
                    <a:pt x="0" y="120000"/>
                  </a:lnTo>
                  <a:lnTo>
                    <a:pt x="120000" y="120000"/>
                  </a:lnTo>
                </a:path>
              </a:pathLst>
            </a:custGeom>
            <a:noFill/>
            <a:ln w="12700" cap="flat" cmpd="sng">
              <a:solidFill>
                <a:srgbClr val="345A99"/>
              </a:solidFill>
              <a:prstDash val="solid"/>
              <a:miter lim="800000"/>
              <a:headEnd type="none" w="sm" len="sm"/>
              <a:tailEnd type="none" w="sm" len="sm"/>
            </a:ln>
          </p:spPr>
        </p:sp>
        <p:sp>
          <p:nvSpPr>
            <p:cNvPr id="647" name="Google Shape;647;p30"/>
            <p:cNvSpPr/>
            <p:nvPr/>
          </p:nvSpPr>
          <p:spPr>
            <a:xfrm>
              <a:off x="996967" y="2970167"/>
              <a:ext cx="3844167" cy="415127"/>
            </a:xfrm>
            <a:prstGeom prst="roundRect">
              <a:avLst>
                <a:gd name="adj" fmla="val 10000"/>
              </a:avLst>
            </a:prstGeom>
            <a:solidFill>
              <a:schemeClr val="lt1">
                <a:alpha val="89803"/>
              </a:schemeClr>
            </a:solidFill>
            <a:ln w="12700"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30"/>
            <p:cNvSpPr txBox="1"/>
            <p:nvPr/>
          </p:nvSpPr>
          <p:spPr>
            <a:xfrm>
              <a:off x="1009126" y="2982326"/>
              <a:ext cx="3819849" cy="390809"/>
            </a:xfrm>
            <a:prstGeom prst="rect">
              <a:avLst/>
            </a:prstGeom>
            <a:noFill/>
            <a:ln>
              <a:noFill/>
            </a:ln>
          </p:spPr>
          <p:txBody>
            <a:bodyPr spcFirstLastPara="1" wrap="square" lIns="34275" tIns="22850" rIns="34275" bIns="22850" anchor="ctr" anchorCtr="0">
              <a:noAutofit/>
            </a:bodyPr>
            <a:lstStyle/>
            <a:p>
              <a:pPr marL="0" marR="0" lvl="0" indent="0" algn="l" rtl="0">
                <a:lnSpc>
                  <a:spcPct val="90000"/>
                </a:lnSpc>
                <a:spcBef>
                  <a:spcPts val="0"/>
                </a:spcBef>
                <a:spcAft>
                  <a:spcPts val="0"/>
                </a:spcAft>
                <a:buClr>
                  <a:schemeClr val="dk1"/>
                </a:buClr>
                <a:buSzPts val="1800"/>
                <a:buFont typeface="Cambria"/>
                <a:buNone/>
              </a:pPr>
              <a:r>
                <a:rPr lang="en-US" sz="1800" b="0" i="0">
                  <a:solidFill>
                    <a:schemeClr val="dk1"/>
                  </a:solidFill>
                  <a:latin typeface="Cambria"/>
                  <a:ea typeface="Cambria"/>
                  <a:cs typeface="Cambria"/>
                  <a:sym typeface="Cambria"/>
                </a:rPr>
                <a:t>Phòng chẩn trị y học cổ truyền</a:t>
              </a:r>
              <a:endParaRPr sz="1800" b="1">
                <a:solidFill>
                  <a:schemeClr val="dk1"/>
                </a:solidFill>
                <a:latin typeface="Cambria"/>
                <a:ea typeface="Cambria"/>
                <a:cs typeface="Cambria"/>
                <a:sym typeface="Cambria"/>
              </a:endParaRPr>
            </a:p>
          </p:txBody>
        </p:sp>
        <p:sp>
          <p:nvSpPr>
            <p:cNvPr id="649" name="Google Shape;649;p30"/>
            <p:cNvSpPr/>
            <p:nvPr/>
          </p:nvSpPr>
          <p:spPr>
            <a:xfrm>
              <a:off x="502165" y="1006564"/>
              <a:ext cx="494802" cy="2631715"/>
            </a:xfrm>
            <a:custGeom>
              <a:avLst/>
              <a:gdLst/>
              <a:ahLst/>
              <a:cxnLst/>
              <a:rect l="l" t="t" r="r" b="b"/>
              <a:pathLst>
                <a:path w="120000" h="120000" extrusionOk="0">
                  <a:moveTo>
                    <a:pt x="0" y="0"/>
                  </a:moveTo>
                  <a:lnTo>
                    <a:pt x="0" y="120000"/>
                  </a:lnTo>
                  <a:lnTo>
                    <a:pt x="120000" y="120000"/>
                  </a:lnTo>
                </a:path>
              </a:pathLst>
            </a:custGeom>
            <a:noFill/>
            <a:ln w="12700" cap="flat" cmpd="sng">
              <a:solidFill>
                <a:srgbClr val="345A99"/>
              </a:solidFill>
              <a:prstDash val="solid"/>
              <a:miter lim="800000"/>
              <a:headEnd type="none" w="sm" len="sm"/>
              <a:tailEnd type="none" w="sm" len="sm"/>
            </a:ln>
          </p:spPr>
        </p:sp>
        <p:sp>
          <p:nvSpPr>
            <p:cNvPr id="650" name="Google Shape;650;p30"/>
            <p:cNvSpPr/>
            <p:nvPr/>
          </p:nvSpPr>
          <p:spPr>
            <a:xfrm>
              <a:off x="996967" y="3467347"/>
              <a:ext cx="3847848" cy="341865"/>
            </a:xfrm>
            <a:prstGeom prst="roundRect">
              <a:avLst>
                <a:gd name="adj" fmla="val 10000"/>
              </a:avLst>
            </a:prstGeom>
            <a:solidFill>
              <a:schemeClr val="lt1">
                <a:alpha val="89803"/>
              </a:schemeClr>
            </a:solidFill>
            <a:ln w="12700"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30"/>
            <p:cNvSpPr txBox="1"/>
            <p:nvPr/>
          </p:nvSpPr>
          <p:spPr>
            <a:xfrm>
              <a:off x="1006980" y="3477360"/>
              <a:ext cx="3827822" cy="321839"/>
            </a:xfrm>
            <a:prstGeom prst="rect">
              <a:avLst/>
            </a:prstGeom>
            <a:noFill/>
            <a:ln>
              <a:noFill/>
            </a:ln>
          </p:spPr>
          <p:txBody>
            <a:bodyPr spcFirstLastPara="1" wrap="square" lIns="34275" tIns="22850" rIns="34275" bIns="22850" anchor="ctr" anchorCtr="0">
              <a:noAutofit/>
            </a:bodyPr>
            <a:lstStyle/>
            <a:p>
              <a:pPr marL="0" marR="0" lvl="0" indent="0" algn="l" rtl="0">
                <a:lnSpc>
                  <a:spcPct val="90000"/>
                </a:lnSpc>
                <a:spcBef>
                  <a:spcPts val="0"/>
                </a:spcBef>
                <a:spcAft>
                  <a:spcPts val="0"/>
                </a:spcAft>
                <a:buClr>
                  <a:schemeClr val="dk1"/>
                </a:buClr>
                <a:buSzPts val="1800"/>
                <a:buFont typeface="Cambria"/>
                <a:buNone/>
              </a:pPr>
              <a:r>
                <a:rPr lang="en-US" sz="1800" b="0" i="0">
                  <a:solidFill>
                    <a:schemeClr val="dk1"/>
                  </a:solidFill>
                  <a:latin typeface="Cambria"/>
                  <a:ea typeface="Cambria"/>
                  <a:cs typeface="Cambria"/>
                  <a:sym typeface="Cambria"/>
                </a:rPr>
                <a:t>Nhà hộ sinh</a:t>
              </a:r>
              <a:endParaRPr sz="1800" b="1">
                <a:solidFill>
                  <a:schemeClr val="dk1"/>
                </a:solidFill>
                <a:latin typeface="Cambria"/>
                <a:ea typeface="Cambria"/>
                <a:cs typeface="Cambria"/>
                <a:sym typeface="Cambria"/>
              </a:endParaRPr>
            </a:p>
          </p:txBody>
        </p:sp>
        <p:sp>
          <p:nvSpPr>
            <p:cNvPr id="652" name="Google Shape;652;p30"/>
            <p:cNvSpPr/>
            <p:nvPr/>
          </p:nvSpPr>
          <p:spPr>
            <a:xfrm>
              <a:off x="502165" y="1006564"/>
              <a:ext cx="494802" cy="3050883"/>
            </a:xfrm>
            <a:custGeom>
              <a:avLst/>
              <a:gdLst/>
              <a:ahLst/>
              <a:cxnLst/>
              <a:rect l="l" t="t" r="r" b="b"/>
              <a:pathLst>
                <a:path w="120000" h="120000" extrusionOk="0">
                  <a:moveTo>
                    <a:pt x="0" y="0"/>
                  </a:moveTo>
                  <a:lnTo>
                    <a:pt x="0" y="120000"/>
                  </a:lnTo>
                  <a:lnTo>
                    <a:pt x="120000" y="120000"/>
                  </a:lnTo>
                </a:path>
              </a:pathLst>
            </a:custGeom>
            <a:noFill/>
            <a:ln w="12700" cap="flat" cmpd="sng">
              <a:solidFill>
                <a:srgbClr val="345A99"/>
              </a:solidFill>
              <a:prstDash val="solid"/>
              <a:miter lim="800000"/>
              <a:headEnd type="none" w="sm" len="sm"/>
              <a:tailEnd type="none" w="sm" len="sm"/>
            </a:ln>
          </p:spPr>
        </p:sp>
        <p:sp>
          <p:nvSpPr>
            <p:cNvPr id="653" name="Google Shape;653;p30"/>
            <p:cNvSpPr/>
            <p:nvPr/>
          </p:nvSpPr>
          <p:spPr>
            <a:xfrm>
              <a:off x="996967" y="3891265"/>
              <a:ext cx="3854108" cy="332366"/>
            </a:xfrm>
            <a:prstGeom prst="roundRect">
              <a:avLst>
                <a:gd name="adj" fmla="val 10000"/>
              </a:avLst>
            </a:prstGeom>
            <a:solidFill>
              <a:schemeClr val="lt1">
                <a:alpha val="89803"/>
              </a:schemeClr>
            </a:solidFill>
            <a:ln w="12700"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30"/>
            <p:cNvSpPr txBox="1"/>
            <p:nvPr/>
          </p:nvSpPr>
          <p:spPr>
            <a:xfrm>
              <a:off x="1006702" y="3901000"/>
              <a:ext cx="3834638" cy="312896"/>
            </a:xfrm>
            <a:prstGeom prst="rect">
              <a:avLst/>
            </a:prstGeom>
            <a:noFill/>
            <a:ln>
              <a:noFill/>
            </a:ln>
          </p:spPr>
          <p:txBody>
            <a:bodyPr spcFirstLastPara="1" wrap="square" lIns="34275" tIns="22850" rIns="34275" bIns="22850" anchor="ctr" anchorCtr="0">
              <a:noAutofit/>
            </a:bodyPr>
            <a:lstStyle/>
            <a:p>
              <a:pPr marL="0" marR="0" lvl="0" indent="0" algn="l" rtl="0">
                <a:lnSpc>
                  <a:spcPct val="90000"/>
                </a:lnSpc>
                <a:spcBef>
                  <a:spcPts val="0"/>
                </a:spcBef>
                <a:spcAft>
                  <a:spcPts val="0"/>
                </a:spcAft>
                <a:buClr>
                  <a:schemeClr val="dk1"/>
                </a:buClr>
                <a:buSzPts val="1800"/>
                <a:buFont typeface="Cambria"/>
                <a:buNone/>
              </a:pPr>
              <a:r>
                <a:rPr lang="en-US" sz="1800" b="0" i="0">
                  <a:solidFill>
                    <a:schemeClr val="dk1"/>
                  </a:solidFill>
                  <a:latin typeface="Cambria"/>
                  <a:ea typeface="Cambria"/>
                  <a:cs typeface="Cambria"/>
                  <a:sym typeface="Cambria"/>
                </a:rPr>
                <a:t>Cơ sở chẩn đoán</a:t>
              </a:r>
              <a:endParaRPr sz="1800" b="1">
                <a:solidFill>
                  <a:schemeClr val="dk1"/>
                </a:solidFill>
                <a:latin typeface="Cambria"/>
                <a:ea typeface="Cambria"/>
                <a:cs typeface="Cambria"/>
                <a:sym typeface="Cambria"/>
              </a:endParaRPr>
            </a:p>
          </p:txBody>
        </p:sp>
        <p:sp>
          <p:nvSpPr>
            <p:cNvPr id="655" name="Google Shape;655;p30"/>
            <p:cNvSpPr/>
            <p:nvPr/>
          </p:nvSpPr>
          <p:spPr>
            <a:xfrm>
              <a:off x="502165" y="1006564"/>
              <a:ext cx="511669" cy="3504507"/>
            </a:xfrm>
            <a:custGeom>
              <a:avLst/>
              <a:gdLst/>
              <a:ahLst/>
              <a:cxnLst/>
              <a:rect l="l" t="t" r="r" b="b"/>
              <a:pathLst>
                <a:path w="120000" h="120000" extrusionOk="0">
                  <a:moveTo>
                    <a:pt x="0" y="0"/>
                  </a:moveTo>
                  <a:lnTo>
                    <a:pt x="0" y="120000"/>
                  </a:lnTo>
                  <a:lnTo>
                    <a:pt x="120000" y="120000"/>
                  </a:lnTo>
                </a:path>
              </a:pathLst>
            </a:custGeom>
            <a:noFill/>
            <a:ln w="12700" cap="flat" cmpd="sng">
              <a:solidFill>
                <a:srgbClr val="345A99"/>
              </a:solidFill>
              <a:prstDash val="solid"/>
              <a:miter lim="800000"/>
              <a:headEnd type="none" w="sm" len="sm"/>
              <a:tailEnd type="none" w="sm" len="sm"/>
            </a:ln>
          </p:spPr>
        </p:sp>
        <p:sp>
          <p:nvSpPr>
            <p:cNvPr id="656" name="Google Shape;656;p30"/>
            <p:cNvSpPr/>
            <p:nvPr/>
          </p:nvSpPr>
          <p:spPr>
            <a:xfrm>
              <a:off x="1013835" y="4305684"/>
              <a:ext cx="3856985" cy="410775"/>
            </a:xfrm>
            <a:prstGeom prst="roundRect">
              <a:avLst>
                <a:gd name="adj" fmla="val 10000"/>
              </a:avLst>
            </a:prstGeom>
            <a:solidFill>
              <a:schemeClr val="lt1">
                <a:alpha val="89803"/>
              </a:schemeClr>
            </a:solidFill>
            <a:ln w="12700"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30"/>
            <p:cNvSpPr txBox="1"/>
            <p:nvPr/>
          </p:nvSpPr>
          <p:spPr>
            <a:xfrm>
              <a:off x="1025866" y="4317715"/>
              <a:ext cx="3832923" cy="386713"/>
            </a:xfrm>
            <a:prstGeom prst="rect">
              <a:avLst/>
            </a:prstGeom>
            <a:noFill/>
            <a:ln>
              <a:noFill/>
            </a:ln>
          </p:spPr>
          <p:txBody>
            <a:bodyPr spcFirstLastPara="1" wrap="square" lIns="34275" tIns="22850" rIns="34275" bIns="22850" anchor="ctr" anchorCtr="0">
              <a:noAutofit/>
            </a:bodyPr>
            <a:lstStyle/>
            <a:p>
              <a:pPr marL="0" marR="0" lvl="0" indent="0" algn="just" rtl="0">
                <a:lnSpc>
                  <a:spcPct val="90000"/>
                </a:lnSpc>
                <a:spcBef>
                  <a:spcPts val="0"/>
                </a:spcBef>
                <a:spcAft>
                  <a:spcPts val="0"/>
                </a:spcAft>
                <a:buClr>
                  <a:schemeClr val="dk1"/>
                </a:buClr>
                <a:buSzPts val="1800"/>
                <a:buFont typeface="Cambria"/>
                <a:buNone/>
              </a:pPr>
              <a:r>
                <a:rPr lang="en-US" sz="1800" b="0" i="0">
                  <a:solidFill>
                    <a:schemeClr val="dk1"/>
                  </a:solidFill>
                  <a:latin typeface="Cambria"/>
                  <a:ea typeface="Cambria"/>
                  <a:cs typeface="Cambria"/>
                  <a:sym typeface="Cambria"/>
                </a:rPr>
                <a:t>Cơ sở dịch vụ y tế</a:t>
              </a:r>
              <a:endParaRPr sz="1800" b="1">
                <a:solidFill>
                  <a:schemeClr val="dk1"/>
                </a:solidFill>
                <a:latin typeface="Cambria"/>
                <a:ea typeface="Cambria"/>
                <a:cs typeface="Cambria"/>
                <a:sym typeface="Cambria"/>
              </a:endParaRPr>
            </a:p>
          </p:txBody>
        </p:sp>
        <p:sp>
          <p:nvSpPr>
            <p:cNvPr id="658" name="Google Shape;658;p30"/>
            <p:cNvSpPr/>
            <p:nvPr/>
          </p:nvSpPr>
          <p:spPr>
            <a:xfrm>
              <a:off x="502165" y="1006564"/>
              <a:ext cx="494802" cy="3974524"/>
            </a:xfrm>
            <a:custGeom>
              <a:avLst/>
              <a:gdLst/>
              <a:ahLst/>
              <a:cxnLst/>
              <a:rect l="l" t="t" r="r" b="b"/>
              <a:pathLst>
                <a:path w="120000" h="120000" extrusionOk="0">
                  <a:moveTo>
                    <a:pt x="0" y="0"/>
                  </a:moveTo>
                  <a:lnTo>
                    <a:pt x="0" y="120000"/>
                  </a:lnTo>
                  <a:lnTo>
                    <a:pt x="120000" y="120000"/>
                  </a:lnTo>
                </a:path>
              </a:pathLst>
            </a:custGeom>
            <a:noFill/>
            <a:ln w="12700" cap="flat" cmpd="sng">
              <a:solidFill>
                <a:srgbClr val="345A99"/>
              </a:solidFill>
              <a:prstDash val="solid"/>
              <a:miter lim="800000"/>
              <a:headEnd type="none" w="sm" len="sm"/>
              <a:tailEnd type="none" w="sm" len="sm"/>
            </a:ln>
          </p:spPr>
        </p:sp>
        <p:sp>
          <p:nvSpPr>
            <p:cNvPr id="659" name="Google Shape;659;p30"/>
            <p:cNvSpPr/>
            <p:nvPr/>
          </p:nvSpPr>
          <p:spPr>
            <a:xfrm>
              <a:off x="996967" y="4798512"/>
              <a:ext cx="3881499" cy="365154"/>
            </a:xfrm>
            <a:prstGeom prst="roundRect">
              <a:avLst>
                <a:gd name="adj" fmla="val 10000"/>
              </a:avLst>
            </a:prstGeom>
            <a:solidFill>
              <a:schemeClr val="lt1">
                <a:alpha val="89803"/>
              </a:schemeClr>
            </a:solidFill>
            <a:ln w="12700"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30"/>
            <p:cNvSpPr txBox="1"/>
            <p:nvPr/>
          </p:nvSpPr>
          <p:spPr>
            <a:xfrm>
              <a:off x="1007662" y="4809207"/>
              <a:ext cx="3860109" cy="343764"/>
            </a:xfrm>
            <a:prstGeom prst="rect">
              <a:avLst/>
            </a:prstGeom>
            <a:noFill/>
            <a:ln>
              <a:noFill/>
            </a:ln>
          </p:spPr>
          <p:txBody>
            <a:bodyPr spcFirstLastPara="1" wrap="square" lIns="34275" tIns="22850" rIns="34275" bIns="22850" anchor="ctr" anchorCtr="0">
              <a:noAutofit/>
            </a:bodyPr>
            <a:lstStyle/>
            <a:p>
              <a:pPr marL="0" marR="0" lvl="0" indent="0" algn="just" rtl="0">
                <a:lnSpc>
                  <a:spcPct val="90000"/>
                </a:lnSpc>
                <a:spcBef>
                  <a:spcPts val="0"/>
                </a:spcBef>
                <a:spcAft>
                  <a:spcPts val="0"/>
                </a:spcAft>
                <a:buClr>
                  <a:schemeClr val="dk1"/>
                </a:buClr>
                <a:buSzPts val="1800"/>
                <a:buFont typeface="Cambria"/>
                <a:buNone/>
              </a:pPr>
              <a:r>
                <a:rPr lang="en-US" sz="1800" b="0" i="0">
                  <a:solidFill>
                    <a:schemeClr val="dk1"/>
                  </a:solidFill>
                  <a:latin typeface="Cambria"/>
                  <a:ea typeface="Cambria"/>
                  <a:cs typeface="Cambria"/>
                  <a:sym typeface="Cambria"/>
                </a:rPr>
                <a:t>Trạm y tế cấp xã và tương đương</a:t>
              </a:r>
              <a:endParaRPr sz="1800" b="1">
                <a:solidFill>
                  <a:schemeClr val="dk1"/>
                </a:solidFill>
                <a:latin typeface="Cambria"/>
                <a:ea typeface="Cambria"/>
                <a:cs typeface="Cambria"/>
                <a:sym typeface="Cambria"/>
              </a:endParaRPr>
            </a:p>
          </p:txBody>
        </p:sp>
        <p:sp>
          <p:nvSpPr>
            <p:cNvPr id="661" name="Google Shape;661;p30"/>
            <p:cNvSpPr/>
            <p:nvPr/>
          </p:nvSpPr>
          <p:spPr>
            <a:xfrm>
              <a:off x="502165" y="1006564"/>
              <a:ext cx="494802" cy="4413626"/>
            </a:xfrm>
            <a:custGeom>
              <a:avLst/>
              <a:gdLst/>
              <a:ahLst/>
              <a:cxnLst/>
              <a:rect l="l" t="t" r="r" b="b"/>
              <a:pathLst>
                <a:path w="120000" h="120000" extrusionOk="0">
                  <a:moveTo>
                    <a:pt x="0" y="0"/>
                  </a:moveTo>
                  <a:lnTo>
                    <a:pt x="0" y="120000"/>
                  </a:lnTo>
                  <a:lnTo>
                    <a:pt x="120000" y="120000"/>
                  </a:lnTo>
                </a:path>
              </a:pathLst>
            </a:custGeom>
            <a:noFill/>
            <a:ln w="12700" cap="flat" cmpd="sng">
              <a:solidFill>
                <a:srgbClr val="345A99"/>
              </a:solidFill>
              <a:prstDash val="solid"/>
              <a:miter lim="800000"/>
              <a:headEnd type="none" w="sm" len="sm"/>
              <a:tailEnd type="none" w="sm" len="sm"/>
            </a:ln>
          </p:spPr>
        </p:sp>
        <p:sp>
          <p:nvSpPr>
            <p:cNvPr id="662" name="Google Shape;662;p30"/>
            <p:cNvSpPr/>
            <p:nvPr/>
          </p:nvSpPr>
          <p:spPr>
            <a:xfrm>
              <a:off x="996967" y="5245719"/>
              <a:ext cx="3892400" cy="348944"/>
            </a:xfrm>
            <a:prstGeom prst="roundRect">
              <a:avLst>
                <a:gd name="adj" fmla="val 10000"/>
              </a:avLst>
            </a:prstGeom>
            <a:solidFill>
              <a:schemeClr val="lt1">
                <a:alpha val="89803"/>
              </a:schemeClr>
            </a:solidFill>
            <a:ln w="12700"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30"/>
            <p:cNvSpPr txBox="1"/>
            <p:nvPr/>
          </p:nvSpPr>
          <p:spPr>
            <a:xfrm>
              <a:off x="1007187" y="5255939"/>
              <a:ext cx="3871960" cy="328504"/>
            </a:xfrm>
            <a:prstGeom prst="rect">
              <a:avLst/>
            </a:prstGeom>
            <a:noFill/>
            <a:ln>
              <a:noFill/>
            </a:ln>
          </p:spPr>
          <p:txBody>
            <a:bodyPr spcFirstLastPara="1" wrap="square" lIns="34275" tIns="22850" rIns="34275" bIns="22850" anchor="ctr" anchorCtr="0">
              <a:noAutofit/>
            </a:bodyPr>
            <a:lstStyle/>
            <a:p>
              <a:pPr marL="0" marR="0" lvl="0" indent="0" algn="just" rtl="0">
                <a:lnSpc>
                  <a:spcPct val="90000"/>
                </a:lnSpc>
                <a:spcBef>
                  <a:spcPts val="0"/>
                </a:spcBef>
                <a:spcAft>
                  <a:spcPts val="0"/>
                </a:spcAft>
                <a:buClr>
                  <a:schemeClr val="dk1"/>
                </a:buClr>
                <a:buSzPts val="1800"/>
                <a:buFont typeface="Cambria"/>
                <a:buNone/>
              </a:pPr>
              <a:r>
                <a:rPr lang="en-US" sz="1800" b="0" i="0">
                  <a:solidFill>
                    <a:schemeClr val="dk1"/>
                  </a:solidFill>
                  <a:latin typeface="Cambria"/>
                  <a:ea typeface="Cambria"/>
                  <a:cs typeface="Cambria"/>
                  <a:sym typeface="Cambria"/>
                </a:rPr>
                <a:t>Các hình thức tổ chức KBCB khác</a:t>
              </a:r>
              <a:endParaRPr sz="1800" b="1">
                <a:solidFill>
                  <a:schemeClr val="dk1"/>
                </a:solidFill>
                <a:latin typeface="Cambria"/>
                <a:ea typeface="Cambria"/>
                <a:cs typeface="Cambria"/>
                <a:sym typeface="Cambria"/>
              </a:endParaRPr>
            </a:p>
          </p:txBody>
        </p:sp>
        <p:sp>
          <p:nvSpPr>
            <p:cNvPr id="664" name="Google Shape;664;p30"/>
            <p:cNvSpPr/>
            <p:nvPr/>
          </p:nvSpPr>
          <p:spPr>
            <a:xfrm>
              <a:off x="5119492" y="89579"/>
              <a:ext cx="5179990" cy="924143"/>
            </a:xfrm>
            <a:prstGeom prst="roundRect">
              <a:avLst>
                <a:gd name="adj" fmla="val 10000"/>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30"/>
            <p:cNvSpPr txBox="1"/>
            <p:nvPr/>
          </p:nvSpPr>
          <p:spPr>
            <a:xfrm>
              <a:off x="5146559" y="116646"/>
              <a:ext cx="5125856" cy="870009"/>
            </a:xfrm>
            <a:prstGeom prst="rect">
              <a:avLst/>
            </a:prstGeom>
            <a:noFill/>
            <a:ln>
              <a:noFill/>
            </a:ln>
          </p:spPr>
          <p:txBody>
            <a:bodyPr spcFirstLastPara="1" wrap="square" lIns="34275" tIns="22850" rIns="34275" bIns="22850" anchor="ctr" anchorCtr="0">
              <a:noAutofit/>
            </a:bodyPr>
            <a:lstStyle/>
            <a:p>
              <a:pPr marL="0" marR="0" lvl="0" indent="0" algn="ctr" rtl="0">
                <a:lnSpc>
                  <a:spcPct val="90000"/>
                </a:lnSpc>
                <a:spcBef>
                  <a:spcPts val="0"/>
                </a:spcBef>
                <a:spcAft>
                  <a:spcPts val="0"/>
                </a:spcAft>
                <a:buClr>
                  <a:schemeClr val="lt1"/>
                </a:buClr>
                <a:buSzPts val="1800"/>
                <a:buFont typeface="Cambria"/>
                <a:buNone/>
              </a:pPr>
              <a:r>
                <a:rPr lang="en-US" sz="1800" b="1">
                  <a:solidFill>
                    <a:schemeClr val="lt1"/>
                  </a:solidFill>
                  <a:latin typeface="Cambria"/>
                  <a:ea typeface="Cambria"/>
                  <a:cs typeface="Cambria"/>
                  <a:sym typeface="Cambria"/>
                </a:rPr>
                <a:t>LUẬT KHÁM BỆNH, CHỮA BỆNH 2023</a:t>
              </a:r>
              <a:endParaRPr sz="1800">
                <a:solidFill>
                  <a:schemeClr val="lt1"/>
                </a:solidFill>
                <a:latin typeface="Cambria"/>
                <a:ea typeface="Cambria"/>
                <a:cs typeface="Cambria"/>
                <a:sym typeface="Cambria"/>
              </a:endParaRPr>
            </a:p>
          </p:txBody>
        </p:sp>
        <p:sp>
          <p:nvSpPr>
            <p:cNvPr id="666" name="Google Shape;666;p30"/>
            <p:cNvSpPr/>
            <p:nvPr/>
          </p:nvSpPr>
          <p:spPr>
            <a:xfrm>
              <a:off x="5637491" y="1013723"/>
              <a:ext cx="517999" cy="246156"/>
            </a:xfrm>
            <a:custGeom>
              <a:avLst/>
              <a:gdLst/>
              <a:ahLst/>
              <a:cxnLst/>
              <a:rect l="l" t="t" r="r" b="b"/>
              <a:pathLst>
                <a:path w="120000" h="120000" extrusionOk="0">
                  <a:moveTo>
                    <a:pt x="0" y="0"/>
                  </a:moveTo>
                  <a:lnTo>
                    <a:pt x="0" y="120000"/>
                  </a:lnTo>
                  <a:lnTo>
                    <a:pt x="120000" y="120000"/>
                  </a:lnTo>
                </a:path>
              </a:pathLst>
            </a:custGeom>
            <a:noFill/>
            <a:ln w="12700" cap="flat" cmpd="sng">
              <a:solidFill>
                <a:srgbClr val="345A99"/>
              </a:solidFill>
              <a:prstDash val="solid"/>
              <a:miter lim="800000"/>
              <a:headEnd type="none" w="sm" len="sm"/>
              <a:tailEnd type="none" w="sm" len="sm"/>
            </a:ln>
          </p:spPr>
        </p:sp>
        <p:sp>
          <p:nvSpPr>
            <p:cNvPr id="667" name="Google Shape;667;p30"/>
            <p:cNvSpPr/>
            <p:nvPr/>
          </p:nvSpPr>
          <p:spPr>
            <a:xfrm>
              <a:off x="6155490" y="1095775"/>
              <a:ext cx="4223928" cy="328208"/>
            </a:xfrm>
            <a:prstGeom prst="roundRect">
              <a:avLst>
                <a:gd name="adj" fmla="val 10000"/>
              </a:avLst>
            </a:prstGeom>
            <a:solidFill>
              <a:schemeClr val="lt1">
                <a:alpha val="89803"/>
              </a:schemeClr>
            </a:solidFill>
            <a:ln w="12700"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30"/>
            <p:cNvSpPr txBox="1"/>
            <p:nvPr/>
          </p:nvSpPr>
          <p:spPr>
            <a:xfrm>
              <a:off x="6165103" y="1105388"/>
              <a:ext cx="4204702" cy="308982"/>
            </a:xfrm>
            <a:prstGeom prst="rect">
              <a:avLst/>
            </a:prstGeom>
            <a:noFill/>
            <a:ln>
              <a:noFill/>
            </a:ln>
          </p:spPr>
          <p:txBody>
            <a:bodyPr spcFirstLastPara="1" wrap="square" lIns="34275" tIns="22850" rIns="34275" bIns="22850" anchor="ctr" anchorCtr="0">
              <a:noAutofit/>
            </a:bodyPr>
            <a:lstStyle/>
            <a:p>
              <a:pPr marL="0" marR="0" lvl="0" indent="0" algn="just" rtl="0">
                <a:lnSpc>
                  <a:spcPct val="90000"/>
                </a:lnSpc>
                <a:spcBef>
                  <a:spcPts val="0"/>
                </a:spcBef>
                <a:spcAft>
                  <a:spcPts val="0"/>
                </a:spcAft>
                <a:buClr>
                  <a:schemeClr val="dk1"/>
                </a:buClr>
                <a:buSzPts val="1800"/>
                <a:buFont typeface="Noto Sans Symbols"/>
                <a:buNone/>
              </a:pPr>
              <a:r>
                <a:rPr lang="en-US" sz="1800" b="0" i="0">
                  <a:solidFill>
                    <a:schemeClr val="dk1"/>
                  </a:solidFill>
                  <a:latin typeface="Cambria"/>
                  <a:ea typeface="Cambria"/>
                  <a:cs typeface="Cambria"/>
                  <a:sym typeface="Cambria"/>
                </a:rPr>
                <a:t>Bệnh viện</a:t>
              </a:r>
              <a:endParaRPr sz="1800" i="0">
                <a:solidFill>
                  <a:schemeClr val="dk1"/>
                </a:solidFill>
                <a:latin typeface="Cambria"/>
                <a:ea typeface="Cambria"/>
                <a:cs typeface="Cambria"/>
                <a:sym typeface="Cambria"/>
              </a:endParaRPr>
            </a:p>
          </p:txBody>
        </p:sp>
        <p:sp>
          <p:nvSpPr>
            <p:cNvPr id="669" name="Google Shape;669;p30"/>
            <p:cNvSpPr/>
            <p:nvPr/>
          </p:nvSpPr>
          <p:spPr>
            <a:xfrm>
              <a:off x="5637491" y="1013723"/>
              <a:ext cx="517999" cy="704122"/>
            </a:xfrm>
            <a:custGeom>
              <a:avLst/>
              <a:gdLst/>
              <a:ahLst/>
              <a:cxnLst/>
              <a:rect l="l" t="t" r="r" b="b"/>
              <a:pathLst>
                <a:path w="120000" h="120000" extrusionOk="0">
                  <a:moveTo>
                    <a:pt x="0" y="0"/>
                  </a:moveTo>
                  <a:lnTo>
                    <a:pt x="0" y="120000"/>
                  </a:lnTo>
                  <a:lnTo>
                    <a:pt x="120000" y="120000"/>
                  </a:lnTo>
                </a:path>
              </a:pathLst>
            </a:custGeom>
            <a:noFill/>
            <a:ln w="12700" cap="flat" cmpd="sng">
              <a:solidFill>
                <a:srgbClr val="345A99"/>
              </a:solidFill>
              <a:prstDash val="solid"/>
              <a:miter lim="800000"/>
              <a:headEnd type="none" w="sm" len="sm"/>
              <a:tailEnd type="none" w="sm" len="sm"/>
            </a:ln>
          </p:spPr>
        </p:sp>
        <p:sp>
          <p:nvSpPr>
            <p:cNvPr id="670" name="Google Shape;670;p30"/>
            <p:cNvSpPr/>
            <p:nvPr/>
          </p:nvSpPr>
          <p:spPr>
            <a:xfrm>
              <a:off x="6155490" y="1506035"/>
              <a:ext cx="4206462" cy="423618"/>
            </a:xfrm>
            <a:prstGeom prst="roundRect">
              <a:avLst>
                <a:gd name="adj" fmla="val 10000"/>
              </a:avLst>
            </a:prstGeom>
            <a:solidFill>
              <a:schemeClr val="lt1">
                <a:alpha val="89803"/>
              </a:schemeClr>
            </a:solidFill>
            <a:ln w="12700"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30"/>
            <p:cNvSpPr txBox="1"/>
            <p:nvPr/>
          </p:nvSpPr>
          <p:spPr>
            <a:xfrm>
              <a:off x="6167897" y="1518442"/>
              <a:ext cx="4181648" cy="398804"/>
            </a:xfrm>
            <a:prstGeom prst="rect">
              <a:avLst/>
            </a:prstGeom>
            <a:noFill/>
            <a:ln>
              <a:noFill/>
            </a:ln>
          </p:spPr>
          <p:txBody>
            <a:bodyPr spcFirstLastPara="1" wrap="square" lIns="34275" tIns="22850" rIns="34275" bIns="22850" anchor="ctr" anchorCtr="0">
              <a:noAutofit/>
            </a:bodyPr>
            <a:lstStyle/>
            <a:p>
              <a:pPr marL="0" marR="0" lvl="0" indent="0" algn="just" rtl="0">
                <a:lnSpc>
                  <a:spcPct val="90000"/>
                </a:lnSpc>
                <a:spcBef>
                  <a:spcPts val="0"/>
                </a:spcBef>
                <a:spcAft>
                  <a:spcPts val="0"/>
                </a:spcAft>
                <a:buClr>
                  <a:schemeClr val="dk1"/>
                </a:buClr>
                <a:buSzPts val="1800"/>
                <a:buFont typeface="Noto Sans Symbols"/>
                <a:buNone/>
              </a:pPr>
              <a:r>
                <a:rPr lang="en-US" sz="1800" b="1" i="0">
                  <a:solidFill>
                    <a:schemeClr val="dk1"/>
                  </a:solidFill>
                  <a:latin typeface="Cambria"/>
                  <a:ea typeface="Cambria"/>
                  <a:cs typeface="Cambria"/>
                  <a:sym typeface="Cambria"/>
                </a:rPr>
                <a:t>Bệnh xá thuộc LLVTND</a:t>
              </a:r>
              <a:endParaRPr/>
            </a:p>
          </p:txBody>
        </p:sp>
        <p:sp>
          <p:nvSpPr>
            <p:cNvPr id="672" name="Google Shape;672;p30"/>
            <p:cNvSpPr/>
            <p:nvPr/>
          </p:nvSpPr>
          <p:spPr>
            <a:xfrm>
              <a:off x="5637491" y="1013723"/>
              <a:ext cx="517999" cy="1162087"/>
            </a:xfrm>
            <a:custGeom>
              <a:avLst/>
              <a:gdLst/>
              <a:ahLst/>
              <a:cxnLst/>
              <a:rect l="l" t="t" r="r" b="b"/>
              <a:pathLst>
                <a:path w="120000" h="120000" extrusionOk="0">
                  <a:moveTo>
                    <a:pt x="0" y="0"/>
                  </a:moveTo>
                  <a:lnTo>
                    <a:pt x="0" y="120000"/>
                  </a:lnTo>
                  <a:lnTo>
                    <a:pt x="120000" y="120000"/>
                  </a:lnTo>
                </a:path>
              </a:pathLst>
            </a:custGeom>
            <a:noFill/>
            <a:ln w="12700" cap="flat" cmpd="sng">
              <a:solidFill>
                <a:srgbClr val="345A99"/>
              </a:solidFill>
              <a:prstDash val="solid"/>
              <a:miter lim="800000"/>
              <a:headEnd type="none" w="sm" len="sm"/>
              <a:tailEnd type="none" w="sm" len="sm"/>
            </a:ln>
          </p:spPr>
        </p:sp>
        <p:sp>
          <p:nvSpPr>
            <p:cNvPr id="673" name="Google Shape;673;p30"/>
            <p:cNvSpPr/>
            <p:nvPr/>
          </p:nvSpPr>
          <p:spPr>
            <a:xfrm>
              <a:off x="6155490" y="2011706"/>
              <a:ext cx="4200134" cy="328208"/>
            </a:xfrm>
            <a:prstGeom prst="roundRect">
              <a:avLst>
                <a:gd name="adj" fmla="val 10000"/>
              </a:avLst>
            </a:prstGeom>
            <a:solidFill>
              <a:schemeClr val="lt1">
                <a:alpha val="89803"/>
              </a:schemeClr>
            </a:solidFill>
            <a:ln w="12700"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30"/>
            <p:cNvSpPr txBox="1"/>
            <p:nvPr/>
          </p:nvSpPr>
          <p:spPr>
            <a:xfrm>
              <a:off x="6165103" y="2021319"/>
              <a:ext cx="4180908" cy="308982"/>
            </a:xfrm>
            <a:prstGeom prst="rect">
              <a:avLst/>
            </a:prstGeom>
            <a:noFill/>
            <a:ln>
              <a:noFill/>
            </a:ln>
          </p:spPr>
          <p:txBody>
            <a:bodyPr spcFirstLastPara="1" wrap="square" lIns="34275" tIns="22850" rIns="34275" bIns="22850" anchor="ctr" anchorCtr="0">
              <a:noAutofit/>
            </a:bodyPr>
            <a:lstStyle/>
            <a:p>
              <a:pPr marL="0" marR="0" lvl="0" indent="0" algn="just" rtl="0">
                <a:lnSpc>
                  <a:spcPct val="90000"/>
                </a:lnSpc>
                <a:spcBef>
                  <a:spcPts val="0"/>
                </a:spcBef>
                <a:spcAft>
                  <a:spcPts val="0"/>
                </a:spcAft>
                <a:buClr>
                  <a:schemeClr val="dk1"/>
                </a:buClr>
                <a:buSzPts val="1800"/>
                <a:buFont typeface="Cambria"/>
                <a:buNone/>
              </a:pPr>
              <a:r>
                <a:rPr lang="en-US" sz="1800" b="0" i="0">
                  <a:solidFill>
                    <a:schemeClr val="dk1"/>
                  </a:solidFill>
                  <a:latin typeface="Cambria"/>
                  <a:ea typeface="Cambria"/>
                  <a:cs typeface="Cambria"/>
                  <a:sym typeface="Cambria"/>
                </a:rPr>
                <a:t>Nhà hộ sinh</a:t>
              </a:r>
              <a:endParaRPr sz="1800" i="0">
                <a:solidFill>
                  <a:schemeClr val="dk1"/>
                </a:solidFill>
                <a:latin typeface="Cambria"/>
                <a:ea typeface="Cambria"/>
                <a:cs typeface="Cambria"/>
                <a:sym typeface="Cambria"/>
              </a:endParaRPr>
            </a:p>
          </p:txBody>
        </p:sp>
        <p:sp>
          <p:nvSpPr>
            <p:cNvPr id="675" name="Google Shape;675;p30"/>
            <p:cNvSpPr/>
            <p:nvPr/>
          </p:nvSpPr>
          <p:spPr>
            <a:xfrm>
              <a:off x="5637491" y="1013723"/>
              <a:ext cx="517999" cy="1572348"/>
            </a:xfrm>
            <a:custGeom>
              <a:avLst/>
              <a:gdLst/>
              <a:ahLst/>
              <a:cxnLst/>
              <a:rect l="l" t="t" r="r" b="b"/>
              <a:pathLst>
                <a:path w="120000" h="120000" extrusionOk="0">
                  <a:moveTo>
                    <a:pt x="0" y="0"/>
                  </a:moveTo>
                  <a:lnTo>
                    <a:pt x="0" y="120000"/>
                  </a:lnTo>
                  <a:lnTo>
                    <a:pt x="120000" y="120000"/>
                  </a:lnTo>
                </a:path>
              </a:pathLst>
            </a:custGeom>
            <a:noFill/>
            <a:ln w="12700" cap="flat" cmpd="sng">
              <a:solidFill>
                <a:srgbClr val="345A99"/>
              </a:solidFill>
              <a:prstDash val="solid"/>
              <a:miter lim="800000"/>
              <a:headEnd type="none" w="sm" len="sm"/>
              <a:tailEnd type="none" w="sm" len="sm"/>
            </a:ln>
          </p:spPr>
        </p:sp>
        <p:sp>
          <p:nvSpPr>
            <p:cNvPr id="676" name="Google Shape;676;p30"/>
            <p:cNvSpPr/>
            <p:nvPr/>
          </p:nvSpPr>
          <p:spPr>
            <a:xfrm>
              <a:off x="6155490" y="2421967"/>
              <a:ext cx="4226942" cy="328208"/>
            </a:xfrm>
            <a:prstGeom prst="roundRect">
              <a:avLst>
                <a:gd name="adj" fmla="val 10000"/>
              </a:avLst>
            </a:prstGeom>
            <a:solidFill>
              <a:schemeClr val="lt1">
                <a:alpha val="89803"/>
              </a:schemeClr>
            </a:solidFill>
            <a:ln w="12700"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30"/>
            <p:cNvSpPr txBox="1"/>
            <p:nvPr/>
          </p:nvSpPr>
          <p:spPr>
            <a:xfrm>
              <a:off x="6165103" y="2431580"/>
              <a:ext cx="4207716" cy="308982"/>
            </a:xfrm>
            <a:prstGeom prst="rect">
              <a:avLst/>
            </a:prstGeom>
            <a:noFill/>
            <a:ln>
              <a:noFill/>
            </a:ln>
          </p:spPr>
          <p:txBody>
            <a:bodyPr spcFirstLastPara="1" wrap="square" lIns="34275" tIns="22850" rIns="34275" bIns="22850" anchor="ctr" anchorCtr="0">
              <a:noAutofit/>
            </a:bodyPr>
            <a:lstStyle/>
            <a:p>
              <a:pPr marL="0" marR="0" lvl="0" indent="0" algn="just" rtl="0">
                <a:lnSpc>
                  <a:spcPct val="90000"/>
                </a:lnSpc>
                <a:spcBef>
                  <a:spcPts val="0"/>
                </a:spcBef>
                <a:spcAft>
                  <a:spcPts val="0"/>
                </a:spcAft>
                <a:buClr>
                  <a:schemeClr val="dk1"/>
                </a:buClr>
                <a:buSzPts val="1800"/>
                <a:buFont typeface="Cambria"/>
                <a:buNone/>
              </a:pPr>
              <a:r>
                <a:rPr lang="en-US" sz="1800" b="0" i="0">
                  <a:solidFill>
                    <a:schemeClr val="dk1"/>
                  </a:solidFill>
                  <a:latin typeface="Cambria"/>
                  <a:ea typeface="Cambria"/>
                  <a:cs typeface="Cambria"/>
                  <a:sym typeface="Cambria"/>
                </a:rPr>
                <a:t>Phòng khám</a:t>
              </a:r>
              <a:endParaRPr sz="1800" i="0">
                <a:solidFill>
                  <a:schemeClr val="dk1"/>
                </a:solidFill>
                <a:latin typeface="Cambria"/>
                <a:ea typeface="Cambria"/>
                <a:cs typeface="Cambria"/>
                <a:sym typeface="Cambria"/>
              </a:endParaRPr>
            </a:p>
          </p:txBody>
        </p:sp>
        <p:sp>
          <p:nvSpPr>
            <p:cNvPr id="678" name="Google Shape;678;p30"/>
            <p:cNvSpPr/>
            <p:nvPr/>
          </p:nvSpPr>
          <p:spPr>
            <a:xfrm>
              <a:off x="5637491" y="1013723"/>
              <a:ext cx="517999" cy="1982609"/>
            </a:xfrm>
            <a:custGeom>
              <a:avLst/>
              <a:gdLst/>
              <a:ahLst/>
              <a:cxnLst/>
              <a:rect l="l" t="t" r="r" b="b"/>
              <a:pathLst>
                <a:path w="120000" h="120000" extrusionOk="0">
                  <a:moveTo>
                    <a:pt x="0" y="0"/>
                  </a:moveTo>
                  <a:lnTo>
                    <a:pt x="0" y="120000"/>
                  </a:lnTo>
                  <a:lnTo>
                    <a:pt x="120000" y="120000"/>
                  </a:lnTo>
                </a:path>
              </a:pathLst>
            </a:custGeom>
            <a:noFill/>
            <a:ln w="12700" cap="flat" cmpd="sng">
              <a:solidFill>
                <a:srgbClr val="345A99"/>
              </a:solidFill>
              <a:prstDash val="solid"/>
              <a:miter lim="800000"/>
              <a:headEnd type="none" w="sm" len="sm"/>
              <a:tailEnd type="none" w="sm" len="sm"/>
            </a:ln>
          </p:spPr>
        </p:sp>
        <p:sp>
          <p:nvSpPr>
            <p:cNvPr id="679" name="Google Shape;679;p30"/>
            <p:cNvSpPr/>
            <p:nvPr/>
          </p:nvSpPr>
          <p:spPr>
            <a:xfrm>
              <a:off x="6155490" y="2832228"/>
              <a:ext cx="4240349" cy="328208"/>
            </a:xfrm>
            <a:prstGeom prst="roundRect">
              <a:avLst>
                <a:gd name="adj" fmla="val 10000"/>
              </a:avLst>
            </a:prstGeom>
            <a:solidFill>
              <a:schemeClr val="lt1">
                <a:alpha val="89803"/>
              </a:schemeClr>
            </a:solidFill>
            <a:ln w="12700"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30"/>
            <p:cNvSpPr txBox="1"/>
            <p:nvPr/>
          </p:nvSpPr>
          <p:spPr>
            <a:xfrm>
              <a:off x="6165103" y="2841841"/>
              <a:ext cx="4221123" cy="308982"/>
            </a:xfrm>
            <a:prstGeom prst="rect">
              <a:avLst/>
            </a:prstGeom>
            <a:noFill/>
            <a:ln>
              <a:noFill/>
            </a:ln>
          </p:spPr>
          <p:txBody>
            <a:bodyPr spcFirstLastPara="1" wrap="square" lIns="34275" tIns="22850" rIns="34275" bIns="22850" anchor="ctr" anchorCtr="0">
              <a:noAutofit/>
            </a:bodyPr>
            <a:lstStyle/>
            <a:p>
              <a:pPr marL="0" marR="0" lvl="0" indent="0" algn="just" rtl="0">
                <a:lnSpc>
                  <a:spcPct val="90000"/>
                </a:lnSpc>
                <a:spcBef>
                  <a:spcPts val="0"/>
                </a:spcBef>
                <a:spcAft>
                  <a:spcPts val="0"/>
                </a:spcAft>
                <a:buClr>
                  <a:schemeClr val="dk1"/>
                </a:buClr>
                <a:buSzPts val="1800"/>
                <a:buFont typeface="Cambria"/>
                <a:buNone/>
              </a:pPr>
              <a:r>
                <a:rPr lang="en-US" sz="1800" b="0" i="0">
                  <a:solidFill>
                    <a:schemeClr val="dk1"/>
                  </a:solidFill>
                  <a:latin typeface="Cambria"/>
                  <a:ea typeface="Cambria"/>
                  <a:cs typeface="Cambria"/>
                  <a:sym typeface="Cambria"/>
                </a:rPr>
                <a:t>Phòng chẩn trị y học cổ truyền</a:t>
              </a:r>
              <a:endParaRPr sz="1800" i="0">
                <a:solidFill>
                  <a:schemeClr val="dk1"/>
                </a:solidFill>
                <a:latin typeface="Cambria"/>
                <a:ea typeface="Cambria"/>
                <a:cs typeface="Cambria"/>
                <a:sym typeface="Cambria"/>
              </a:endParaRPr>
            </a:p>
          </p:txBody>
        </p:sp>
        <p:sp>
          <p:nvSpPr>
            <p:cNvPr id="681" name="Google Shape;681;p30"/>
            <p:cNvSpPr/>
            <p:nvPr/>
          </p:nvSpPr>
          <p:spPr>
            <a:xfrm>
              <a:off x="5637491" y="1013723"/>
              <a:ext cx="517999" cy="2392869"/>
            </a:xfrm>
            <a:custGeom>
              <a:avLst/>
              <a:gdLst/>
              <a:ahLst/>
              <a:cxnLst/>
              <a:rect l="l" t="t" r="r" b="b"/>
              <a:pathLst>
                <a:path w="120000" h="120000" extrusionOk="0">
                  <a:moveTo>
                    <a:pt x="0" y="0"/>
                  </a:moveTo>
                  <a:lnTo>
                    <a:pt x="0" y="120000"/>
                  </a:lnTo>
                  <a:lnTo>
                    <a:pt x="120000" y="120000"/>
                  </a:lnTo>
                </a:path>
              </a:pathLst>
            </a:custGeom>
            <a:noFill/>
            <a:ln w="12700" cap="flat" cmpd="sng">
              <a:solidFill>
                <a:srgbClr val="345A99"/>
              </a:solidFill>
              <a:prstDash val="solid"/>
              <a:miter lim="800000"/>
              <a:headEnd type="none" w="sm" len="sm"/>
              <a:tailEnd type="none" w="sm" len="sm"/>
            </a:ln>
          </p:spPr>
        </p:sp>
        <p:sp>
          <p:nvSpPr>
            <p:cNvPr id="682" name="Google Shape;682;p30"/>
            <p:cNvSpPr/>
            <p:nvPr/>
          </p:nvSpPr>
          <p:spPr>
            <a:xfrm>
              <a:off x="6155490" y="3242488"/>
              <a:ext cx="4240343" cy="328208"/>
            </a:xfrm>
            <a:prstGeom prst="roundRect">
              <a:avLst>
                <a:gd name="adj" fmla="val 10000"/>
              </a:avLst>
            </a:prstGeom>
            <a:solidFill>
              <a:schemeClr val="lt1">
                <a:alpha val="89803"/>
              </a:schemeClr>
            </a:solidFill>
            <a:ln w="12700"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30"/>
            <p:cNvSpPr txBox="1"/>
            <p:nvPr/>
          </p:nvSpPr>
          <p:spPr>
            <a:xfrm>
              <a:off x="6165103" y="3252101"/>
              <a:ext cx="4221117" cy="308982"/>
            </a:xfrm>
            <a:prstGeom prst="rect">
              <a:avLst/>
            </a:prstGeom>
            <a:noFill/>
            <a:ln>
              <a:noFill/>
            </a:ln>
          </p:spPr>
          <p:txBody>
            <a:bodyPr spcFirstLastPara="1" wrap="square" lIns="34275" tIns="22850" rIns="34275" bIns="22850" anchor="ctr" anchorCtr="0">
              <a:noAutofit/>
            </a:bodyPr>
            <a:lstStyle/>
            <a:p>
              <a:pPr marL="0" marR="0" lvl="0" indent="0" algn="just" rtl="0">
                <a:lnSpc>
                  <a:spcPct val="90000"/>
                </a:lnSpc>
                <a:spcBef>
                  <a:spcPts val="0"/>
                </a:spcBef>
                <a:spcAft>
                  <a:spcPts val="0"/>
                </a:spcAft>
                <a:buClr>
                  <a:schemeClr val="dk1"/>
                </a:buClr>
                <a:buSzPts val="1800"/>
                <a:buFont typeface="Cambria"/>
                <a:buNone/>
              </a:pPr>
              <a:r>
                <a:rPr lang="en-US" sz="1800" b="0" i="0">
                  <a:solidFill>
                    <a:schemeClr val="dk1"/>
                  </a:solidFill>
                  <a:latin typeface="Cambria"/>
                  <a:ea typeface="Cambria"/>
                  <a:cs typeface="Cambria"/>
                  <a:sym typeface="Cambria"/>
                </a:rPr>
                <a:t>Cơ sở dịch vụ cận lâm sàng</a:t>
              </a:r>
              <a:endParaRPr sz="1800" i="0">
                <a:solidFill>
                  <a:schemeClr val="dk1"/>
                </a:solidFill>
                <a:latin typeface="Cambria"/>
                <a:ea typeface="Cambria"/>
                <a:cs typeface="Cambria"/>
                <a:sym typeface="Cambria"/>
              </a:endParaRPr>
            </a:p>
          </p:txBody>
        </p:sp>
        <p:sp>
          <p:nvSpPr>
            <p:cNvPr id="684" name="Google Shape;684;p30"/>
            <p:cNvSpPr/>
            <p:nvPr/>
          </p:nvSpPr>
          <p:spPr>
            <a:xfrm>
              <a:off x="5637491" y="1013723"/>
              <a:ext cx="517999" cy="2803130"/>
            </a:xfrm>
            <a:custGeom>
              <a:avLst/>
              <a:gdLst/>
              <a:ahLst/>
              <a:cxnLst/>
              <a:rect l="l" t="t" r="r" b="b"/>
              <a:pathLst>
                <a:path w="120000" h="120000" extrusionOk="0">
                  <a:moveTo>
                    <a:pt x="0" y="0"/>
                  </a:moveTo>
                  <a:lnTo>
                    <a:pt x="0" y="120000"/>
                  </a:lnTo>
                  <a:lnTo>
                    <a:pt x="120000" y="120000"/>
                  </a:lnTo>
                </a:path>
              </a:pathLst>
            </a:custGeom>
            <a:noFill/>
            <a:ln w="12700" cap="flat" cmpd="sng">
              <a:solidFill>
                <a:srgbClr val="345A99"/>
              </a:solidFill>
              <a:prstDash val="solid"/>
              <a:miter lim="800000"/>
              <a:headEnd type="none" w="sm" len="sm"/>
              <a:tailEnd type="none" w="sm" len="sm"/>
            </a:ln>
          </p:spPr>
        </p:sp>
        <p:sp>
          <p:nvSpPr>
            <p:cNvPr id="685" name="Google Shape;685;p30"/>
            <p:cNvSpPr/>
            <p:nvPr/>
          </p:nvSpPr>
          <p:spPr>
            <a:xfrm>
              <a:off x="6155490" y="3652749"/>
              <a:ext cx="4250825" cy="328208"/>
            </a:xfrm>
            <a:prstGeom prst="roundRect">
              <a:avLst>
                <a:gd name="adj" fmla="val 10000"/>
              </a:avLst>
            </a:prstGeom>
            <a:solidFill>
              <a:schemeClr val="lt1">
                <a:alpha val="89803"/>
              </a:schemeClr>
            </a:solidFill>
            <a:ln w="12700"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30"/>
            <p:cNvSpPr txBox="1"/>
            <p:nvPr/>
          </p:nvSpPr>
          <p:spPr>
            <a:xfrm>
              <a:off x="6165103" y="3662362"/>
              <a:ext cx="4231599" cy="308982"/>
            </a:xfrm>
            <a:prstGeom prst="rect">
              <a:avLst/>
            </a:prstGeom>
            <a:noFill/>
            <a:ln>
              <a:noFill/>
            </a:ln>
          </p:spPr>
          <p:txBody>
            <a:bodyPr spcFirstLastPara="1" wrap="square" lIns="34275" tIns="22850" rIns="34275" bIns="22850" anchor="ctr" anchorCtr="0">
              <a:noAutofit/>
            </a:bodyPr>
            <a:lstStyle/>
            <a:p>
              <a:pPr marL="0" marR="0" lvl="0" indent="0" algn="just" rtl="0">
                <a:lnSpc>
                  <a:spcPct val="90000"/>
                </a:lnSpc>
                <a:spcBef>
                  <a:spcPts val="0"/>
                </a:spcBef>
                <a:spcAft>
                  <a:spcPts val="0"/>
                </a:spcAft>
                <a:buClr>
                  <a:schemeClr val="dk1"/>
                </a:buClr>
                <a:buSzPts val="1800"/>
                <a:buFont typeface="Cambria"/>
                <a:buNone/>
              </a:pPr>
              <a:r>
                <a:rPr lang="en-US" sz="1800" b="0" i="0">
                  <a:solidFill>
                    <a:schemeClr val="dk1"/>
                  </a:solidFill>
                  <a:latin typeface="Cambria"/>
                  <a:ea typeface="Cambria"/>
                  <a:cs typeface="Cambria"/>
                  <a:sym typeface="Cambria"/>
                </a:rPr>
                <a:t>Trạm y tế</a:t>
              </a:r>
              <a:endParaRPr sz="1800" i="0">
                <a:solidFill>
                  <a:schemeClr val="dk1"/>
                </a:solidFill>
                <a:latin typeface="Cambria"/>
                <a:ea typeface="Cambria"/>
                <a:cs typeface="Cambria"/>
                <a:sym typeface="Cambria"/>
              </a:endParaRPr>
            </a:p>
          </p:txBody>
        </p:sp>
        <p:sp>
          <p:nvSpPr>
            <p:cNvPr id="687" name="Google Shape;687;p30"/>
            <p:cNvSpPr/>
            <p:nvPr/>
          </p:nvSpPr>
          <p:spPr>
            <a:xfrm>
              <a:off x="5637491" y="1013723"/>
              <a:ext cx="517999" cy="3213391"/>
            </a:xfrm>
            <a:custGeom>
              <a:avLst/>
              <a:gdLst/>
              <a:ahLst/>
              <a:cxnLst/>
              <a:rect l="l" t="t" r="r" b="b"/>
              <a:pathLst>
                <a:path w="120000" h="120000" extrusionOk="0">
                  <a:moveTo>
                    <a:pt x="0" y="0"/>
                  </a:moveTo>
                  <a:lnTo>
                    <a:pt x="0" y="120000"/>
                  </a:lnTo>
                  <a:lnTo>
                    <a:pt x="120000" y="120000"/>
                  </a:lnTo>
                </a:path>
              </a:pathLst>
            </a:custGeom>
            <a:noFill/>
            <a:ln w="12700" cap="flat" cmpd="sng">
              <a:solidFill>
                <a:srgbClr val="345A99"/>
              </a:solidFill>
              <a:prstDash val="solid"/>
              <a:miter lim="800000"/>
              <a:headEnd type="none" w="sm" len="sm"/>
              <a:tailEnd type="none" w="sm" len="sm"/>
            </a:ln>
          </p:spPr>
        </p:sp>
        <p:sp>
          <p:nvSpPr>
            <p:cNvPr id="688" name="Google Shape;688;p30"/>
            <p:cNvSpPr/>
            <p:nvPr/>
          </p:nvSpPr>
          <p:spPr>
            <a:xfrm>
              <a:off x="6155490" y="4063010"/>
              <a:ext cx="4243085" cy="328208"/>
            </a:xfrm>
            <a:prstGeom prst="roundRect">
              <a:avLst>
                <a:gd name="adj" fmla="val 10000"/>
              </a:avLst>
            </a:prstGeom>
            <a:solidFill>
              <a:schemeClr val="lt1">
                <a:alpha val="89803"/>
              </a:schemeClr>
            </a:solidFill>
            <a:ln w="12700"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30"/>
            <p:cNvSpPr txBox="1"/>
            <p:nvPr/>
          </p:nvSpPr>
          <p:spPr>
            <a:xfrm>
              <a:off x="6165103" y="4072623"/>
              <a:ext cx="4223859" cy="308982"/>
            </a:xfrm>
            <a:prstGeom prst="rect">
              <a:avLst/>
            </a:prstGeom>
            <a:noFill/>
            <a:ln>
              <a:noFill/>
            </a:ln>
          </p:spPr>
          <p:txBody>
            <a:bodyPr spcFirstLastPara="1" wrap="square" lIns="34275" tIns="22850" rIns="34275" bIns="22850" anchor="ctr" anchorCtr="0">
              <a:noAutofit/>
            </a:bodyPr>
            <a:lstStyle/>
            <a:p>
              <a:pPr marL="0" marR="0" lvl="0" indent="0" algn="just" rtl="0">
                <a:lnSpc>
                  <a:spcPct val="90000"/>
                </a:lnSpc>
                <a:spcBef>
                  <a:spcPts val="0"/>
                </a:spcBef>
                <a:spcAft>
                  <a:spcPts val="0"/>
                </a:spcAft>
                <a:buClr>
                  <a:schemeClr val="dk1"/>
                </a:buClr>
                <a:buSzPts val="1800"/>
                <a:buFont typeface="Cambria"/>
                <a:buNone/>
              </a:pPr>
              <a:r>
                <a:rPr lang="en-US" sz="1800" b="1" i="0">
                  <a:solidFill>
                    <a:schemeClr val="dk1"/>
                  </a:solidFill>
                  <a:latin typeface="Cambria"/>
                  <a:ea typeface="Cambria"/>
                  <a:cs typeface="Cambria"/>
                  <a:sym typeface="Cambria"/>
                </a:rPr>
                <a:t>Cơ sở cấp cứu ngoại viện</a:t>
              </a:r>
              <a:endParaRPr sz="1800" b="1" i="0">
                <a:solidFill>
                  <a:schemeClr val="dk1"/>
                </a:solidFill>
                <a:latin typeface="Cambria"/>
                <a:ea typeface="Cambria"/>
                <a:cs typeface="Cambria"/>
                <a:sym typeface="Cambria"/>
              </a:endParaRPr>
            </a:p>
          </p:txBody>
        </p:sp>
        <p:sp>
          <p:nvSpPr>
            <p:cNvPr id="690" name="Google Shape;690;p30"/>
            <p:cNvSpPr/>
            <p:nvPr/>
          </p:nvSpPr>
          <p:spPr>
            <a:xfrm>
              <a:off x="5637491" y="1013723"/>
              <a:ext cx="517999" cy="3623651"/>
            </a:xfrm>
            <a:custGeom>
              <a:avLst/>
              <a:gdLst/>
              <a:ahLst/>
              <a:cxnLst/>
              <a:rect l="l" t="t" r="r" b="b"/>
              <a:pathLst>
                <a:path w="120000" h="120000" extrusionOk="0">
                  <a:moveTo>
                    <a:pt x="0" y="0"/>
                  </a:moveTo>
                  <a:lnTo>
                    <a:pt x="0" y="120000"/>
                  </a:lnTo>
                  <a:lnTo>
                    <a:pt x="120000" y="120000"/>
                  </a:lnTo>
                </a:path>
              </a:pathLst>
            </a:custGeom>
            <a:noFill/>
            <a:ln w="12700" cap="flat" cmpd="sng">
              <a:solidFill>
                <a:srgbClr val="345A99"/>
              </a:solidFill>
              <a:prstDash val="solid"/>
              <a:miter lim="800000"/>
              <a:headEnd type="none" w="sm" len="sm"/>
              <a:tailEnd type="none" w="sm" len="sm"/>
            </a:ln>
          </p:spPr>
        </p:sp>
        <p:sp>
          <p:nvSpPr>
            <p:cNvPr id="691" name="Google Shape;691;p30"/>
            <p:cNvSpPr/>
            <p:nvPr/>
          </p:nvSpPr>
          <p:spPr>
            <a:xfrm>
              <a:off x="6155490" y="4473270"/>
              <a:ext cx="4230287" cy="328208"/>
            </a:xfrm>
            <a:prstGeom prst="roundRect">
              <a:avLst>
                <a:gd name="adj" fmla="val 10000"/>
              </a:avLst>
            </a:prstGeom>
            <a:solidFill>
              <a:schemeClr val="lt1">
                <a:alpha val="89803"/>
              </a:schemeClr>
            </a:solidFill>
            <a:ln w="12700"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30"/>
            <p:cNvSpPr txBox="1"/>
            <p:nvPr/>
          </p:nvSpPr>
          <p:spPr>
            <a:xfrm>
              <a:off x="6165103" y="4482883"/>
              <a:ext cx="4211061" cy="308982"/>
            </a:xfrm>
            <a:prstGeom prst="rect">
              <a:avLst/>
            </a:prstGeom>
            <a:noFill/>
            <a:ln>
              <a:noFill/>
            </a:ln>
          </p:spPr>
          <p:txBody>
            <a:bodyPr spcFirstLastPara="1" wrap="square" lIns="34275" tIns="22850" rIns="34275" bIns="22850" anchor="ctr" anchorCtr="0">
              <a:noAutofit/>
            </a:bodyPr>
            <a:lstStyle/>
            <a:p>
              <a:pPr marL="0" marR="0" lvl="0" indent="0" algn="just" rtl="0">
                <a:lnSpc>
                  <a:spcPct val="90000"/>
                </a:lnSpc>
                <a:spcBef>
                  <a:spcPts val="0"/>
                </a:spcBef>
                <a:spcAft>
                  <a:spcPts val="0"/>
                </a:spcAft>
                <a:buClr>
                  <a:schemeClr val="dk1"/>
                </a:buClr>
                <a:buSzPts val="1800"/>
                <a:buFont typeface="Cambria"/>
                <a:buNone/>
              </a:pPr>
              <a:r>
                <a:rPr lang="en-US" sz="1800" b="1" i="0">
                  <a:solidFill>
                    <a:schemeClr val="dk1"/>
                  </a:solidFill>
                  <a:latin typeface="Cambria"/>
                  <a:ea typeface="Cambria"/>
                  <a:cs typeface="Cambria"/>
                  <a:sym typeface="Cambria"/>
                </a:rPr>
                <a:t>Cơ sở KBCB y học gia đình</a:t>
              </a:r>
              <a:endParaRPr sz="1800" b="1" i="0">
                <a:solidFill>
                  <a:schemeClr val="dk1"/>
                </a:solidFill>
                <a:latin typeface="Cambria"/>
                <a:ea typeface="Cambria"/>
                <a:cs typeface="Cambria"/>
                <a:sym typeface="Cambria"/>
              </a:endParaRPr>
            </a:p>
          </p:txBody>
        </p:sp>
        <p:sp>
          <p:nvSpPr>
            <p:cNvPr id="693" name="Google Shape;693;p30"/>
            <p:cNvSpPr/>
            <p:nvPr/>
          </p:nvSpPr>
          <p:spPr>
            <a:xfrm>
              <a:off x="5637491" y="1013723"/>
              <a:ext cx="517999" cy="4225374"/>
            </a:xfrm>
            <a:custGeom>
              <a:avLst/>
              <a:gdLst/>
              <a:ahLst/>
              <a:cxnLst/>
              <a:rect l="l" t="t" r="r" b="b"/>
              <a:pathLst>
                <a:path w="120000" h="120000" extrusionOk="0">
                  <a:moveTo>
                    <a:pt x="0" y="0"/>
                  </a:moveTo>
                  <a:lnTo>
                    <a:pt x="0" y="120000"/>
                  </a:lnTo>
                  <a:lnTo>
                    <a:pt x="120000" y="120000"/>
                  </a:lnTo>
                </a:path>
              </a:pathLst>
            </a:custGeom>
            <a:noFill/>
            <a:ln w="12700" cap="flat" cmpd="sng">
              <a:solidFill>
                <a:srgbClr val="345A99"/>
              </a:solidFill>
              <a:prstDash val="solid"/>
              <a:miter lim="800000"/>
              <a:headEnd type="none" w="sm" len="sm"/>
              <a:tailEnd type="none" w="sm" len="sm"/>
            </a:ln>
          </p:spPr>
        </p:sp>
        <p:sp>
          <p:nvSpPr>
            <p:cNvPr id="694" name="Google Shape;694;p30"/>
            <p:cNvSpPr/>
            <p:nvPr/>
          </p:nvSpPr>
          <p:spPr>
            <a:xfrm>
              <a:off x="6155490" y="4883531"/>
              <a:ext cx="4258403" cy="711132"/>
            </a:xfrm>
            <a:prstGeom prst="roundRect">
              <a:avLst>
                <a:gd name="adj" fmla="val 10000"/>
              </a:avLst>
            </a:prstGeom>
            <a:solidFill>
              <a:schemeClr val="lt1">
                <a:alpha val="89803"/>
              </a:schemeClr>
            </a:solidFill>
            <a:ln w="12700"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30"/>
            <p:cNvSpPr txBox="1"/>
            <p:nvPr/>
          </p:nvSpPr>
          <p:spPr>
            <a:xfrm>
              <a:off x="6176318" y="4904359"/>
              <a:ext cx="4216747" cy="669476"/>
            </a:xfrm>
            <a:prstGeom prst="rect">
              <a:avLst/>
            </a:prstGeom>
            <a:noFill/>
            <a:ln>
              <a:noFill/>
            </a:ln>
          </p:spPr>
          <p:txBody>
            <a:bodyPr spcFirstLastPara="1" wrap="square" lIns="34275" tIns="22850" rIns="34275" bIns="22850" anchor="ctr" anchorCtr="0">
              <a:noAutofit/>
            </a:bodyPr>
            <a:lstStyle/>
            <a:p>
              <a:pPr marL="0" marR="0" lvl="0" indent="0" algn="just" rtl="0">
                <a:lnSpc>
                  <a:spcPct val="90000"/>
                </a:lnSpc>
                <a:spcBef>
                  <a:spcPts val="0"/>
                </a:spcBef>
                <a:spcAft>
                  <a:spcPts val="0"/>
                </a:spcAft>
                <a:buClr>
                  <a:schemeClr val="dk1"/>
                </a:buClr>
                <a:buSzPts val="1800"/>
                <a:buFont typeface="Cambria"/>
                <a:buNone/>
              </a:pPr>
              <a:r>
                <a:rPr lang="en-US" sz="1800" b="0" i="0">
                  <a:solidFill>
                    <a:schemeClr val="dk1"/>
                  </a:solidFill>
                  <a:latin typeface="Cambria"/>
                  <a:ea typeface="Cambria"/>
                  <a:cs typeface="Cambria"/>
                  <a:sym typeface="Cambria"/>
                </a:rPr>
                <a:t>Hình thức tổ chức khác của cơ sở KBCB theo quy định của Chính phủ</a:t>
              </a:r>
              <a:endParaRPr sz="1800" i="0">
                <a:solidFill>
                  <a:schemeClr val="dk1"/>
                </a:solidFill>
                <a:latin typeface="Cambria"/>
                <a:ea typeface="Cambria"/>
                <a:cs typeface="Cambria"/>
                <a:sym typeface="Cambria"/>
              </a:endParaRPr>
            </a:p>
          </p:txBody>
        </p:sp>
      </p:gr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699"/>
        <p:cNvGrpSpPr/>
        <p:nvPr/>
      </p:nvGrpSpPr>
      <p:grpSpPr>
        <a:xfrm>
          <a:off x="0" y="0"/>
          <a:ext cx="0" cy="0"/>
          <a:chOff x="0" y="0"/>
          <a:chExt cx="0" cy="0"/>
        </a:xfrm>
      </p:grpSpPr>
      <p:cxnSp>
        <p:nvCxnSpPr>
          <p:cNvPr id="700" name="Google Shape;700;p31"/>
          <p:cNvCxnSpPr>
            <a:stCxn id="701" idx="2"/>
          </p:cNvCxnSpPr>
          <p:nvPr/>
        </p:nvCxnSpPr>
        <p:spPr>
          <a:xfrm>
            <a:off x="10905332" y="2033588"/>
            <a:ext cx="42900" cy="3945000"/>
          </a:xfrm>
          <a:prstGeom prst="straightConnector1">
            <a:avLst/>
          </a:prstGeom>
          <a:noFill/>
          <a:ln w="44450" cap="flat" cmpd="sng">
            <a:solidFill>
              <a:schemeClr val="dk1"/>
            </a:solidFill>
            <a:prstDash val="solid"/>
            <a:miter lim="800000"/>
            <a:headEnd type="none" w="sm" len="sm"/>
            <a:tailEnd type="triangle" w="med" len="med"/>
          </a:ln>
        </p:spPr>
      </p:cxnSp>
      <p:sp>
        <p:nvSpPr>
          <p:cNvPr id="702" name="Google Shape;702;p31"/>
          <p:cNvSpPr txBox="1">
            <a:spLocks noGrp="1"/>
          </p:cNvSpPr>
          <p:nvPr>
            <p:ph type="title"/>
          </p:nvPr>
        </p:nvSpPr>
        <p:spPr>
          <a:xfrm>
            <a:off x="118201" y="5012532"/>
            <a:ext cx="3632200" cy="1690688"/>
          </a:xfrm>
          <a:prstGeom prst="rect">
            <a:avLst/>
          </a:prstGeom>
          <a:noFill/>
          <a:ln>
            <a:noFill/>
          </a:ln>
        </p:spPr>
        <p:txBody>
          <a:bodyPr spcFirstLastPara="1" wrap="square" lIns="91425" tIns="45700" rIns="91425" bIns="45700" anchor="ctr" anchorCtr="0">
            <a:normAutofit/>
          </a:bodyPr>
          <a:lstStyle/>
          <a:p>
            <a:pPr marL="0" lvl="0" indent="0" algn="ctr" rtl="0">
              <a:lnSpc>
                <a:spcPct val="150000"/>
              </a:lnSpc>
              <a:spcBef>
                <a:spcPts val="0"/>
              </a:spcBef>
              <a:spcAft>
                <a:spcPts val="0"/>
              </a:spcAft>
              <a:buClr>
                <a:srgbClr val="FF0000"/>
              </a:buClr>
              <a:buSzPts val="2400"/>
              <a:buFont typeface="Cambria"/>
              <a:buNone/>
            </a:pPr>
            <a:r>
              <a:rPr lang="en-US" sz="2400" b="1">
                <a:solidFill>
                  <a:srgbClr val="FF0000"/>
                </a:solidFill>
                <a:latin typeface="Cambria"/>
                <a:ea typeface="Cambria"/>
                <a:cs typeface="Cambria"/>
                <a:sym typeface="Cambria"/>
              </a:rPr>
              <a:t>CẤP PHÉP </a:t>
            </a:r>
            <a:br>
              <a:rPr lang="en-US" sz="2400" b="1">
                <a:solidFill>
                  <a:srgbClr val="FF0000"/>
                </a:solidFill>
                <a:latin typeface="Cambria"/>
                <a:ea typeface="Cambria"/>
                <a:cs typeface="Cambria"/>
                <a:sym typeface="Cambria"/>
              </a:rPr>
            </a:br>
            <a:r>
              <a:rPr lang="en-US" sz="2400" b="1">
                <a:solidFill>
                  <a:srgbClr val="FF0000"/>
                </a:solidFill>
                <a:latin typeface="Cambria"/>
                <a:ea typeface="Cambria"/>
                <a:cs typeface="Cambria"/>
                <a:sym typeface="Cambria"/>
              </a:rPr>
              <a:t>HOẠT ĐỘNG VÀ </a:t>
            </a:r>
            <a:br>
              <a:rPr lang="en-US" sz="2400" b="1">
                <a:solidFill>
                  <a:srgbClr val="FF0000"/>
                </a:solidFill>
                <a:latin typeface="Cambria"/>
                <a:ea typeface="Cambria"/>
                <a:cs typeface="Cambria"/>
                <a:sym typeface="Cambria"/>
              </a:rPr>
            </a:br>
            <a:r>
              <a:rPr lang="en-US" sz="2400" b="1">
                <a:solidFill>
                  <a:srgbClr val="FF0000"/>
                </a:solidFill>
                <a:latin typeface="Cambria"/>
                <a:ea typeface="Cambria"/>
                <a:cs typeface="Cambria"/>
                <a:sym typeface="Cambria"/>
              </a:rPr>
              <a:t>ĐÁNH GIÁ CHẤT LƯỢNG</a:t>
            </a:r>
            <a:endParaRPr/>
          </a:p>
        </p:txBody>
      </p:sp>
      <p:sp>
        <p:nvSpPr>
          <p:cNvPr id="703" name="Google Shape;703;p31"/>
          <p:cNvSpPr txBox="1"/>
          <p:nvPr/>
        </p:nvSpPr>
        <p:spPr>
          <a:xfrm>
            <a:off x="514350" y="2752725"/>
            <a:ext cx="1489075" cy="431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2200"/>
              <a:buFont typeface="Arial"/>
              <a:buNone/>
            </a:pPr>
            <a:r>
              <a:rPr lang="en-US" sz="2200" b="1">
                <a:solidFill>
                  <a:schemeClr val="dk1"/>
                </a:solidFill>
                <a:latin typeface="Cambria"/>
                <a:ea typeface="Cambria"/>
                <a:cs typeface="Cambria"/>
                <a:sym typeface="Cambria"/>
              </a:rPr>
              <a:t>Thành lập</a:t>
            </a:r>
            <a:endParaRPr/>
          </a:p>
        </p:txBody>
      </p:sp>
      <p:sp>
        <p:nvSpPr>
          <p:cNvPr id="704" name="Google Shape;704;p31"/>
          <p:cNvSpPr txBox="1"/>
          <p:nvPr/>
        </p:nvSpPr>
        <p:spPr>
          <a:xfrm>
            <a:off x="2884488" y="2582863"/>
            <a:ext cx="1438275" cy="76993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2200"/>
              <a:buFont typeface="Arial"/>
              <a:buNone/>
            </a:pPr>
            <a:r>
              <a:rPr lang="en-US" sz="2200" b="1">
                <a:solidFill>
                  <a:schemeClr val="dk1"/>
                </a:solidFill>
                <a:latin typeface="Cambria"/>
                <a:ea typeface="Cambria"/>
                <a:cs typeface="Cambria"/>
                <a:sym typeface="Cambria"/>
              </a:rPr>
              <a:t>Chuẩn bị điều kiện</a:t>
            </a:r>
            <a:endParaRPr/>
          </a:p>
        </p:txBody>
      </p:sp>
      <p:sp>
        <p:nvSpPr>
          <p:cNvPr id="705" name="Google Shape;705;p31"/>
          <p:cNvSpPr txBox="1"/>
          <p:nvPr/>
        </p:nvSpPr>
        <p:spPr>
          <a:xfrm>
            <a:off x="5203825" y="2752725"/>
            <a:ext cx="1479550" cy="431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2200"/>
              <a:buFont typeface="Arial"/>
              <a:buNone/>
            </a:pPr>
            <a:r>
              <a:rPr lang="en-US" sz="2200" b="1">
                <a:solidFill>
                  <a:schemeClr val="dk1"/>
                </a:solidFill>
                <a:latin typeface="Cambria"/>
                <a:ea typeface="Cambria"/>
                <a:cs typeface="Cambria"/>
                <a:sym typeface="Cambria"/>
              </a:rPr>
              <a:t>Nộp hồ sơ</a:t>
            </a:r>
            <a:endParaRPr/>
          </a:p>
        </p:txBody>
      </p:sp>
      <p:sp>
        <p:nvSpPr>
          <p:cNvPr id="706" name="Google Shape;706;p31"/>
          <p:cNvSpPr txBox="1"/>
          <p:nvPr/>
        </p:nvSpPr>
        <p:spPr>
          <a:xfrm>
            <a:off x="7888288" y="1095375"/>
            <a:ext cx="638175" cy="43021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2200"/>
              <a:buFont typeface="Arial"/>
              <a:buNone/>
            </a:pPr>
            <a:r>
              <a:rPr lang="en-US" sz="2200" b="1">
                <a:solidFill>
                  <a:schemeClr val="dk1"/>
                </a:solidFill>
                <a:latin typeface="Cambria"/>
                <a:ea typeface="Cambria"/>
                <a:cs typeface="Cambria"/>
                <a:sym typeface="Cambria"/>
              </a:rPr>
              <a:t>Đạt</a:t>
            </a:r>
            <a:endParaRPr sz="2200" b="1">
              <a:solidFill>
                <a:schemeClr val="dk1"/>
              </a:solidFill>
              <a:latin typeface="Cambria"/>
              <a:ea typeface="Cambria"/>
              <a:cs typeface="Cambria"/>
              <a:sym typeface="Cambria"/>
            </a:endParaRPr>
          </a:p>
        </p:txBody>
      </p:sp>
      <p:sp>
        <p:nvSpPr>
          <p:cNvPr id="701" name="Google Shape;701;p31"/>
          <p:cNvSpPr txBox="1"/>
          <p:nvPr/>
        </p:nvSpPr>
        <p:spPr>
          <a:xfrm>
            <a:off x="9731375" y="587375"/>
            <a:ext cx="2347913" cy="144621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2200"/>
              <a:buFont typeface="Arial"/>
              <a:buNone/>
            </a:pPr>
            <a:r>
              <a:rPr lang="en-US" sz="2200" b="1">
                <a:solidFill>
                  <a:schemeClr val="dk1"/>
                </a:solidFill>
                <a:latin typeface="Cambria"/>
                <a:ea typeface="Cambria"/>
                <a:cs typeface="Cambria"/>
                <a:sym typeface="Cambria"/>
              </a:rPr>
              <a:t>Cấp giấy phép hoạt động</a:t>
            </a:r>
            <a:endParaRPr sz="2200" b="1">
              <a:solidFill>
                <a:schemeClr val="dk1"/>
              </a:solidFill>
              <a:latin typeface="Cambria"/>
              <a:ea typeface="Cambria"/>
              <a:cs typeface="Cambria"/>
              <a:sym typeface="Cambria"/>
            </a:endParaRPr>
          </a:p>
          <a:p>
            <a:pPr marL="0" marR="0" lvl="0" indent="0" algn="ctr" rtl="0">
              <a:lnSpc>
                <a:spcPct val="100000"/>
              </a:lnSpc>
              <a:spcBef>
                <a:spcPts val="0"/>
              </a:spcBef>
              <a:spcAft>
                <a:spcPts val="0"/>
              </a:spcAft>
              <a:buClr>
                <a:schemeClr val="dk1"/>
              </a:buClr>
              <a:buSzPts val="2200"/>
              <a:buFont typeface="Arial"/>
              <a:buNone/>
            </a:pPr>
            <a:r>
              <a:rPr lang="en-US" sz="2200" b="1">
                <a:solidFill>
                  <a:schemeClr val="dk1"/>
                </a:solidFill>
                <a:latin typeface="Cambria"/>
                <a:ea typeface="Cambria"/>
                <a:cs typeface="Cambria"/>
                <a:sym typeface="Cambria"/>
              </a:rPr>
              <a:t>với phạm vi hoạt động cụ thế</a:t>
            </a:r>
            <a:endParaRPr sz="2200" b="1">
              <a:solidFill>
                <a:schemeClr val="dk1"/>
              </a:solidFill>
              <a:latin typeface="Cambria"/>
              <a:ea typeface="Cambria"/>
              <a:cs typeface="Cambria"/>
              <a:sym typeface="Cambria"/>
            </a:endParaRPr>
          </a:p>
        </p:txBody>
      </p:sp>
      <p:sp>
        <p:nvSpPr>
          <p:cNvPr id="707" name="Google Shape;707;p31"/>
          <p:cNvSpPr txBox="1"/>
          <p:nvPr/>
        </p:nvSpPr>
        <p:spPr>
          <a:xfrm>
            <a:off x="5183188" y="4117975"/>
            <a:ext cx="1508125" cy="431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2200"/>
              <a:buFont typeface="Arial"/>
              <a:buNone/>
            </a:pPr>
            <a:r>
              <a:rPr lang="en-US" sz="2200" b="1">
                <a:solidFill>
                  <a:schemeClr val="dk1"/>
                </a:solidFill>
                <a:latin typeface="Cambria"/>
                <a:ea typeface="Cambria"/>
                <a:cs typeface="Cambria"/>
                <a:sym typeface="Cambria"/>
              </a:rPr>
              <a:t>Không đạt</a:t>
            </a:r>
            <a:endParaRPr sz="2200" b="1">
              <a:solidFill>
                <a:schemeClr val="dk1"/>
              </a:solidFill>
              <a:latin typeface="Cambria"/>
              <a:ea typeface="Cambria"/>
              <a:cs typeface="Cambria"/>
              <a:sym typeface="Cambria"/>
            </a:endParaRPr>
          </a:p>
        </p:txBody>
      </p:sp>
      <p:sp>
        <p:nvSpPr>
          <p:cNvPr id="708" name="Google Shape;708;p31"/>
          <p:cNvSpPr txBox="1"/>
          <p:nvPr/>
        </p:nvSpPr>
        <p:spPr>
          <a:xfrm>
            <a:off x="5203825" y="5280025"/>
            <a:ext cx="1466850" cy="76993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2200"/>
              <a:buFont typeface="Arial"/>
              <a:buNone/>
            </a:pPr>
            <a:r>
              <a:rPr lang="en-US" sz="2200" b="1">
                <a:solidFill>
                  <a:schemeClr val="dk1"/>
                </a:solidFill>
                <a:latin typeface="Cambria"/>
                <a:ea typeface="Cambria"/>
                <a:cs typeface="Cambria"/>
                <a:sym typeface="Cambria"/>
              </a:rPr>
              <a:t>Tiếp tục hoàn hiện</a:t>
            </a:r>
            <a:endParaRPr sz="2200" b="1">
              <a:solidFill>
                <a:schemeClr val="dk1"/>
              </a:solidFill>
              <a:latin typeface="Cambria"/>
              <a:ea typeface="Cambria"/>
              <a:cs typeface="Cambria"/>
              <a:sym typeface="Cambria"/>
            </a:endParaRPr>
          </a:p>
        </p:txBody>
      </p:sp>
      <p:cxnSp>
        <p:nvCxnSpPr>
          <p:cNvPr id="709" name="Google Shape;709;p31"/>
          <p:cNvCxnSpPr>
            <a:stCxn id="703" idx="3"/>
            <a:endCxn id="704" idx="1"/>
          </p:cNvCxnSpPr>
          <p:nvPr/>
        </p:nvCxnSpPr>
        <p:spPr>
          <a:xfrm rot="10800000" flipH="1">
            <a:off x="2003425" y="2967725"/>
            <a:ext cx="881100" cy="900"/>
          </a:xfrm>
          <a:prstGeom prst="straightConnector1">
            <a:avLst/>
          </a:prstGeom>
          <a:noFill/>
          <a:ln w="44450" cap="flat" cmpd="sng">
            <a:solidFill>
              <a:schemeClr val="dk1"/>
            </a:solidFill>
            <a:prstDash val="solid"/>
            <a:miter lim="800000"/>
            <a:headEnd type="none" w="sm" len="sm"/>
            <a:tailEnd type="triangle" w="med" len="med"/>
          </a:ln>
        </p:spPr>
      </p:cxnSp>
      <p:cxnSp>
        <p:nvCxnSpPr>
          <p:cNvPr id="710" name="Google Shape;710;p31"/>
          <p:cNvCxnSpPr>
            <a:stCxn id="706" idx="2"/>
            <a:endCxn id="711" idx="0"/>
          </p:cNvCxnSpPr>
          <p:nvPr/>
        </p:nvCxnSpPr>
        <p:spPr>
          <a:xfrm>
            <a:off x="8207376" y="1525588"/>
            <a:ext cx="12600" cy="1162200"/>
          </a:xfrm>
          <a:prstGeom prst="straightConnector1">
            <a:avLst/>
          </a:prstGeom>
          <a:noFill/>
          <a:ln w="44450" cap="flat" cmpd="sng">
            <a:solidFill>
              <a:schemeClr val="dk1"/>
            </a:solidFill>
            <a:prstDash val="solid"/>
            <a:miter lim="800000"/>
            <a:headEnd type="none" w="sm" len="sm"/>
            <a:tailEnd type="triangle" w="med" len="med"/>
          </a:ln>
        </p:spPr>
      </p:cxnSp>
      <p:cxnSp>
        <p:nvCxnSpPr>
          <p:cNvPr id="712" name="Google Shape;712;p31"/>
          <p:cNvCxnSpPr>
            <a:stCxn id="706" idx="3"/>
            <a:endCxn id="701" idx="1"/>
          </p:cNvCxnSpPr>
          <p:nvPr/>
        </p:nvCxnSpPr>
        <p:spPr>
          <a:xfrm>
            <a:off x="8526463" y="1310482"/>
            <a:ext cx="1204800" cy="0"/>
          </a:xfrm>
          <a:prstGeom prst="straightConnector1">
            <a:avLst/>
          </a:prstGeom>
          <a:noFill/>
          <a:ln w="44450" cap="flat" cmpd="sng">
            <a:solidFill>
              <a:schemeClr val="dk1"/>
            </a:solidFill>
            <a:prstDash val="solid"/>
            <a:miter lim="800000"/>
            <a:headEnd type="none" w="sm" len="sm"/>
            <a:tailEnd type="triangle" w="med" len="med"/>
          </a:ln>
        </p:spPr>
      </p:cxnSp>
      <p:cxnSp>
        <p:nvCxnSpPr>
          <p:cNvPr id="713" name="Google Shape;713;p31"/>
          <p:cNvCxnSpPr>
            <a:stCxn id="705" idx="3"/>
            <a:endCxn id="706" idx="1"/>
          </p:cNvCxnSpPr>
          <p:nvPr/>
        </p:nvCxnSpPr>
        <p:spPr>
          <a:xfrm rot="10800000" flipH="1">
            <a:off x="6683375" y="1310525"/>
            <a:ext cx="1204800" cy="1658100"/>
          </a:xfrm>
          <a:prstGeom prst="straightConnector1">
            <a:avLst/>
          </a:prstGeom>
          <a:noFill/>
          <a:ln w="44450" cap="flat" cmpd="sng">
            <a:solidFill>
              <a:schemeClr val="dk1"/>
            </a:solidFill>
            <a:prstDash val="solid"/>
            <a:miter lim="800000"/>
            <a:headEnd type="none" w="sm" len="sm"/>
            <a:tailEnd type="triangle" w="med" len="med"/>
          </a:ln>
        </p:spPr>
      </p:cxnSp>
      <p:cxnSp>
        <p:nvCxnSpPr>
          <p:cNvPr id="714" name="Google Shape;714;p31"/>
          <p:cNvCxnSpPr>
            <a:stCxn id="707" idx="2"/>
            <a:endCxn id="708" idx="0"/>
          </p:cNvCxnSpPr>
          <p:nvPr/>
        </p:nvCxnSpPr>
        <p:spPr>
          <a:xfrm>
            <a:off x="5937251" y="4549775"/>
            <a:ext cx="0" cy="730200"/>
          </a:xfrm>
          <a:prstGeom prst="straightConnector1">
            <a:avLst/>
          </a:prstGeom>
          <a:noFill/>
          <a:ln w="44450" cap="flat" cmpd="sng">
            <a:solidFill>
              <a:schemeClr val="dk1"/>
            </a:solidFill>
            <a:prstDash val="solid"/>
            <a:miter lim="800000"/>
            <a:headEnd type="none" w="sm" len="sm"/>
            <a:tailEnd type="triangle" w="med" len="med"/>
          </a:ln>
        </p:spPr>
      </p:cxnSp>
      <p:cxnSp>
        <p:nvCxnSpPr>
          <p:cNvPr id="715" name="Google Shape;715;p31"/>
          <p:cNvCxnSpPr>
            <a:stCxn id="705" idx="2"/>
            <a:endCxn id="707" idx="0"/>
          </p:cNvCxnSpPr>
          <p:nvPr/>
        </p:nvCxnSpPr>
        <p:spPr>
          <a:xfrm flipH="1">
            <a:off x="5937300" y="3184525"/>
            <a:ext cx="6300" cy="933600"/>
          </a:xfrm>
          <a:prstGeom prst="straightConnector1">
            <a:avLst/>
          </a:prstGeom>
          <a:noFill/>
          <a:ln w="44450" cap="flat" cmpd="sng">
            <a:solidFill>
              <a:schemeClr val="dk1"/>
            </a:solidFill>
            <a:prstDash val="solid"/>
            <a:miter lim="800000"/>
            <a:headEnd type="none" w="sm" len="sm"/>
            <a:tailEnd type="triangle" w="med" len="med"/>
          </a:ln>
        </p:spPr>
      </p:cxnSp>
      <p:cxnSp>
        <p:nvCxnSpPr>
          <p:cNvPr id="716" name="Google Shape;716;p31"/>
          <p:cNvCxnSpPr>
            <a:stCxn id="704" idx="3"/>
            <a:endCxn id="705" idx="1"/>
          </p:cNvCxnSpPr>
          <p:nvPr/>
        </p:nvCxnSpPr>
        <p:spPr>
          <a:xfrm>
            <a:off x="4322763" y="2967832"/>
            <a:ext cx="881100" cy="900"/>
          </a:xfrm>
          <a:prstGeom prst="straightConnector1">
            <a:avLst/>
          </a:prstGeom>
          <a:noFill/>
          <a:ln w="44450" cap="flat" cmpd="sng">
            <a:solidFill>
              <a:schemeClr val="dk1"/>
            </a:solidFill>
            <a:prstDash val="solid"/>
            <a:miter lim="800000"/>
            <a:headEnd type="none" w="sm" len="sm"/>
            <a:tailEnd type="triangle" w="med" len="med"/>
          </a:ln>
        </p:spPr>
      </p:cxnSp>
      <p:sp>
        <p:nvSpPr>
          <p:cNvPr id="717" name="Google Shape;717;p31"/>
          <p:cNvSpPr/>
          <p:nvPr/>
        </p:nvSpPr>
        <p:spPr>
          <a:xfrm>
            <a:off x="2212975" y="227013"/>
            <a:ext cx="2779713" cy="1755775"/>
          </a:xfrm>
          <a:prstGeom prst="rect">
            <a:avLst/>
          </a:prstGeom>
          <a:solidFill>
            <a:schemeClr val="accent5"/>
          </a:solid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285750" marR="0" lvl="0" indent="-285750" algn="just" rtl="0">
              <a:lnSpc>
                <a:spcPct val="100000"/>
              </a:lnSpc>
              <a:spcBef>
                <a:spcPts val="0"/>
              </a:spcBef>
              <a:spcAft>
                <a:spcPts val="0"/>
              </a:spcAft>
              <a:buClr>
                <a:schemeClr val="lt1"/>
              </a:buClr>
              <a:buSzPts val="2000"/>
              <a:buFont typeface="Noto Sans Symbols"/>
              <a:buChar char="⮚"/>
            </a:pPr>
            <a:r>
              <a:rPr lang="en-US" sz="2000" b="1">
                <a:solidFill>
                  <a:schemeClr val="lt1"/>
                </a:solidFill>
                <a:latin typeface="Cambria"/>
                <a:ea typeface="Cambria"/>
                <a:cs typeface="Cambria"/>
                <a:sym typeface="Cambria"/>
              </a:rPr>
              <a:t>Cơ sở vật chất</a:t>
            </a:r>
            <a:endParaRPr sz="2000" b="1">
              <a:solidFill>
                <a:schemeClr val="lt1"/>
              </a:solidFill>
              <a:latin typeface="Cambria"/>
              <a:ea typeface="Cambria"/>
              <a:cs typeface="Cambria"/>
              <a:sym typeface="Cambria"/>
            </a:endParaRPr>
          </a:p>
          <a:p>
            <a:pPr marL="285750" marR="0" lvl="0" indent="-285750" algn="just" rtl="0">
              <a:lnSpc>
                <a:spcPct val="100000"/>
              </a:lnSpc>
              <a:spcBef>
                <a:spcPts val="600"/>
              </a:spcBef>
              <a:spcAft>
                <a:spcPts val="0"/>
              </a:spcAft>
              <a:buClr>
                <a:schemeClr val="lt1"/>
              </a:buClr>
              <a:buSzPts val="2000"/>
              <a:buFont typeface="Noto Sans Symbols"/>
              <a:buChar char="⮚"/>
            </a:pPr>
            <a:r>
              <a:rPr lang="en-US" sz="2000" b="1">
                <a:solidFill>
                  <a:schemeClr val="lt1"/>
                </a:solidFill>
                <a:latin typeface="Cambria"/>
                <a:ea typeface="Cambria"/>
                <a:cs typeface="Cambria"/>
                <a:sym typeface="Cambria"/>
              </a:rPr>
              <a:t>Trang thiết bị</a:t>
            </a:r>
            <a:endParaRPr sz="2000" b="1">
              <a:solidFill>
                <a:schemeClr val="lt1"/>
              </a:solidFill>
              <a:latin typeface="Cambria"/>
              <a:ea typeface="Cambria"/>
              <a:cs typeface="Cambria"/>
              <a:sym typeface="Cambria"/>
            </a:endParaRPr>
          </a:p>
          <a:p>
            <a:pPr marL="285750" marR="0" lvl="0" indent="-285750" algn="just" rtl="0">
              <a:lnSpc>
                <a:spcPct val="100000"/>
              </a:lnSpc>
              <a:spcBef>
                <a:spcPts val="600"/>
              </a:spcBef>
              <a:spcAft>
                <a:spcPts val="0"/>
              </a:spcAft>
              <a:buClr>
                <a:schemeClr val="lt1"/>
              </a:buClr>
              <a:buSzPts val="2000"/>
              <a:buFont typeface="Noto Sans Symbols"/>
              <a:buChar char="⮚"/>
            </a:pPr>
            <a:r>
              <a:rPr lang="en-US" sz="2000" b="1">
                <a:solidFill>
                  <a:schemeClr val="lt1"/>
                </a:solidFill>
                <a:latin typeface="Cambria"/>
                <a:ea typeface="Cambria"/>
                <a:cs typeface="Cambria"/>
                <a:sym typeface="Cambria"/>
              </a:rPr>
              <a:t>Nhân sự</a:t>
            </a:r>
            <a:endParaRPr sz="2000" b="1">
              <a:solidFill>
                <a:schemeClr val="lt1"/>
              </a:solidFill>
              <a:latin typeface="Cambria"/>
              <a:ea typeface="Cambria"/>
              <a:cs typeface="Cambria"/>
              <a:sym typeface="Cambria"/>
            </a:endParaRPr>
          </a:p>
          <a:p>
            <a:pPr marL="285750" marR="0" lvl="0" indent="-285750" algn="just" rtl="0">
              <a:lnSpc>
                <a:spcPct val="100000"/>
              </a:lnSpc>
              <a:spcBef>
                <a:spcPts val="600"/>
              </a:spcBef>
              <a:spcAft>
                <a:spcPts val="0"/>
              </a:spcAft>
              <a:buClr>
                <a:schemeClr val="lt1"/>
              </a:buClr>
              <a:buSzPts val="2000"/>
              <a:buFont typeface="Noto Sans Symbols"/>
              <a:buChar char="⮚"/>
            </a:pPr>
            <a:r>
              <a:rPr lang="en-US" sz="2000" b="1">
                <a:solidFill>
                  <a:schemeClr val="lt1"/>
                </a:solidFill>
                <a:latin typeface="Cambria"/>
                <a:ea typeface="Cambria"/>
                <a:cs typeface="Cambria"/>
                <a:sym typeface="Cambria"/>
              </a:rPr>
              <a:t>Hệ thống công nghệ</a:t>
            </a:r>
            <a:endParaRPr sz="2000" b="1">
              <a:solidFill>
                <a:schemeClr val="lt1"/>
              </a:solidFill>
              <a:latin typeface="Cambria"/>
              <a:ea typeface="Cambria"/>
              <a:cs typeface="Cambria"/>
              <a:sym typeface="Cambria"/>
            </a:endParaRPr>
          </a:p>
        </p:txBody>
      </p:sp>
      <p:sp>
        <p:nvSpPr>
          <p:cNvPr id="711" name="Google Shape;711;p31"/>
          <p:cNvSpPr/>
          <p:nvPr/>
        </p:nvSpPr>
        <p:spPr>
          <a:xfrm>
            <a:off x="7296150" y="2687638"/>
            <a:ext cx="1847850" cy="1193800"/>
          </a:xfrm>
          <a:prstGeom prst="rect">
            <a:avLst/>
          </a:prstGeom>
          <a:solidFill>
            <a:schemeClr val="accent5"/>
          </a:solid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200"/>
              <a:buFont typeface="Arial"/>
              <a:buNone/>
            </a:pPr>
            <a:r>
              <a:rPr lang="en-US" sz="2200" b="1">
                <a:solidFill>
                  <a:srgbClr val="FFFFFF"/>
                </a:solidFill>
                <a:latin typeface="Cambria"/>
                <a:ea typeface="Cambria"/>
                <a:cs typeface="Cambria"/>
                <a:sym typeface="Cambria"/>
              </a:rPr>
              <a:t>Tiêu chuẩn Chất lượng cơ bản</a:t>
            </a:r>
            <a:endParaRPr sz="2200" b="1">
              <a:solidFill>
                <a:srgbClr val="FFFFFF"/>
              </a:solidFill>
              <a:latin typeface="Cambria"/>
              <a:ea typeface="Cambria"/>
              <a:cs typeface="Cambria"/>
              <a:sym typeface="Cambria"/>
            </a:endParaRPr>
          </a:p>
        </p:txBody>
      </p:sp>
      <p:sp>
        <p:nvSpPr>
          <p:cNvPr id="718" name="Google Shape;718;p31"/>
          <p:cNvSpPr/>
          <p:nvPr/>
        </p:nvSpPr>
        <p:spPr>
          <a:xfrm>
            <a:off x="7324725" y="4208463"/>
            <a:ext cx="1819275" cy="1192212"/>
          </a:xfrm>
          <a:prstGeom prst="rect">
            <a:avLst/>
          </a:prstGeom>
          <a:solidFill>
            <a:schemeClr val="accent5"/>
          </a:solid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200"/>
              <a:buFont typeface="Arial"/>
              <a:buNone/>
            </a:pPr>
            <a:r>
              <a:rPr lang="en-US" sz="2200" b="1">
                <a:solidFill>
                  <a:schemeClr val="lt1"/>
                </a:solidFill>
                <a:latin typeface="Cambria"/>
                <a:ea typeface="Cambria"/>
                <a:cs typeface="Cambria"/>
                <a:sym typeface="Cambria"/>
              </a:rPr>
              <a:t>Tiêu chuẩn Chất lượng nâng cao</a:t>
            </a:r>
            <a:endParaRPr sz="2200" b="1">
              <a:solidFill>
                <a:schemeClr val="lt1"/>
              </a:solidFill>
              <a:latin typeface="Cambria"/>
              <a:ea typeface="Cambria"/>
              <a:cs typeface="Cambria"/>
              <a:sym typeface="Cambria"/>
            </a:endParaRPr>
          </a:p>
        </p:txBody>
      </p:sp>
      <p:cxnSp>
        <p:nvCxnSpPr>
          <p:cNvPr id="719" name="Google Shape;719;p31"/>
          <p:cNvCxnSpPr>
            <a:stCxn id="720" idx="1"/>
            <a:endCxn id="718" idx="3"/>
          </p:cNvCxnSpPr>
          <p:nvPr/>
        </p:nvCxnSpPr>
        <p:spPr>
          <a:xfrm flipH="1">
            <a:off x="9144050" y="2990057"/>
            <a:ext cx="768300" cy="1814400"/>
          </a:xfrm>
          <a:prstGeom prst="straightConnector1">
            <a:avLst/>
          </a:prstGeom>
          <a:noFill/>
          <a:ln w="44450" cap="flat" cmpd="sng">
            <a:solidFill>
              <a:schemeClr val="dk1"/>
            </a:solidFill>
            <a:prstDash val="dot"/>
            <a:miter lim="800000"/>
            <a:headEnd type="none" w="sm" len="sm"/>
            <a:tailEnd type="triangle" w="med" len="med"/>
          </a:ln>
        </p:spPr>
      </p:cxnSp>
      <p:cxnSp>
        <p:nvCxnSpPr>
          <p:cNvPr id="721" name="Google Shape;721;p31"/>
          <p:cNvCxnSpPr>
            <a:stCxn id="704" idx="0"/>
            <a:endCxn id="717" idx="2"/>
          </p:cNvCxnSpPr>
          <p:nvPr/>
        </p:nvCxnSpPr>
        <p:spPr>
          <a:xfrm rot="10800000">
            <a:off x="3602725" y="1982863"/>
            <a:ext cx="900" cy="600000"/>
          </a:xfrm>
          <a:prstGeom prst="straightConnector1">
            <a:avLst/>
          </a:prstGeom>
          <a:noFill/>
          <a:ln w="44450" cap="flat" cmpd="sng">
            <a:solidFill>
              <a:schemeClr val="dk1"/>
            </a:solidFill>
            <a:prstDash val="solid"/>
            <a:miter lim="800000"/>
            <a:headEnd type="none" w="sm" len="sm"/>
            <a:tailEnd type="triangle" w="med" len="med"/>
          </a:ln>
        </p:spPr>
      </p:cxnSp>
      <p:sp>
        <p:nvSpPr>
          <p:cNvPr id="720" name="Google Shape;720;p31"/>
          <p:cNvSpPr txBox="1"/>
          <p:nvPr/>
        </p:nvSpPr>
        <p:spPr>
          <a:xfrm>
            <a:off x="9912350" y="2605088"/>
            <a:ext cx="2035175" cy="76993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2200"/>
              <a:buFont typeface="Arial"/>
              <a:buNone/>
            </a:pPr>
            <a:r>
              <a:rPr lang="en-US" sz="2200" b="1">
                <a:solidFill>
                  <a:schemeClr val="dk1"/>
                </a:solidFill>
                <a:latin typeface="Cambria"/>
                <a:ea typeface="Cambria"/>
                <a:cs typeface="Cambria"/>
                <a:sym typeface="Cambria"/>
              </a:rPr>
              <a:t>Đánh      giá chất      lượng</a:t>
            </a:r>
            <a:endParaRPr sz="2200" b="1">
              <a:solidFill>
                <a:schemeClr val="dk1"/>
              </a:solidFill>
              <a:latin typeface="Cambria"/>
              <a:ea typeface="Cambria"/>
              <a:cs typeface="Cambria"/>
              <a:sym typeface="Cambria"/>
            </a:endParaRPr>
          </a:p>
        </p:txBody>
      </p:sp>
      <p:sp>
        <p:nvSpPr>
          <p:cNvPr id="722" name="Google Shape;722;p31"/>
          <p:cNvSpPr txBox="1"/>
          <p:nvPr/>
        </p:nvSpPr>
        <p:spPr>
          <a:xfrm>
            <a:off x="9702800" y="4549775"/>
            <a:ext cx="2235200" cy="76993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2200"/>
              <a:buFont typeface="Arial"/>
              <a:buNone/>
            </a:pPr>
            <a:r>
              <a:rPr lang="en-US" sz="2200" b="1">
                <a:solidFill>
                  <a:schemeClr val="dk1"/>
                </a:solidFill>
                <a:latin typeface="Cambria"/>
                <a:ea typeface="Cambria"/>
                <a:cs typeface="Cambria"/>
                <a:sym typeface="Cambria"/>
              </a:rPr>
              <a:t>Bổ sung   phạm vi hoạt      động</a:t>
            </a:r>
            <a:endParaRPr/>
          </a:p>
        </p:txBody>
      </p:sp>
      <p:sp>
        <p:nvSpPr>
          <p:cNvPr id="723" name="Google Shape;723;p31"/>
          <p:cNvSpPr/>
          <p:nvPr/>
        </p:nvSpPr>
        <p:spPr>
          <a:xfrm rot="10135093">
            <a:off x="2901287" y="819150"/>
            <a:ext cx="9334500" cy="5664200"/>
          </a:xfrm>
          <a:prstGeom prst="arc">
            <a:avLst>
              <a:gd name="adj1" fmla="val 13363965"/>
              <a:gd name="adj2" fmla="val 820496"/>
            </a:avLst>
          </a:prstGeom>
          <a:noFill/>
          <a:ln w="444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cxnSp>
        <p:nvCxnSpPr>
          <p:cNvPr id="724" name="Google Shape;724;p31"/>
          <p:cNvCxnSpPr>
            <a:stCxn id="708" idx="1"/>
            <a:endCxn id="704" idx="2"/>
          </p:cNvCxnSpPr>
          <p:nvPr/>
        </p:nvCxnSpPr>
        <p:spPr>
          <a:xfrm rot="10800000">
            <a:off x="3603625" y="3352894"/>
            <a:ext cx="1600200" cy="2312100"/>
          </a:xfrm>
          <a:prstGeom prst="straightConnector1">
            <a:avLst/>
          </a:prstGeom>
          <a:noFill/>
          <a:ln w="44450" cap="flat" cmpd="sng">
            <a:solidFill>
              <a:schemeClr val="dk1"/>
            </a:solidFill>
            <a:prstDash val="solid"/>
            <a:miter lim="800000"/>
            <a:headEnd type="none" w="sm" len="sm"/>
            <a:tailEnd type="triangle" w="med" len="med"/>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03"/>
                                        </p:tgtEl>
                                        <p:attrNameLst>
                                          <p:attrName>style.visibility</p:attrName>
                                        </p:attrNameLst>
                                      </p:cBhvr>
                                      <p:to>
                                        <p:strVal val="visible"/>
                                      </p:to>
                                    </p:set>
                                    <p:animEffect transition="in" filter="fade">
                                      <p:cBhvr>
                                        <p:cTn id="7" dur="500"/>
                                        <p:tgtEl>
                                          <p:spTgt spid="70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09"/>
                                        </p:tgtEl>
                                        <p:attrNameLst>
                                          <p:attrName>style.visibility</p:attrName>
                                        </p:attrNameLst>
                                      </p:cBhvr>
                                      <p:to>
                                        <p:strVal val="visible"/>
                                      </p:to>
                                    </p:set>
                                    <p:animEffect transition="in" filter="fade">
                                      <p:cBhvr>
                                        <p:cTn id="12" dur="500"/>
                                        <p:tgtEl>
                                          <p:spTgt spid="709"/>
                                        </p:tgtEl>
                                      </p:cBhvr>
                                    </p:animEffect>
                                  </p:childTnLst>
                                </p:cTn>
                              </p:par>
                              <p:par>
                                <p:cTn id="13" presetID="10" presetClass="entr" presetSubtype="0" fill="hold" nodeType="withEffect">
                                  <p:stCondLst>
                                    <p:cond delay="0"/>
                                  </p:stCondLst>
                                  <p:childTnLst>
                                    <p:set>
                                      <p:cBhvr>
                                        <p:cTn id="14" dur="1" fill="hold">
                                          <p:stCondLst>
                                            <p:cond delay="0"/>
                                          </p:stCondLst>
                                        </p:cTn>
                                        <p:tgtEl>
                                          <p:spTgt spid="704"/>
                                        </p:tgtEl>
                                        <p:attrNameLst>
                                          <p:attrName>style.visibility</p:attrName>
                                        </p:attrNameLst>
                                      </p:cBhvr>
                                      <p:to>
                                        <p:strVal val="visible"/>
                                      </p:to>
                                    </p:set>
                                    <p:animEffect transition="in" filter="fade">
                                      <p:cBhvr>
                                        <p:cTn id="15" dur="500"/>
                                        <p:tgtEl>
                                          <p:spTgt spid="704"/>
                                        </p:tgtEl>
                                      </p:cBhvr>
                                    </p:animEffect>
                                  </p:childTnLst>
                                </p:cTn>
                              </p:par>
                              <p:par>
                                <p:cTn id="16" presetID="10" presetClass="entr" presetSubtype="0" fill="hold" nodeType="withEffect">
                                  <p:stCondLst>
                                    <p:cond delay="0"/>
                                  </p:stCondLst>
                                  <p:childTnLst>
                                    <p:set>
                                      <p:cBhvr>
                                        <p:cTn id="17" dur="1" fill="hold">
                                          <p:stCondLst>
                                            <p:cond delay="0"/>
                                          </p:stCondLst>
                                        </p:cTn>
                                        <p:tgtEl>
                                          <p:spTgt spid="721"/>
                                        </p:tgtEl>
                                        <p:attrNameLst>
                                          <p:attrName>style.visibility</p:attrName>
                                        </p:attrNameLst>
                                      </p:cBhvr>
                                      <p:to>
                                        <p:strVal val="visible"/>
                                      </p:to>
                                    </p:set>
                                    <p:animEffect transition="in" filter="fade">
                                      <p:cBhvr>
                                        <p:cTn id="18" dur="500"/>
                                        <p:tgtEl>
                                          <p:spTgt spid="721"/>
                                        </p:tgtEl>
                                      </p:cBhvr>
                                    </p:animEffect>
                                  </p:childTnLst>
                                </p:cTn>
                              </p:par>
                              <p:par>
                                <p:cTn id="19" presetID="10" presetClass="entr" presetSubtype="0" fill="hold" nodeType="withEffect">
                                  <p:stCondLst>
                                    <p:cond delay="0"/>
                                  </p:stCondLst>
                                  <p:childTnLst>
                                    <p:set>
                                      <p:cBhvr>
                                        <p:cTn id="20" dur="1" fill="hold">
                                          <p:stCondLst>
                                            <p:cond delay="0"/>
                                          </p:stCondLst>
                                        </p:cTn>
                                        <p:tgtEl>
                                          <p:spTgt spid="717"/>
                                        </p:tgtEl>
                                        <p:attrNameLst>
                                          <p:attrName>style.visibility</p:attrName>
                                        </p:attrNameLst>
                                      </p:cBhvr>
                                      <p:to>
                                        <p:strVal val="visible"/>
                                      </p:to>
                                    </p:set>
                                    <p:animEffect transition="in" filter="fade">
                                      <p:cBhvr>
                                        <p:cTn id="21" dur="500"/>
                                        <p:tgtEl>
                                          <p:spTgt spid="717"/>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716"/>
                                        </p:tgtEl>
                                        <p:attrNameLst>
                                          <p:attrName>style.visibility</p:attrName>
                                        </p:attrNameLst>
                                      </p:cBhvr>
                                      <p:to>
                                        <p:strVal val="visible"/>
                                      </p:to>
                                    </p:set>
                                    <p:animEffect transition="in" filter="fade">
                                      <p:cBhvr>
                                        <p:cTn id="26" dur="500"/>
                                        <p:tgtEl>
                                          <p:spTgt spid="716"/>
                                        </p:tgtEl>
                                      </p:cBhvr>
                                    </p:animEffect>
                                  </p:childTnLst>
                                </p:cTn>
                              </p:par>
                              <p:par>
                                <p:cTn id="27" presetID="10" presetClass="entr" presetSubtype="0" fill="hold" nodeType="withEffect">
                                  <p:stCondLst>
                                    <p:cond delay="0"/>
                                  </p:stCondLst>
                                  <p:childTnLst>
                                    <p:set>
                                      <p:cBhvr>
                                        <p:cTn id="28" dur="1" fill="hold">
                                          <p:stCondLst>
                                            <p:cond delay="0"/>
                                          </p:stCondLst>
                                        </p:cTn>
                                        <p:tgtEl>
                                          <p:spTgt spid="705"/>
                                        </p:tgtEl>
                                        <p:attrNameLst>
                                          <p:attrName>style.visibility</p:attrName>
                                        </p:attrNameLst>
                                      </p:cBhvr>
                                      <p:to>
                                        <p:strVal val="visible"/>
                                      </p:to>
                                    </p:set>
                                    <p:animEffect transition="in" filter="fade">
                                      <p:cBhvr>
                                        <p:cTn id="29" dur="500"/>
                                        <p:tgtEl>
                                          <p:spTgt spid="705"/>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715"/>
                                        </p:tgtEl>
                                        <p:attrNameLst>
                                          <p:attrName>style.visibility</p:attrName>
                                        </p:attrNameLst>
                                      </p:cBhvr>
                                      <p:to>
                                        <p:strVal val="visible"/>
                                      </p:to>
                                    </p:set>
                                    <p:animEffect transition="in" filter="fade">
                                      <p:cBhvr>
                                        <p:cTn id="34" dur="500"/>
                                        <p:tgtEl>
                                          <p:spTgt spid="715"/>
                                        </p:tgtEl>
                                      </p:cBhvr>
                                    </p:animEffect>
                                  </p:childTnLst>
                                </p:cTn>
                              </p:par>
                              <p:par>
                                <p:cTn id="35" presetID="10" presetClass="entr" presetSubtype="0" fill="hold" nodeType="withEffect">
                                  <p:stCondLst>
                                    <p:cond delay="0"/>
                                  </p:stCondLst>
                                  <p:childTnLst>
                                    <p:set>
                                      <p:cBhvr>
                                        <p:cTn id="36" dur="1" fill="hold">
                                          <p:stCondLst>
                                            <p:cond delay="0"/>
                                          </p:stCondLst>
                                        </p:cTn>
                                        <p:tgtEl>
                                          <p:spTgt spid="707"/>
                                        </p:tgtEl>
                                        <p:attrNameLst>
                                          <p:attrName>style.visibility</p:attrName>
                                        </p:attrNameLst>
                                      </p:cBhvr>
                                      <p:to>
                                        <p:strVal val="visible"/>
                                      </p:to>
                                    </p:set>
                                    <p:animEffect transition="in" filter="fade">
                                      <p:cBhvr>
                                        <p:cTn id="37" dur="500"/>
                                        <p:tgtEl>
                                          <p:spTgt spid="707"/>
                                        </p:tgtEl>
                                      </p:cBhvr>
                                    </p:animEffect>
                                  </p:childTnLst>
                                </p:cTn>
                              </p:par>
                              <p:par>
                                <p:cTn id="38" presetID="10" presetClass="entr" presetSubtype="0" fill="hold" nodeType="withEffect">
                                  <p:stCondLst>
                                    <p:cond delay="0"/>
                                  </p:stCondLst>
                                  <p:childTnLst>
                                    <p:set>
                                      <p:cBhvr>
                                        <p:cTn id="39" dur="1" fill="hold">
                                          <p:stCondLst>
                                            <p:cond delay="0"/>
                                          </p:stCondLst>
                                        </p:cTn>
                                        <p:tgtEl>
                                          <p:spTgt spid="714"/>
                                        </p:tgtEl>
                                        <p:attrNameLst>
                                          <p:attrName>style.visibility</p:attrName>
                                        </p:attrNameLst>
                                      </p:cBhvr>
                                      <p:to>
                                        <p:strVal val="visible"/>
                                      </p:to>
                                    </p:set>
                                    <p:animEffect transition="in" filter="fade">
                                      <p:cBhvr>
                                        <p:cTn id="40" dur="500"/>
                                        <p:tgtEl>
                                          <p:spTgt spid="714"/>
                                        </p:tgtEl>
                                      </p:cBhvr>
                                    </p:animEffect>
                                  </p:childTnLst>
                                </p:cTn>
                              </p:par>
                              <p:par>
                                <p:cTn id="41" presetID="10" presetClass="entr" presetSubtype="0" fill="hold" nodeType="withEffect">
                                  <p:stCondLst>
                                    <p:cond delay="0"/>
                                  </p:stCondLst>
                                  <p:childTnLst>
                                    <p:set>
                                      <p:cBhvr>
                                        <p:cTn id="42" dur="1" fill="hold">
                                          <p:stCondLst>
                                            <p:cond delay="0"/>
                                          </p:stCondLst>
                                        </p:cTn>
                                        <p:tgtEl>
                                          <p:spTgt spid="708"/>
                                        </p:tgtEl>
                                        <p:attrNameLst>
                                          <p:attrName>style.visibility</p:attrName>
                                        </p:attrNameLst>
                                      </p:cBhvr>
                                      <p:to>
                                        <p:strVal val="visible"/>
                                      </p:to>
                                    </p:set>
                                    <p:animEffect transition="in" filter="fade">
                                      <p:cBhvr>
                                        <p:cTn id="43" dur="500"/>
                                        <p:tgtEl>
                                          <p:spTgt spid="708"/>
                                        </p:tgtEl>
                                      </p:cBhvr>
                                    </p:animEffect>
                                  </p:childTnLst>
                                </p:cTn>
                              </p:par>
                              <p:par>
                                <p:cTn id="44" presetID="10" presetClass="entr" presetSubtype="0" fill="hold" nodeType="withEffect">
                                  <p:stCondLst>
                                    <p:cond delay="0"/>
                                  </p:stCondLst>
                                  <p:childTnLst>
                                    <p:set>
                                      <p:cBhvr>
                                        <p:cTn id="45" dur="1" fill="hold">
                                          <p:stCondLst>
                                            <p:cond delay="0"/>
                                          </p:stCondLst>
                                        </p:cTn>
                                        <p:tgtEl>
                                          <p:spTgt spid="724"/>
                                        </p:tgtEl>
                                        <p:attrNameLst>
                                          <p:attrName>style.visibility</p:attrName>
                                        </p:attrNameLst>
                                      </p:cBhvr>
                                      <p:to>
                                        <p:strVal val="visible"/>
                                      </p:to>
                                    </p:set>
                                    <p:animEffect transition="in" filter="fade">
                                      <p:cBhvr>
                                        <p:cTn id="46" dur="500"/>
                                        <p:tgtEl>
                                          <p:spTgt spid="724"/>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713"/>
                                        </p:tgtEl>
                                        <p:attrNameLst>
                                          <p:attrName>style.visibility</p:attrName>
                                        </p:attrNameLst>
                                      </p:cBhvr>
                                      <p:to>
                                        <p:strVal val="visible"/>
                                      </p:to>
                                    </p:set>
                                    <p:animEffect transition="in" filter="fade">
                                      <p:cBhvr>
                                        <p:cTn id="51" dur="500"/>
                                        <p:tgtEl>
                                          <p:spTgt spid="713"/>
                                        </p:tgtEl>
                                      </p:cBhvr>
                                    </p:animEffect>
                                  </p:childTnLst>
                                </p:cTn>
                              </p:par>
                              <p:par>
                                <p:cTn id="52" presetID="10" presetClass="entr" presetSubtype="0" fill="hold" nodeType="withEffect">
                                  <p:stCondLst>
                                    <p:cond delay="0"/>
                                  </p:stCondLst>
                                  <p:childTnLst>
                                    <p:set>
                                      <p:cBhvr>
                                        <p:cTn id="53" dur="1" fill="hold">
                                          <p:stCondLst>
                                            <p:cond delay="0"/>
                                          </p:stCondLst>
                                        </p:cTn>
                                        <p:tgtEl>
                                          <p:spTgt spid="706"/>
                                        </p:tgtEl>
                                        <p:attrNameLst>
                                          <p:attrName>style.visibility</p:attrName>
                                        </p:attrNameLst>
                                      </p:cBhvr>
                                      <p:to>
                                        <p:strVal val="visible"/>
                                      </p:to>
                                    </p:set>
                                    <p:animEffect transition="in" filter="fade">
                                      <p:cBhvr>
                                        <p:cTn id="54" dur="500"/>
                                        <p:tgtEl>
                                          <p:spTgt spid="706"/>
                                        </p:tgtEl>
                                      </p:cBhvr>
                                    </p:animEffect>
                                  </p:childTnLst>
                                </p:cTn>
                              </p:par>
                              <p:par>
                                <p:cTn id="55" presetID="10" presetClass="entr" presetSubtype="0" fill="hold" nodeType="withEffect">
                                  <p:stCondLst>
                                    <p:cond delay="0"/>
                                  </p:stCondLst>
                                  <p:childTnLst>
                                    <p:set>
                                      <p:cBhvr>
                                        <p:cTn id="56" dur="1" fill="hold">
                                          <p:stCondLst>
                                            <p:cond delay="0"/>
                                          </p:stCondLst>
                                        </p:cTn>
                                        <p:tgtEl>
                                          <p:spTgt spid="710"/>
                                        </p:tgtEl>
                                        <p:attrNameLst>
                                          <p:attrName>style.visibility</p:attrName>
                                        </p:attrNameLst>
                                      </p:cBhvr>
                                      <p:to>
                                        <p:strVal val="visible"/>
                                      </p:to>
                                    </p:set>
                                    <p:animEffect transition="in" filter="fade">
                                      <p:cBhvr>
                                        <p:cTn id="57" dur="500"/>
                                        <p:tgtEl>
                                          <p:spTgt spid="710"/>
                                        </p:tgtEl>
                                      </p:cBhvr>
                                    </p:animEffect>
                                  </p:childTnLst>
                                </p:cTn>
                              </p:par>
                              <p:par>
                                <p:cTn id="58" presetID="10" presetClass="entr" presetSubtype="0" fill="hold" nodeType="withEffect">
                                  <p:stCondLst>
                                    <p:cond delay="0"/>
                                  </p:stCondLst>
                                  <p:childTnLst>
                                    <p:set>
                                      <p:cBhvr>
                                        <p:cTn id="59" dur="1" fill="hold">
                                          <p:stCondLst>
                                            <p:cond delay="0"/>
                                          </p:stCondLst>
                                        </p:cTn>
                                        <p:tgtEl>
                                          <p:spTgt spid="711"/>
                                        </p:tgtEl>
                                        <p:attrNameLst>
                                          <p:attrName>style.visibility</p:attrName>
                                        </p:attrNameLst>
                                      </p:cBhvr>
                                      <p:to>
                                        <p:strVal val="visible"/>
                                      </p:to>
                                    </p:set>
                                    <p:animEffect transition="in" filter="fade">
                                      <p:cBhvr>
                                        <p:cTn id="60" dur="500"/>
                                        <p:tgtEl>
                                          <p:spTgt spid="711"/>
                                        </p:tgtEl>
                                      </p:cBhvr>
                                    </p:animEffect>
                                  </p:childTnLst>
                                </p:cTn>
                              </p:par>
                              <p:par>
                                <p:cTn id="61" presetID="10" presetClass="entr" presetSubtype="0" fill="hold" nodeType="withEffect">
                                  <p:stCondLst>
                                    <p:cond delay="0"/>
                                  </p:stCondLst>
                                  <p:childTnLst>
                                    <p:set>
                                      <p:cBhvr>
                                        <p:cTn id="62" dur="1" fill="hold">
                                          <p:stCondLst>
                                            <p:cond delay="0"/>
                                          </p:stCondLst>
                                        </p:cTn>
                                        <p:tgtEl>
                                          <p:spTgt spid="712"/>
                                        </p:tgtEl>
                                        <p:attrNameLst>
                                          <p:attrName>style.visibility</p:attrName>
                                        </p:attrNameLst>
                                      </p:cBhvr>
                                      <p:to>
                                        <p:strVal val="visible"/>
                                      </p:to>
                                    </p:set>
                                    <p:animEffect transition="in" filter="fade">
                                      <p:cBhvr>
                                        <p:cTn id="63" dur="500"/>
                                        <p:tgtEl>
                                          <p:spTgt spid="712"/>
                                        </p:tgtEl>
                                      </p:cBhvr>
                                    </p:animEffect>
                                  </p:childTnLst>
                                </p:cTn>
                              </p:par>
                              <p:par>
                                <p:cTn id="64" presetID="10" presetClass="entr" presetSubtype="0" fill="hold" nodeType="withEffect">
                                  <p:stCondLst>
                                    <p:cond delay="0"/>
                                  </p:stCondLst>
                                  <p:childTnLst>
                                    <p:set>
                                      <p:cBhvr>
                                        <p:cTn id="65" dur="1" fill="hold">
                                          <p:stCondLst>
                                            <p:cond delay="0"/>
                                          </p:stCondLst>
                                        </p:cTn>
                                        <p:tgtEl>
                                          <p:spTgt spid="701"/>
                                        </p:tgtEl>
                                        <p:attrNameLst>
                                          <p:attrName>style.visibility</p:attrName>
                                        </p:attrNameLst>
                                      </p:cBhvr>
                                      <p:to>
                                        <p:strVal val="visible"/>
                                      </p:to>
                                    </p:set>
                                    <p:animEffect transition="in" filter="fade">
                                      <p:cBhvr>
                                        <p:cTn id="66" dur="500"/>
                                        <p:tgtEl>
                                          <p:spTgt spid="701"/>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700"/>
                                        </p:tgtEl>
                                        <p:attrNameLst>
                                          <p:attrName>style.visibility</p:attrName>
                                        </p:attrNameLst>
                                      </p:cBhvr>
                                      <p:to>
                                        <p:strVal val="visible"/>
                                      </p:to>
                                    </p:set>
                                    <p:animEffect transition="in" filter="fade">
                                      <p:cBhvr>
                                        <p:cTn id="71" dur="500"/>
                                        <p:tgtEl>
                                          <p:spTgt spid="700"/>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nodeType="clickEffect">
                                  <p:stCondLst>
                                    <p:cond delay="0"/>
                                  </p:stCondLst>
                                  <p:childTnLst>
                                    <p:set>
                                      <p:cBhvr>
                                        <p:cTn id="75" dur="1" fill="hold">
                                          <p:stCondLst>
                                            <p:cond delay="0"/>
                                          </p:stCondLst>
                                        </p:cTn>
                                        <p:tgtEl>
                                          <p:spTgt spid="720"/>
                                        </p:tgtEl>
                                        <p:attrNameLst>
                                          <p:attrName>style.visibility</p:attrName>
                                        </p:attrNameLst>
                                      </p:cBhvr>
                                      <p:to>
                                        <p:strVal val="visible"/>
                                      </p:to>
                                    </p:set>
                                    <p:animEffect transition="in" filter="fade">
                                      <p:cBhvr>
                                        <p:cTn id="76" dur="500"/>
                                        <p:tgtEl>
                                          <p:spTgt spid="720"/>
                                        </p:tgtEl>
                                      </p:cBhvr>
                                    </p:animEffect>
                                  </p:childTnLst>
                                </p:cTn>
                              </p:par>
                              <p:par>
                                <p:cTn id="77" presetID="10" presetClass="entr" presetSubtype="0" fill="hold" nodeType="withEffect">
                                  <p:stCondLst>
                                    <p:cond delay="0"/>
                                  </p:stCondLst>
                                  <p:childTnLst>
                                    <p:set>
                                      <p:cBhvr>
                                        <p:cTn id="78" dur="1" fill="hold">
                                          <p:stCondLst>
                                            <p:cond delay="0"/>
                                          </p:stCondLst>
                                        </p:cTn>
                                        <p:tgtEl>
                                          <p:spTgt spid="719"/>
                                        </p:tgtEl>
                                        <p:attrNameLst>
                                          <p:attrName>style.visibility</p:attrName>
                                        </p:attrNameLst>
                                      </p:cBhvr>
                                      <p:to>
                                        <p:strVal val="visible"/>
                                      </p:to>
                                    </p:set>
                                    <p:animEffect transition="in" filter="fade">
                                      <p:cBhvr>
                                        <p:cTn id="79" dur="500"/>
                                        <p:tgtEl>
                                          <p:spTgt spid="719"/>
                                        </p:tgtEl>
                                      </p:cBhvr>
                                    </p:animEffect>
                                  </p:childTnLst>
                                </p:cTn>
                              </p:par>
                              <p:par>
                                <p:cTn id="80" presetID="10" presetClass="entr" presetSubtype="0" fill="hold" nodeType="withEffect">
                                  <p:stCondLst>
                                    <p:cond delay="0"/>
                                  </p:stCondLst>
                                  <p:childTnLst>
                                    <p:set>
                                      <p:cBhvr>
                                        <p:cTn id="81" dur="1" fill="hold">
                                          <p:stCondLst>
                                            <p:cond delay="0"/>
                                          </p:stCondLst>
                                        </p:cTn>
                                        <p:tgtEl>
                                          <p:spTgt spid="718"/>
                                        </p:tgtEl>
                                        <p:attrNameLst>
                                          <p:attrName>style.visibility</p:attrName>
                                        </p:attrNameLst>
                                      </p:cBhvr>
                                      <p:to>
                                        <p:strVal val="visible"/>
                                      </p:to>
                                    </p:set>
                                    <p:animEffect transition="in" filter="fade">
                                      <p:cBhvr>
                                        <p:cTn id="82" dur="500"/>
                                        <p:tgtEl>
                                          <p:spTgt spid="718"/>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nodeType="clickEffect">
                                  <p:stCondLst>
                                    <p:cond delay="0"/>
                                  </p:stCondLst>
                                  <p:childTnLst>
                                    <p:set>
                                      <p:cBhvr>
                                        <p:cTn id="86" dur="1" fill="hold">
                                          <p:stCondLst>
                                            <p:cond delay="0"/>
                                          </p:stCondLst>
                                        </p:cTn>
                                        <p:tgtEl>
                                          <p:spTgt spid="722"/>
                                        </p:tgtEl>
                                        <p:attrNameLst>
                                          <p:attrName>style.visibility</p:attrName>
                                        </p:attrNameLst>
                                      </p:cBhvr>
                                      <p:to>
                                        <p:strVal val="visible"/>
                                      </p:to>
                                    </p:set>
                                    <p:animEffect transition="in" filter="fade">
                                      <p:cBhvr>
                                        <p:cTn id="87" dur="500"/>
                                        <p:tgtEl>
                                          <p:spTgt spid="722"/>
                                        </p:tgtEl>
                                      </p:cBhvr>
                                    </p:animEffect>
                                  </p:childTnLst>
                                </p:cTn>
                              </p:par>
                              <p:par>
                                <p:cTn id="88" presetID="10" presetClass="entr" presetSubtype="0" fill="hold" nodeType="withEffect">
                                  <p:stCondLst>
                                    <p:cond delay="0"/>
                                  </p:stCondLst>
                                  <p:childTnLst>
                                    <p:set>
                                      <p:cBhvr>
                                        <p:cTn id="89" dur="1" fill="hold">
                                          <p:stCondLst>
                                            <p:cond delay="0"/>
                                          </p:stCondLst>
                                        </p:cTn>
                                        <p:tgtEl>
                                          <p:spTgt spid="723"/>
                                        </p:tgtEl>
                                        <p:attrNameLst>
                                          <p:attrName>style.visibility</p:attrName>
                                        </p:attrNameLst>
                                      </p:cBhvr>
                                      <p:to>
                                        <p:strVal val="visible"/>
                                      </p:to>
                                    </p:set>
                                    <p:animEffect transition="in" filter="fade">
                                      <p:cBhvr>
                                        <p:cTn id="90" dur="500"/>
                                        <p:tgtEl>
                                          <p:spTgt spid="7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728"/>
        <p:cNvGrpSpPr/>
        <p:nvPr/>
      </p:nvGrpSpPr>
      <p:grpSpPr>
        <a:xfrm>
          <a:off x="0" y="0"/>
          <a:ext cx="0" cy="0"/>
          <a:chOff x="0" y="0"/>
          <a:chExt cx="0" cy="0"/>
        </a:xfrm>
      </p:grpSpPr>
      <p:sp>
        <p:nvSpPr>
          <p:cNvPr id="729" name="Google Shape;729;p32"/>
          <p:cNvSpPr txBox="1">
            <a:spLocks noGrp="1"/>
          </p:cNvSpPr>
          <p:nvPr>
            <p:ph type="title"/>
          </p:nvPr>
        </p:nvSpPr>
        <p:spPr>
          <a:xfrm>
            <a:off x="1212980" y="228600"/>
            <a:ext cx="9790922" cy="55403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2600"/>
              <a:buFont typeface="Cambria"/>
              <a:buNone/>
            </a:pPr>
            <a:r>
              <a:rPr lang="en-US" sz="2600" b="1" i="0" u="none" strike="noStrike">
                <a:latin typeface="Cambria"/>
                <a:ea typeface="Cambria"/>
                <a:cs typeface="Cambria"/>
                <a:sym typeface="Cambria"/>
              </a:rPr>
              <a:t>Tiêu chuẩn chất lượng đối với cơ sở khám bệnh, chữa bệnh</a:t>
            </a:r>
            <a:endParaRPr sz="2600" b="1">
              <a:latin typeface="Cambria"/>
              <a:ea typeface="Cambria"/>
              <a:cs typeface="Cambria"/>
              <a:sym typeface="Cambria"/>
            </a:endParaRPr>
          </a:p>
        </p:txBody>
      </p:sp>
      <p:grpSp>
        <p:nvGrpSpPr>
          <p:cNvPr id="730" name="Google Shape;730;p32"/>
          <p:cNvGrpSpPr/>
          <p:nvPr/>
        </p:nvGrpSpPr>
        <p:grpSpPr>
          <a:xfrm>
            <a:off x="1286068" y="887515"/>
            <a:ext cx="9717834" cy="5712785"/>
            <a:chOff x="0" y="49315"/>
            <a:chExt cx="9717834" cy="5712785"/>
          </a:xfrm>
        </p:grpSpPr>
        <p:sp>
          <p:nvSpPr>
            <p:cNvPr id="731" name="Google Shape;731;p32"/>
            <p:cNvSpPr/>
            <p:nvPr/>
          </p:nvSpPr>
          <p:spPr>
            <a:xfrm>
              <a:off x="0" y="49315"/>
              <a:ext cx="9717834" cy="1292850"/>
            </a:xfrm>
            <a:prstGeom prst="roundRect">
              <a:avLst>
                <a:gd name="adj" fmla="val 16667"/>
              </a:avLst>
            </a:prstGeom>
            <a:gradFill>
              <a:gsLst>
                <a:gs pos="0">
                  <a:srgbClr val="F7BCA2"/>
                </a:gs>
                <a:gs pos="50000">
                  <a:srgbClr val="F4B093"/>
                </a:gs>
                <a:gs pos="100000">
                  <a:srgbClr val="F7A47F"/>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32"/>
            <p:cNvSpPr txBox="1"/>
            <p:nvPr/>
          </p:nvSpPr>
          <p:spPr>
            <a:xfrm>
              <a:off x="63112" y="112427"/>
              <a:ext cx="9591610" cy="1166626"/>
            </a:xfrm>
            <a:prstGeom prst="rect">
              <a:avLst/>
            </a:prstGeom>
            <a:noFill/>
            <a:ln>
              <a:noFill/>
            </a:ln>
          </p:spPr>
          <p:txBody>
            <a:bodyPr spcFirstLastPara="1" wrap="square" lIns="91425" tIns="91425" rIns="91425" bIns="91425" anchor="ctr" anchorCtr="0">
              <a:noAutofit/>
            </a:bodyPr>
            <a:lstStyle/>
            <a:p>
              <a:pPr marL="0" marR="0" lvl="0" indent="0" algn="just" rtl="0">
                <a:lnSpc>
                  <a:spcPct val="90000"/>
                </a:lnSpc>
                <a:spcBef>
                  <a:spcPts val="0"/>
                </a:spcBef>
                <a:spcAft>
                  <a:spcPts val="0"/>
                </a:spcAft>
                <a:buClr>
                  <a:schemeClr val="dk1"/>
                </a:buClr>
                <a:buSzPts val="2400"/>
                <a:buFont typeface="Cambria"/>
                <a:buNone/>
              </a:pPr>
              <a:r>
                <a:rPr lang="en-US" sz="2400" b="1" i="0">
                  <a:solidFill>
                    <a:schemeClr val="dk1"/>
                  </a:solidFill>
                  <a:latin typeface="Cambria"/>
                  <a:ea typeface="Cambria"/>
                  <a:cs typeface="Cambria"/>
                  <a:sym typeface="Cambria"/>
                </a:rPr>
                <a:t>BẮT BUỘC:</a:t>
              </a:r>
              <a:r>
                <a:rPr lang="en-US" sz="2400" b="0" i="0">
                  <a:solidFill>
                    <a:schemeClr val="dk1"/>
                  </a:solidFill>
                  <a:latin typeface="Cambria"/>
                  <a:ea typeface="Cambria"/>
                  <a:cs typeface="Cambria"/>
                  <a:sym typeface="Cambria"/>
                </a:rPr>
                <a:t> Tiêu chuẩn chất lượng cơ bản đối với cơ sở khám bệnh, chữa bệnh do Bộ Y tế ban hành</a:t>
              </a:r>
              <a:endParaRPr sz="2400">
                <a:solidFill>
                  <a:schemeClr val="dk1"/>
                </a:solidFill>
                <a:latin typeface="Cambria"/>
                <a:ea typeface="Cambria"/>
                <a:cs typeface="Cambria"/>
                <a:sym typeface="Cambria"/>
              </a:endParaRPr>
            </a:p>
          </p:txBody>
        </p:sp>
        <p:sp>
          <p:nvSpPr>
            <p:cNvPr id="733" name="Google Shape;733;p32"/>
            <p:cNvSpPr/>
            <p:nvPr/>
          </p:nvSpPr>
          <p:spPr>
            <a:xfrm>
              <a:off x="0" y="1509149"/>
              <a:ext cx="9717834" cy="1292850"/>
            </a:xfrm>
            <a:prstGeom prst="roundRect">
              <a:avLst>
                <a:gd name="adj" fmla="val 16667"/>
              </a:avLst>
            </a:prstGeom>
            <a:gradFill>
              <a:gsLst>
                <a:gs pos="0">
                  <a:srgbClr val="D1D1D1"/>
                </a:gs>
                <a:gs pos="50000">
                  <a:srgbClr val="C7C7C7"/>
                </a:gs>
                <a:gs pos="100000">
                  <a:srgbClr val="C0C0C0"/>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32"/>
            <p:cNvSpPr txBox="1"/>
            <p:nvPr/>
          </p:nvSpPr>
          <p:spPr>
            <a:xfrm>
              <a:off x="63112" y="1572261"/>
              <a:ext cx="9591610" cy="1166626"/>
            </a:xfrm>
            <a:prstGeom prst="rect">
              <a:avLst/>
            </a:prstGeom>
            <a:noFill/>
            <a:ln>
              <a:noFill/>
            </a:ln>
          </p:spPr>
          <p:txBody>
            <a:bodyPr spcFirstLastPara="1" wrap="square" lIns="91425" tIns="91425" rIns="91425" bIns="91425" anchor="ctr" anchorCtr="0">
              <a:noAutofit/>
            </a:bodyPr>
            <a:lstStyle/>
            <a:p>
              <a:pPr marL="0" marR="0" lvl="0" indent="0" algn="just" rtl="0">
                <a:lnSpc>
                  <a:spcPct val="90000"/>
                </a:lnSpc>
                <a:spcBef>
                  <a:spcPts val="0"/>
                </a:spcBef>
                <a:spcAft>
                  <a:spcPts val="0"/>
                </a:spcAft>
                <a:buClr>
                  <a:schemeClr val="dk1"/>
                </a:buClr>
                <a:buSzPts val="2400"/>
                <a:buFont typeface="Cambria"/>
                <a:buNone/>
              </a:pPr>
              <a:r>
                <a:rPr lang="en-US" sz="2400" b="1" i="0">
                  <a:solidFill>
                    <a:schemeClr val="dk1"/>
                  </a:solidFill>
                  <a:latin typeface="Cambria"/>
                  <a:ea typeface="Cambria"/>
                  <a:cs typeface="Cambria"/>
                  <a:sym typeface="Cambria"/>
                </a:rPr>
                <a:t>KHUYẾN KHÍCH:</a:t>
              </a:r>
              <a:r>
                <a:rPr lang="en-US" sz="2400" b="0" i="0">
                  <a:solidFill>
                    <a:schemeClr val="dk1"/>
                  </a:solidFill>
                  <a:latin typeface="Cambria"/>
                  <a:ea typeface="Cambria"/>
                  <a:cs typeface="Cambria"/>
                  <a:sym typeface="Cambria"/>
                </a:rPr>
                <a:t> Tiêu chuẩn chất lượng nâng cao đối với cơ sở khám bệnh, chữa bệnh do Bộ Y tế ban hành</a:t>
              </a:r>
              <a:endParaRPr sz="2400">
                <a:solidFill>
                  <a:schemeClr val="dk1"/>
                </a:solidFill>
                <a:latin typeface="Cambria"/>
                <a:ea typeface="Cambria"/>
                <a:cs typeface="Cambria"/>
                <a:sym typeface="Cambria"/>
              </a:endParaRPr>
            </a:p>
          </p:txBody>
        </p:sp>
        <p:sp>
          <p:nvSpPr>
            <p:cNvPr id="735" name="Google Shape;735;p32"/>
            <p:cNvSpPr/>
            <p:nvPr/>
          </p:nvSpPr>
          <p:spPr>
            <a:xfrm>
              <a:off x="0" y="2989200"/>
              <a:ext cx="9717834" cy="1292850"/>
            </a:xfrm>
            <a:prstGeom prst="roundRect">
              <a:avLst>
                <a:gd name="adj" fmla="val 16667"/>
              </a:avLst>
            </a:prstGeom>
            <a:gradFill>
              <a:gsLst>
                <a:gs pos="0">
                  <a:srgbClr val="FFDC9B"/>
                </a:gs>
                <a:gs pos="50000">
                  <a:srgbClr val="FFD68D"/>
                </a:gs>
                <a:gs pos="100000">
                  <a:srgbClr val="FFD478"/>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32"/>
            <p:cNvSpPr txBox="1"/>
            <p:nvPr/>
          </p:nvSpPr>
          <p:spPr>
            <a:xfrm>
              <a:off x="63112" y="3052312"/>
              <a:ext cx="9591610" cy="1166626"/>
            </a:xfrm>
            <a:prstGeom prst="rect">
              <a:avLst/>
            </a:prstGeom>
            <a:noFill/>
            <a:ln>
              <a:noFill/>
            </a:ln>
          </p:spPr>
          <p:txBody>
            <a:bodyPr spcFirstLastPara="1" wrap="square" lIns="91425" tIns="91425" rIns="91425" bIns="91425" anchor="ctr" anchorCtr="0">
              <a:noAutofit/>
            </a:bodyPr>
            <a:lstStyle/>
            <a:p>
              <a:pPr marL="0" marR="0" lvl="0" indent="0" algn="just" rtl="0">
                <a:lnSpc>
                  <a:spcPct val="90000"/>
                </a:lnSpc>
                <a:spcBef>
                  <a:spcPts val="0"/>
                </a:spcBef>
                <a:spcAft>
                  <a:spcPts val="0"/>
                </a:spcAft>
                <a:buClr>
                  <a:schemeClr val="dk1"/>
                </a:buClr>
                <a:buSzPts val="2400"/>
                <a:buFont typeface="Cambria"/>
                <a:buNone/>
              </a:pPr>
              <a:r>
                <a:rPr lang="en-US" sz="2400" b="1" i="0">
                  <a:solidFill>
                    <a:schemeClr val="dk1"/>
                  </a:solidFill>
                  <a:latin typeface="Cambria"/>
                  <a:ea typeface="Cambria"/>
                  <a:cs typeface="Cambria"/>
                  <a:sym typeface="Cambria"/>
                </a:rPr>
                <a:t>KHUYẾN KHÍCH: </a:t>
              </a:r>
              <a:r>
                <a:rPr lang="en-US" sz="2400" b="0" i="0">
                  <a:solidFill>
                    <a:schemeClr val="dk1"/>
                  </a:solidFill>
                  <a:latin typeface="Cambria"/>
                  <a:ea typeface="Cambria"/>
                  <a:cs typeface="Cambria"/>
                  <a:sym typeface="Cambria"/>
                </a:rPr>
                <a:t>Tiêu chuẩn chất lượng đối với từng chuyên khoa hoặc dịch vụ kỹ thuật do Bộ Y tế ban hành</a:t>
              </a:r>
              <a:endParaRPr sz="2400">
                <a:solidFill>
                  <a:schemeClr val="dk1"/>
                </a:solidFill>
                <a:latin typeface="Cambria"/>
                <a:ea typeface="Cambria"/>
                <a:cs typeface="Cambria"/>
                <a:sym typeface="Cambria"/>
              </a:endParaRPr>
            </a:p>
          </p:txBody>
        </p:sp>
        <p:sp>
          <p:nvSpPr>
            <p:cNvPr id="737" name="Google Shape;737;p32"/>
            <p:cNvSpPr/>
            <p:nvPr/>
          </p:nvSpPr>
          <p:spPr>
            <a:xfrm>
              <a:off x="0" y="4469250"/>
              <a:ext cx="9717834" cy="1292850"/>
            </a:xfrm>
            <a:prstGeom prst="roundRect">
              <a:avLst>
                <a:gd name="adj" fmla="val 16667"/>
              </a:avLst>
            </a:prstGeom>
            <a:gradFill>
              <a:gsLst>
                <a:gs pos="0">
                  <a:srgbClr val="AFCAE9"/>
                </a:gs>
                <a:gs pos="50000">
                  <a:srgbClr val="A0C1E4"/>
                </a:gs>
                <a:gs pos="100000">
                  <a:srgbClr val="8FB8E4"/>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32"/>
            <p:cNvSpPr txBox="1"/>
            <p:nvPr/>
          </p:nvSpPr>
          <p:spPr>
            <a:xfrm>
              <a:off x="63112" y="4532362"/>
              <a:ext cx="9591610" cy="1166626"/>
            </a:xfrm>
            <a:prstGeom prst="rect">
              <a:avLst/>
            </a:prstGeom>
            <a:noFill/>
            <a:ln>
              <a:noFill/>
            </a:ln>
          </p:spPr>
          <p:txBody>
            <a:bodyPr spcFirstLastPara="1" wrap="square" lIns="91425" tIns="91425" rIns="91425" bIns="91425" anchor="ctr" anchorCtr="0">
              <a:noAutofit/>
            </a:bodyPr>
            <a:lstStyle/>
            <a:p>
              <a:pPr marL="0" marR="0" lvl="0" indent="0" algn="just" rtl="0">
                <a:lnSpc>
                  <a:spcPct val="90000"/>
                </a:lnSpc>
                <a:spcBef>
                  <a:spcPts val="0"/>
                </a:spcBef>
                <a:spcAft>
                  <a:spcPts val="0"/>
                </a:spcAft>
                <a:buClr>
                  <a:schemeClr val="dk1"/>
                </a:buClr>
                <a:buSzPts val="2400"/>
                <a:buFont typeface="Cambria"/>
                <a:buNone/>
              </a:pPr>
              <a:r>
                <a:rPr lang="en-US" sz="2400" b="1" i="0">
                  <a:solidFill>
                    <a:schemeClr val="dk1"/>
                  </a:solidFill>
                  <a:latin typeface="Cambria"/>
                  <a:ea typeface="Cambria"/>
                  <a:cs typeface="Cambria"/>
                  <a:sym typeface="Cambria"/>
                </a:rPr>
                <a:t>KHUYẾN KHÍCH: </a:t>
              </a:r>
              <a:r>
                <a:rPr lang="en-US" sz="2400" b="0" i="0">
                  <a:solidFill>
                    <a:schemeClr val="dk1"/>
                  </a:solidFill>
                  <a:latin typeface="Cambria"/>
                  <a:ea typeface="Cambria"/>
                  <a:cs typeface="Cambria"/>
                  <a:sym typeface="Cambria"/>
                </a:rPr>
                <a:t>Tiêu chuẩn chất lượng đối với cơ sở khám bệnh, chữa bệnh hoặc từng chuyên khoa hoặc dịch vụ kỹ thuật do tổ chức trong nước, tổ chức nước ngoài ban hành được Bộ Y tế thừa nhận</a:t>
              </a:r>
              <a:endParaRPr sz="2400">
                <a:solidFill>
                  <a:schemeClr val="dk1"/>
                </a:solidFill>
                <a:latin typeface="Cambria"/>
                <a:ea typeface="Cambria"/>
                <a:cs typeface="Cambria"/>
                <a:sym typeface="Cambria"/>
              </a:endParaRPr>
            </a:p>
          </p:txBody>
        </p:sp>
      </p:gr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42"/>
        <p:cNvGrpSpPr/>
        <p:nvPr/>
      </p:nvGrpSpPr>
      <p:grpSpPr>
        <a:xfrm>
          <a:off x="0" y="0"/>
          <a:ext cx="0" cy="0"/>
          <a:chOff x="0" y="0"/>
          <a:chExt cx="0" cy="0"/>
        </a:xfrm>
      </p:grpSpPr>
      <p:sp>
        <p:nvSpPr>
          <p:cNvPr id="743" name="Google Shape;743;p33"/>
          <p:cNvSpPr/>
          <p:nvPr/>
        </p:nvSpPr>
        <p:spPr>
          <a:xfrm>
            <a:off x="3048"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44" name="Google Shape;744;p33"/>
          <p:cNvSpPr/>
          <p:nvPr/>
        </p:nvSpPr>
        <p:spPr>
          <a:xfrm>
            <a:off x="1" y="0"/>
            <a:ext cx="4167271" cy="6858000"/>
          </a:xfrm>
          <a:custGeom>
            <a:avLst/>
            <a:gdLst/>
            <a:ahLst/>
            <a:cxnLst/>
            <a:rect l="l" t="t" r="r" b="b"/>
            <a:pathLst>
              <a:path w="4167271" h="6858000" extrusionOk="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45" name="Google Shape;745;p33"/>
          <p:cNvSpPr txBox="1">
            <a:spLocks noGrp="1"/>
          </p:cNvSpPr>
          <p:nvPr>
            <p:ph type="title"/>
          </p:nvPr>
        </p:nvSpPr>
        <p:spPr>
          <a:xfrm>
            <a:off x="445674" y="1153572"/>
            <a:ext cx="3441560" cy="44611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FFFF"/>
              </a:buClr>
              <a:buSzPts val="4400"/>
              <a:buFont typeface="Calibri"/>
              <a:buNone/>
            </a:pPr>
            <a:r>
              <a:rPr lang="en-US" b="1">
                <a:solidFill>
                  <a:srgbClr val="FFFFFF"/>
                </a:solidFill>
                <a:latin typeface="Calibri"/>
                <a:ea typeface="Calibri"/>
                <a:cs typeface="Calibri"/>
                <a:sym typeface="Calibri"/>
              </a:rPr>
              <a:t>Chương V</a:t>
            </a:r>
            <a:br>
              <a:rPr lang="en-US" b="1">
                <a:solidFill>
                  <a:srgbClr val="FFFFFF"/>
                </a:solidFill>
                <a:latin typeface="Calibri"/>
                <a:ea typeface="Calibri"/>
                <a:cs typeface="Calibri"/>
                <a:sym typeface="Calibri"/>
              </a:rPr>
            </a:br>
            <a:r>
              <a:rPr lang="en-US" sz="4000" b="1">
                <a:solidFill>
                  <a:srgbClr val="FFFFFF"/>
                </a:solidFill>
                <a:latin typeface="Calibri"/>
                <a:ea typeface="Calibri"/>
                <a:cs typeface="Calibri"/>
                <a:sym typeface="Calibri"/>
              </a:rPr>
              <a:t>CHUYÊN MÔN KỸ THUẬT</a:t>
            </a:r>
            <a:endParaRPr/>
          </a:p>
        </p:txBody>
      </p:sp>
      <p:sp>
        <p:nvSpPr>
          <p:cNvPr id="746" name="Google Shape;746;p33"/>
          <p:cNvSpPr/>
          <p:nvPr/>
        </p:nvSpPr>
        <p:spPr>
          <a:xfrm rot="10800000" flipH="1">
            <a:off x="7550402" y="2455479"/>
            <a:ext cx="4083433" cy="4083433"/>
          </a:xfrm>
          <a:prstGeom prst="arc">
            <a:avLst>
              <a:gd name="adj1" fmla="val 16200000"/>
              <a:gd name="adj2" fmla="val 0"/>
            </a:avLst>
          </a:prstGeom>
          <a:noFill/>
          <a:ln w="127000" cap="rnd" cmpd="sng">
            <a:solidFill>
              <a:schemeClr val="accent4"/>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747" name="Google Shape;747;p33"/>
          <p:cNvSpPr/>
          <p:nvPr/>
        </p:nvSpPr>
        <p:spPr>
          <a:xfrm>
            <a:off x="4447308" y="591344"/>
            <a:ext cx="7624309" cy="5585619"/>
          </a:xfrm>
          <a:prstGeom prst="rect">
            <a:avLst/>
          </a:prstGeom>
          <a:noFill/>
          <a:ln>
            <a:noFill/>
          </a:ln>
        </p:spPr>
        <p:txBody>
          <a:bodyPr spcFirstLastPara="1" wrap="square" lIns="91425" tIns="45700" rIns="91425" bIns="45700" anchor="ctr" anchorCtr="0">
            <a:normAutofit/>
          </a:bodyPr>
          <a:lstStyle/>
          <a:p>
            <a:pPr marL="114300" marR="0" lvl="0" indent="-114300" algn="l" rtl="0">
              <a:lnSpc>
                <a:spcPct val="120000"/>
              </a:lnSpc>
              <a:spcBef>
                <a:spcPts val="0"/>
              </a:spcBef>
              <a:spcAft>
                <a:spcPts val="0"/>
              </a:spcAft>
              <a:buClr>
                <a:schemeClr val="dk1"/>
              </a:buClr>
              <a:buSzPts val="2400"/>
              <a:buFont typeface="Noto Sans Symbols"/>
              <a:buChar char="⮚"/>
            </a:pPr>
            <a:r>
              <a:rPr lang="en-US" sz="2400" b="1">
                <a:solidFill>
                  <a:schemeClr val="dk1"/>
                </a:solidFill>
                <a:latin typeface="Cambria"/>
                <a:ea typeface="Cambria"/>
                <a:cs typeface="Cambria"/>
                <a:sym typeface="Cambria"/>
              </a:rPr>
              <a:t>Điều 67. </a:t>
            </a:r>
            <a:r>
              <a:rPr lang="en-US" sz="2400">
                <a:solidFill>
                  <a:schemeClr val="dk1"/>
                </a:solidFill>
                <a:latin typeface="Cambria"/>
                <a:ea typeface="Cambria"/>
                <a:cs typeface="Cambria"/>
                <a:sym typeface="Cambria"/>
              </a:rPr>
              <a:t>Dinh dưỡng trong khám bệnh, chữa bệnh</a:t>
            </a:r>
            <a:endParaRPr sz="2400">
              <a:solidFill>
                <a:schemeClr val="dk1"/>
              </a:solidFill>
              <a:latin typeface="Cambria"/>
              <a:ea typeface="Cambria"/>
              <a:cs typeface="Cambria"/>
              <a:sym typeface="Cambria"/>
            </a:endParaRPr>
          </a:p>
          <a:p>
            <a:pPr marL="114300" marR="0" lvl="0" indent="-114300" algn="l" rtl="0">
              <a:lnSpc>
                <a:spcPct val="120000"/>
              </a:lnSpc>
              <a:spcBef>
                <a:spcPts val="1800"/>
              </a:spcBef>
              <a:spcAft>
                <a:spcPts val="0"/>
              </a:spcAft>
              <a:buClr>
                <a:schemeClr val="dk1"/>
              </a:buClr>
              <a:buSzPts val="2400"/>
              <a:buFont typeface="Noto Sans Symbols"/>
              <a:buChar char="⮚"/>
            </a:pPr>
            <a:r>
              <a:rPr lang="en-US" sz="2400" b="1">
                <a:solidFill>
                  <a:schemeClr val="dk1"/>
                </a:solidFill>
                <a:latin typeface="Cambria"/>
                <a:ea typeface="Cambria"/>
                <a:cs typeface="Cambria"/>
                <a:sym typeface="Cambria"/>
              </a:rPr>
              <a:t>Điều 78. </a:t>
            </a:r>
            <a:r>
              <a:rPr lang="en-US" sz="2400">
                <a:solidFill>
                  <a:schemeClr val="dk1"/>
                </a:solidFill>
                <a:latin typeface="Cambria"/>
                <a:ea typeface="Cambria"/>
                <a:cs typeface="Cambria"/>
                <a:sym typeface="Cambria"/>
              </a:rPr>
              <a:t>Điều trị ban ngày</a:t>
            </a:r>
            <a:endParaRPr sz="2400">
              <a:solidFill>
                <a:schemeClr val="dk1"/>
              </a:solidFill>
              <a:latin typeface="Cambria"/>
              <a:ea typeface="Cambria"/>
              <a:cs typeface="Cambria"/>
              <a:sym typeface="Cambria"/>
            </a:endParaRPr>
          </a:p>
          <a:p>
            <a:pPr marL="114300" marR="0" lvl="0" indent="-114300" algn="l" rtl="0">
              <a:lnSpc>
                <a:spcPct val="120000"/>
              </a:lnSpc>
              <a:spcBef>
                <a:spcPts val="1800"/>
              </a:spcBef>
              <a:spcAft>
                <a:spcPts val="0"/>
              </a:spcAft>
              <a:buClr>
                <a:schemeClr val="dk1"/>
              </a:buClr>
              <a:buSzPts val="2400"/>
              <a:buFont typeface="Noto Sans Symbols"/>
              <a:buChar char="⮚"/>
            </a:pPr>
            <a:r>
              <a:rPr lang="en-US" sz="2400" b="1">
                <a:solidFill>
                  <a:schemeClr val="dk1"/>
                </a:solidFill>
                <a:latin typeface="Cambria"/>
                <a:ea typeface="Cambria"/>
                <a:cs typeface="Cambria"/>
                <a:sym typeface="Cambria"/>
              </a:rPr>
              <a:t>Điều 79. </a:t>
            </a:r>
            <a:r>
              <a:rPr lang="en-US" sz="2400">
                <a:solidFill>
                  <a:schemeClr val="dk1"/>
                </a:solidFill>
                <a:latin typeface="Cambria"/>
                <a:ea typeface="Cambria"/>
                <a:cs typeface="Cambria"/>
                <a:sym typeface="Cambria"/>
              </a:rPr>
              <a:t>Hoạt động khám bệnh, chữa bệnh lưu động</a:t>
            </a:r>
            <a:endParaRPr sz="2400">
              <a:solidFill>
                <a:schemeClr val="dk1"/>
              </a:solidFill>
              <a:latin typeface="Cambria"/>
              <a:ea typeface="Cambria"/>
              <a:cs typeface="Cambria"/>
              <a:sym typeface="Cambria"/>
            </a:endParaRPr>
          </a:p>
          <a:p>
            <a:pPr marL="114300" marR="0" lvl="0" indent="-114300" algn="l" rtl="0">
              <a:lnSpc>
                <a:spcPct val="120000"/>
              </a:lnSpc>
              <a:spcBef>
                <a:spcPts val="1800"/>
              </a:spcBef>
              <a:spcAft>
                <a:spcPts val="0"/>
              </a:spcAft>
              <a:buClr>
                <a:schemeClr val="dk1"/>
              </a:buClr>
              <a:buSzPts val="2400"/>
              <a:buFont typeface="Noto Sans Symbols"/>
              <a:buChar char="⮚"/>
            </a:pPr>
            <a:r>
              <a:rPr lang="en-US" sz="2400" b="1">
                <a:solidFill>
                  <a:schemeClr val="dk1"/>
                </a:solidFill>
                <a:latin typeface="Cambria"/>
                <a:ea typeface="Cambria"/>
                <a:cs typeface="Cambria"/>
                <a:sym typeface="Cambria"/>
              </a:rPr>
              <a:t>Điều 80. </a:t>
            </a:r>
            <a:r>
              <a:rPr lang="en-US" sz="2400">
                <a:solidFill>
                  <a:schemeClr val="dk1"/>
                </a:solidFill>
                <a:latin typeface="Cambria"/>
                <a:ea typeface="Cambria"/>
                <a:cs typeface="Cambria"/>
                <a:sym typeface="Cambria"/>
              </a:rPr>
              <a:t>Khám bệnh, chữa bệnh từ xa và hỗ trợ khám       bệnh, chữa bệnh từ xa</a:t>
            </a:r>
            <a:endParaRPr sz="2400">
              <a:solidFill>
                <a:schemeClr val="dk1"/>
              </a:solidFill>
              <a:latin typeface="Cambria"/>
              <a:ea typeface="Cambria"/>
              <a:cs typeface="Cambria"/>
              <a:sym typeface="Cambria"/>
            </a:endParaRPr>
          </a:p>
          <a:p>
            <a:pPr marL="114300" marR="0" lvl="0" indent="-114300" algn="l" rtl="0">
              <a:lnSpc>
                <a:spcPct val="120000"/>
              </a:lnSpc>
              <a:spcBef>
                <a:spcPts val="1800"/>
              </a:spcBef>
              <a:spcAft>
                <a:spcPts val="0"/>
              </a:spcAft>
              <a:buClr>
                <a:schemeClr val="dk1"/>
              </a:buClr>
              <a:buSzPts val="2400"/>
              <a:buFont typeface="Noto Sans Symbols"/>
              <a:buChar char="⮚"/>
            </a:pPr>
            <a:r>
              <a:rPr lang="en-US" sz="2400" b="1">
                <a:solidFill>
                  <a:schemeClr val="dk1"/>
                </a:solidFill>
                <a:latin typeface="Cambria"/>
                <a:ea typeface="Cambria"/>
                <a:cs typeface="Cambria"/>
                <a:sym typeface="Cambria"/>
              </a:rPr>
              <a:t>Điều 81. </a:t>
            </a:r>
            <a:r>
              <a:rPr lang="en-US" sz="2400">
                <a:solidFill>
                  <a:schemeClr val="dk1"/>
                </a:solidFill>
                <a:latin typeface="Cambria"/>
                <a:ea typeface="Cambria"/>
                <a:cs typeface="Cambria"/>
                <a:sym typeface="Cambria"/>
              </a:rPr>
              <a:t>Khám bệnh, chữa bệnh y học gia đình</a:t>
            </a:r>
            <a:endParaRPr sz="2400">
              <a:solidFill>
                <a:schemeClr val="dk1"/>
              </a:solidFill>
              <a:latin typeface="Cambria"/>
              <a:ea typeface="Cambria"/>
              <a:cs typeface="Cambria"/>
              <a:sym typeface="Cambria"/>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51"/>
        <p:cNvGrpSpPr/>
        <p:nvPr/>
      </p:nvGrpSpPr>
      <p:grpSpPr>
        <a:xfrm>
          <a:off x="0" y="0"/>
          <a:ext cx="0" cy="0"/>
          <a:chOff x="0" y="0"/>
          <a:chExt cx="0" cy="0"/>
        </a:xfrm>
      </p:grpSpPr>
      <p:sp>
        <p:nvSpPr>
          <p:cNvPr id="752" name="Google Shape;752;p34"/>
          <p:cNvSpPr/>
          <p:nvPr/>
        </p:nvSpPr>
        <p:spPr>
          <a:xfrm>
            <a:off x="3048"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53" name="Google Shape;753;p34"/>
          <p:cNvSpPr/>
          <p:nvPr/>
        </p:nvSpPr>
        <p:spPr>
          <a:xfrm>
            <a:off x="1" y="0"/>
            <a:ext cx="4167271" cy="6858000"/>
          </a:xfrm>
          <a:custGeom>
            <a:avLst/>
            <a:gdLst/>
            <a:ahLst/>
            <a:cxnLst/>
            <a:rect l="l" t="t" r="r" b="b"/>
            <a:pathLst>
              <a:path w="4167271" h="6858000" extrusionOk="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54" name="Google Shape;754;p34"/>
          <p:cNvSpPr txBox="1">
            <a:spLocks noGrp="1"/>
          </p:cNvSpPr>
          <p:nvPr>
            <p:ph type="title"/>
          </p:nvPr>
        </p:nvSpPr>
        <p:spPr>
          <a:xfrm>
            <a:off x="333368" y="1092100"/>
            <a:ext cx="3200400" cy="4461163"/>
          </a:xfrm>
          <a:prstGeom prst="rect">
            <a:avLst/>
          </a:prstGeom>
          <a:noFill/>
          <a:ln>
            <a:noFill/>
          </a:ln>
        </p:spPr>
        <p:txBody>
          <a:bodyPr spcFirstLastPara="1" wrap="square" lIns="91425" tIns="45700" rIns="91425" bIns="45700" anchor="ctr" anchorCtr="0">
            <a:noAutofit/>
          </a:bodyPr>
          <a:lstStyle/>
          <a:p>
            <a:pPr marL="0" lvl="0" indent="0" algn="l" rtl="0">
              <a:lnSpc>
                <a:spcPct val="120000"/>
              </a:lnSpc>
              <a:spcBef>
                <a:spcPts val="0"/>
              </a:spcBef>
              <a:spcAft>
                <a:spcPts val="0"/>
              </a:spcAft>
              <a:buClr>
                <a:srgbClr val="FFFFFF"/>
              </a:buClr>
              <a:buSzPts val="3600"/>
              <a:buFont typeface="Calibri"/>
              <a:buNone/>
            </a:pPr>
            <a:r>
              <a:rPr lang="en-US" sz="3600" b="1">
                <a:solidFill>
                  <a:srgbClr val="FFFFFF"/>
                </a:solidFill>
                <a:latin typeface="Calibri"/>
                <a:ea typeface="Calibri"/>
                <a:cs typeface="Calibri"/>
                <a:sym typeface="Calibri"/>
              </a:rPr>
              <a:t>Chương VI</a:t>
            </a:r>
            <a:br>
              <a:rPr lang="en-US" sz="3600" b="1">
                <a:solidFill>
                  <a:srgbClr val="FFFFFF"/>
                </a:solidFill>
                <a:latin typeface="Calibri"/>
                <a:ea typeface="Calibri"/>
                <a:cs typeface="Calibri"/>
                <a:sym typeface="Calibri"/>
              </a:rPr>
            </a:br>
            <a:r>
              <a:rPr lang="en-US" sz="3400" b="1">
                <a:solidFill>
                  <a:srgbClr val="FFFFFF"/>
                </a:solidFill>
                <a:latin typeface="Calibri"/>
                <a:ea typeface="Calibri"/>
                <a:cs typeface="Calibri"/>
                <a:sym typeface="Calibri"/>
              </a:rPr>
              <a:t>KHÁM BỆNH, CHỮA BỆNH BẰNG Y HỌC </a:t>
            </a:r>
            <a:br>
              <a:rPr lang="en-US" sz="3400" b="1">
                <a:solidFill>
                  <a:srgbClr val="FFFFFF"/>
                </a:solidFill>
                <a:latin typeface="Calibri"/>
                <a:ea typeface="Calibri"/>
                <a:cs typeface="Calibri"/>
                <a:sym typeface="Calibri"/>
              </a:rPr>
            </a:br>
            <a:r>
              <a:rPr lang="en-US" sz="3400" b="1">
                <a:solidFill>
                  <a:srgbClr val="FFFFFF"/>
                </a:solidFill>
                <a:latin typeface="Calibri"/>
                <a:ea typeface="Calibri"/>
                <a:cs typeface="Calibri"/>
                <a:sym typeface="Calibri"/>
              </a:rPr>
              <a:t>CỔ TRUYỀN VÀ </a:t>
            </a:r>
            <a:br>
              <a:rPr lang="en-US" sz="3400" b="1">
                <a:solidFill>
                  <a:srgbClr val="FFFFFF"/>
                </a:solidFill>
                <a:latin typeface="Calibri"/>
                <a:ea typeface="Calibri"/>
                <a:cs typeface="Calibri"/>
                <a:sym typeface="Calibri"/>
              </a:rPr>
            </a:br>
            <a:r>
              <a:rPr lang="en-US" sz="3400" b="1">
                <a:solidFill>
                  <a:srgbClr val="FFFFFF"/>
                </a:solidFill>
                <a:latin typeface="Calibri"/>
                <a:ea typeface="Calibri"/>
                <a:cs typeface="Calibri"/>
                <a:sym typeface="Calibri"/>
              </a:rPr>
              <a:t>KẾT HỢP </a:t>
            </a:r>
            <a:br>
              <a:rPr lang="en-US" sz="3400" b="1">
                <a:solidFill>
                  <a:srgbClr val="FFFFFF"/>
                </a:solidFill>
                <a:latin typeface="Calibri"/>
                <a:ea typeface="Calibri"/>
                <a:cs typeface="Calibri"/>
                <a:sym typeface="Calibri"/>
              </a:rPr>
            </a:br>
            <a:r>
              <a:rPr lang="en-US" sz="3400" b="1">
                <a:solidFill>
                  <a:srgbClr val="FFFFFF"/>
                </a:solidFill>
                <a:latin typeface="Calibri"/>
                <a:ea typeface="Calibri"/>
                <a:cs typeface="Calibri"/>
                <a:sym typeface="Calibri"/>
              </a:rPr>
              <a:t>Y HỌC HIỆN ĐẠI </a:t>
            </a:r>
            <a:endParaRPr/>
          </a:p>
        </p:txBody>
      </p:sp>
      <p:sp>
        <p:nvSpPr>
          <p:cNvPr id="755" name="Google Shape;755;p34"/>
          <p:cNvSpPr/>
          <p:nvPr/>
        </p:nvSpPr>
        <p:spPr>
          <a:xfrm rot="10800000" flipH="1">
            <a:off x="7550402" y="2455479"/>
            <a:ext cx="4083433" cy="4083433"/>
          </a:xfrm>
          <a:prstGeom prst="arc">
            <a:avLst>
              <a:gd name="adj1" fmla="val 16200000"/>
              <a:gd name="adj2" fmla="val 0"/>
            </a:avLst>
          </a:prstGeom>
          <a:noFill/>
          <a:ln w="127000" cap="rnd" cmpd="sng">
            <a:solidFill>
              <a:schemeClr val="accent4"/>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756" name="Google Shape;756;p34"/>
          <p:cNvSpPr/>
          <p:nvPr/>
        </p:nvSpPr>
        <p:spPr>
          <a:xfrm>
            <a:off x="4256063" y="529871"/>
            <a:ext cx="7602569" cy="5585619"/>
          </a:xfrm>
          <a:prstGeom prst="rect">
            <a:avLst/>
          </a:prstGeom>
          <a:noFill/>
          <a:ln>
            <a:noFill/>
          </a:ln>
        </p:spPr>
        <p:txBody>
          <a:bodyPr spcFirstLastPara="1" wrap="square" lIns="91425" tIns="45700" rIns="91425" bIns="45700" anchor="ctr" anchorCtr="0">
            <a:normAutofit/>
          </a:bodyPr>
          <a:lstStyle/>
          <a:p>
            <a:pPr marL="114300" marR="0" lvl="0" indent="-114300" algn="just" rtl="0">
              <a:lnSpc>
                <a:spcPct val="150000"/>
              </a:lnSpc>
              <a:spcBef>
                <a:spcPts val="0"/>
              </a:spcBef>
              <a:spcAft>
                <a:spcPts val="0"/>
              </a:spcAft>
              <a:buClr>
                <a:schemeClr val="dk1"/>
              </a:buClr>
              <a:buSzPts val="2400"/>
              <a:buFont typeface="Noto Sans Symbols"/>
              <a:buChar char="⮚"/>
            </a:pPr>
            <a:r>
              <a:rPr lang="en-US" sz="2400">
                <a:solidFill>
                  <a:schemeClr val="dk1"/>
                </a:solidFill>
                <a:latin typeface="Cambria"/>
                <a:ea typeface="Cambria"/>
                <a:cs typeface="Cambria"/>
                <a:sym typeface="Cambria"/>
              </a:rPr>
              <a:t>Phát triển khám bệnh, chữa bệnh bằng y học cổ truyền</a:t>
            </a:r>
            <a:endParaRPr sz="2400">
              <a:solidFill>
                <a:schemeClr val="dk1"/>
              </a:solidFill>
              <a:latin typeface="Cambria"/>
              <a:ea typeface="Cambria"/>
              <a:cs typeface="Cambria"/>
              <a:sym typeface="Cambria"/>
            </a:endParaRPr>
          </a:p>
          <a:p>
            <a:pPr marL="114300" marR="0" lvl="0" indent="-114300" algn="just" rtl="0">
              <a:lnSpc>
                <a:spcPct val="150000"/>
              </a:lnSpc>
              <a:spcBef>
                <a:spcPts val="1800"/>
              </a:spcBef>
              <a:spcAft>
                <a:spcPts val="0"/>
              </a:spcAft>
              <a:buClr>
                <a:schemeClr val="dk1"/>
              </a:buClr>
              <a:buSzPts val="2400"/>
              <a:buFont typeface="Noto Sans Symbols"/>
              <a:buChar char="⮚"/>
            </a:pPr>
            <a:r>
              <a:rPr lang="en-US" sz="2400">
                <a:solidFill>
                  <a:schemeClr val="dk1"/>
                </a:solidFill>
                <a:latin typeface="Cambria"/>
                <a:ea typeface="Cambria"/>
                <a:cs typeface="Cambria"/>
                <a:sym typeface="Cambria"/>
              </a:rPr>
              <a:t>Phát triển nguồn lực phục vụ khám bệnh, chữa bệnh bằng y học cổ truyền</a:t>
            </a:r>
            <a:endParaRPr sz="2400">
              <a:solidFill>
                <a:schemeClr val="dk1"/>
              </a:solidFill>
              <a:latin typeface="Cambria"/>
              <a:ea typeface="Cambria"/>
              <a:cs typeface="Cambria"/>
              <a:sym typeface="Cambria"/>
            </a:endParaRPr>
          </a:p>
          <a:p>
            <a:pPr marL="114300" marR="0" lvl="0" indent="-114300" algn="just" rtl="0">
              <a:lnSpc>
                <a:spcPct val="150000"/>
              </a:lnSpc>
              <a:spcBef>
                <a:spcPts val="1800"/>
              </a:spcBef>
              <a:spcAft>
                <a:spcPts val="0"/>
              </a:spcAft>
              <a:buClr>
                <a:schemeClr val="dk1"/>
              </a:buClr>
              <a:buSzPts val="2400"/>
              <a:buFont typeface="Noto Sans Symbols"/>
              <a:buChar char="⮚"/>
            </a:pPr>
            <a:r>
              <a:rPr lang="en-US" sz="2400">
                <a:solidFill>
                  <a:schemeClr val="dk1"/>
                </a:solidFill>
                <a:latin typeface="Cambria"/>
                <a:ea typeface="Cambria"/>
                <a:cs typeface="Cambria"/>
                <a:sym typeface="Cambria"/>
              </a:rPr>
              <a:t>Kết hợp y học cổ truyền với y học hiện đại tại cơ sở khám bệnh, chữa bệnh</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60"/>
        <p:cNvGrpSpPr/>
        <p:nvPr/>
      </p:nvGrpSpPr>
      <p:grpSpPr>
        <a:xfrm>
          <a:off x="0" y="0"/>
          <a:ext cx="0" cy="0"/>
          <a:chOff x="0" y="0"/>
          <a:chExt cx="0" cy="0"/>
        </a:xfrm>
      </p:grpSpPr>
      <p:sp>
        <p:nvSpPr>
          <p:cNvPr id="761" name="Google Shape;761;p35"/>
          <p:cNvSpPr/>
          <p:nvPr/>
        </p:nvSpPr>
        <p:spPr>
          <a:xfrm>
            <a:off x="3048"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62" name="Google Shape;762;p35"/>
          <p:cNvSpPr/>
          <p:nvPr/>
        </p:nvSpPr>
        <p:spPr>
          <a:xfrm>
            <a:off x="1" y="0"/>
            <a:ext cx="4167271" cy="6858000"/>
          </a:xfrm>
          <a:custGeom>
            <a:avLst/>
            <a:gdLst/>
            <a:ahLst/>
            <a:cxnLst/>
            <a:rect l="l" t="t" r="r" b="b"/>
            <a:pathLst>
              <a:path w="4167271" h="6858000" extrusionOk="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63" name="Google Shape;763;p35"/>
          <p:cNvSpPr txBox="1">
            <a:spLocks noGrp="1"/>
          </p:cNvSpPr>
          <p:nvPr>
            <p:ph type="title"/>
          </p:nvPr>
        </p:nvSpPr>
        <p:spPr>
          <a:xfrm>
            <a:off x="256527" y="646426"/>
            <a:ext cx="3368875" cy="4461163"/>
          </a:xfrm>
          <a:prstGeom prst="rect">
            <a:avLst/>
          </a:prstGeom>
          <a:noFill/>
          <a:ln>
            <a:noFill/>
          </a:ln>
        </p:spPr>
        <p:txBody>
          <a:bodyPr spcFirstLastPara="1" wrap="square" lIns="91425" tIns="45700" rIns="91425" bIns="45700" anchor="ctr" anchorCtr="0">
            <a:noAutofit/>
          </a:bodyPr>
          <a:lstStyle/>
          <a:p>
            <a:pPr marL="0" lvl="0" indent="0" algn="l" rtl="0">
              <a:lnSpc>
                <a:spcPct val="120000"/>
              </a:lnSpc>
              <a:spcBef>
                <a:spcPts val="0"/>
              </a:spcBef>
              <a:spcAft>
                <a:spcPts val="0"/>
              </a:spcAft>
              <a:buClr>
                <a:srgbClr val="FFFFFF"/>
              </a:buClr>
              <a:buSzPts val="3600"/>
              <a:buFont typeface="Calibri"/>
              <a:buNone/>
            </a:pPr>
            <a:r>
              <a:rPr lang="en-US" sz="3600" b="1">
                <a:solidFill>
                  <a:srgbClr val="FFFFFF"/>
                </a:solidFill>
                <a:latin typeface="Calibri"/>
                <a:ea typeface="Calibri"/>
                <a:cs typeface="Calibri"/>
                <a:sym typeface="Calibri"/>
              </a:rPr>
              <a:t/>
            </a:r>
            <a:br>
              <a:rPr lang="en-US" sz="3600" b="1">
                <a:solidFill>
                  <a:srgbClr val="FFFFFF"/>
                </a:solidFill>
                <a:latin typeface="Calibri"/>
                <a:ea typeface="Calibri"/>
                <a:cs typeface="Calibri"/>
                <a:sym typeface="Calibri"/>
              </a:rPr>
            </a:br>
            <a:r>
              <a:rPr lang="en-US" sz="2800" b="1">
                <a:solidFill>
                  <a:srgbClr val="FFFFFF"/>
                </a:solidFill>
                <a:latin typeface="Calibri"/>
                <a:ea typeface="Calibri"/>
                <a:cs typeface="Calibri"/>
                <a:sym typeface="Calibri"/>
              </a:rPr>
              <a:t>Chương VII</a:t>
            </a:r>
            <a:br>
              <a:rPr lang="en-US" sz="2800" b="1">
                <a:solidFill>
                  <a:srgbClr val="FFFFFF"/>
                </a:solidFill>
                <a:latin typeface="Calibri"/>
                <a:ea typeface="Calibri"/>
                <a:cs typeface="Calibri"/>
                <a:sym typeface="Calibri"/>
              </a:rPr>
            </a:br>
            <a:r>
              <a:rPr lang="en-US" sz="2600" b="1">
                <a:solidFill>
                  <a:srgbClr val="FFFFFF"/>
                </a:solidFill>
                <a:latin typeface="Calibri"/>
                <a:ea typeface="Calibri"/>
                <a:cs typeface="Calibri"/>
                <a:sym typeface="Calibri"/>
              </a:rPr>
              <a:t>KHÁM BỆNH, </a:t>
            </a:r>
            <a:br>
              <a:rPr lang="en-US" sz="2600" b="1">
                <a:solidFill>
                  <a:srgbClr val="FFFFFF"/>
                </a:solidFill>
                <a:latin typeface="Calibri"/>
                <a:ea typeface="Calibri"/>
                <a:cs typeface="Calibri"/>
                <a:sym typeface="Calibri"/>
              </a:rPr>
            </a:br>
            <a:r>
              <a:rPr lang="en-US" sz="2600" b="1">
                <a:solidFill>
                  <a:srgbClr val="FFFFFF"/>
                </a:solidFill>
                <a:latin typeface="Calibri"/>
                <a:ea typeface="Calibri"/>
                <a:cs typeface="Calibri"/>
                <a:sym typeface="Calibri"/>
              </a:rPr>
              <a:t>CHỮA BỆNH </a:t>
            </a:r>
            <a:br>
              <a:rPr lang="en-US" sz="2600" b="1">
                <a:solidFill>
                  <a:srgbClr val="FFFFFF"/>
                </a:solidFill>
                <a:latin typeface="Calibri"/>
                <a:ea typeface="Calibri"/>
                <a:cs typeface="Calibri"/>
                <a:sym typeface="Calibri"/>
              </a:rPr>
            </a:br>
            <a:r>
              <a:rPr lang="en-US" sz="2600" b="1">
                <a:solidFill>
                  <a:srgbClr val="FFFFFF"/>
                </a:solidFill>
                <a:latin typeface="Calibri"/>
                <a:ea typeface="Calibri"/>
                <a:cs typeface="Calibri"/>
                <a:sym typeface="Calibri"/>
              </a:rPr>
              <a:t>NHÂN ĐẠO, KHÔNG </a:t>
            </a:r>
            <a:br>
              <a:rPr lang="en-US" sz="2600" b="1">
                <a:solidFill>
                  <a:srgbClr val="FFFFFF"/>
                </a:solidFill>
                <a:latin typeface="Calibri"/>
                <a:ea typeface="Calibri"/>
                <a:cs typeface="Calibri"/>
                <a:sym typeface="Calibri"/>
              </a:rPr>
            </a:br>
            <a:r>
              <a:rPr lang="en-US" sz="2600" b="1">
                <a:solidFill>
                  <a:srgbClr val="FFFFFF"/>
                </a:solidFill>
                <a:latin typeface="Calibri"/>
                <a:ea typeface="Calibri"/>
                <a:cs typeface="Calibri"/>
                <a:sym typeface="Calibri"/>
              </a:rPr>
              <a:t>VÌ MỤC ĐÍCH </a:t>
            </a:r>
            <a:br>
              <a:rPr lang="en-US" sz="2600" b="1">
                <a:solidFill>
                  <a:srgbClr val="FFFFFF"/>
                </a:solidFill>
                <a:latin typeface="Calibri"/>
                <a:ea typeface="Calibri"/>
                <a:cs typeface="Calibri"/>
                <a:sym typeface="Calibri"/>
              </a:rPr>
            </a:br>
            <a:r>
              <a:rPr lang="en-US" sz="2600" b="1">
                <a:solidFill>
                  <a:srgbClr val="FFFFFF"/>
                </a:solidFill>
                <a:latin typeface="Calibri"/>
                <a:ea typeface="Calibri"/>
                <a:cs typeface="Calibri"/>
                <a:sym typeface="Calibri"/>
              </a:rPr>
              <a:t>LỢI NHUẬN, ĐÀO TẠO, CHUYỂN GIAO </a:t>
            </a:r>
            <a:br>
              <a:rPr lang="en-US" sz="2600" b="1">
                <a:solidFill>
                  <a:srgbClr val="FFFFFF"/>
                </a:solidFill>
                <a:latin typeface="Calibri"/>
                <a:ea typeface="Calibri"/>
                <a:cs typeface="Calibri"/>
                <a:sym typeface="Calibri"/>
              </a:rPr>
            </a:br>
            <a:r>
              <a:rPr lang="en-US" sz="2600" b="1">
                <a:solidFill>
                  <a:srgbClr val="FFFFFF"/>
                </a:solidFill>
                <a:latin typeface="Calibri"/>
                <a:ea typeface="Calibri"/>
                <a:cs typeface="Calibri"/>
                <a:sym typeface="Calibri"/>
              </a:rPr>
              <a:t>KỸ THUẬT </a:t>
            </a:r>
            <a:br>
              <a:rPr lang="en-US" sz="2600" b="1">
                <a:solidFill>
                  <a:srgbClr val="FFFFFF"/>
                </a:solidFill>
                <a:latin typeface="Calibri"/>
                <a:ea typeface="Calibri"/>
                <a:cs typeface="Calibri"/>
                <a:sym typeface="Calibri"/>
              </a:rPr>
            </a:br>
            <a:r>
              <a:rPr lang="en-US" sz="2600" b="1">
                <a:solidFill>
                  <a:srgbClr val="FFFFFF"/>
                </a:solidFill>
                <a:latin typeface="Calibri"/>
                <a:ea typeface="Calibri"/>
                <a:cs typeface="Calibri"/>
                <a:sym typeface="Calibri"/>
              </a:rPr>
              <a:t>CHUYÊN MÔN VỀ </a:t>
            </a:r>
            <a:br>
              <a:rPr lang="en-US" sz="2600" b="1">
                <a:solidFill>
                  <a:srgbClr val="FFFFFF"/>
                </a:solidFill>
                <a:latin typeface="Calibri"/>
                <a:ea typeface="Calibri"/>
                <a:cs typeface="Calibri"/>
                <a:sym typeface="Calibri"/>
              </a:rPr>
            </a:br>
            <a:r>
              <a:rPr lang="en-US" sz="2600" b="1">
                <a:solidFill>
                  <a:srgbClr val="FFFFFF"/>
                </a:solidFill>
                <a:latin typeface="Calibri"/>
                <a:ea typeface="Calibri"/>
                <a:cs typeface="Calibri"/>
                <a:sym typeface="Calibri"/>
              </a:rPr>
              <a:t>KHÁM BỆNH, </a:t>
            </a:r>
            <a:br>
              <a:rPr lang="en-US" sz="2600" b="1">
                <a:solidFill>
                  <a:srgbClr val="FFFFFF"/>
                </a:solidFill>
                <a:latin typeface="Calibri"/>
                <a:ea typeface="Calibri"/>
                <a:cs typeface="Calibri"/>
                <a:sym typeface="Calibri"/>
              </a:rPr>
            </a:br>
            <a:r>
              <a:rPr lang="en-US" sz="2600" b="1">
                <a:solidFill>
                  <a:srgbClr val="FFFFFF"/>
                </a:solidFill>
                <a:latin typeface="Calibri"/>
                <a:ea typeface="Calibri"/>
                <a:cs typeface="Calibri"/>
                <a:sym typeface="Calibri"/>
              </a:rPr>
              <a:t>CHỮA BỆNH</a:t>
            </a:r>
            <a:endParaRPr sz="2600" b="1">
              <a:solidFill>
                <a:srgbClr val="FFFFFF"/>
              </a:solidFill>
              <a:latin typeface="Calibri"/>
              <a:ea typeface="Calibri"/>
              <a:cs typeface="Calibri"/>
              <a:sym typeface="Calibri"/>
            </a:endParaRPr>
          </a:p>
        </p:txBody>
      </p:sp>
      <p:sp>
        <p:nvSpPr>
          <p:cNvPr id="764" name="Google Shape;764;p35"/>
          <p:cNvSpPr/>
          <p:nvPr/>
        </p:nvSpPr>
        <p:spPr>
          <a:xfrm rot="10800000" flipH="1">
            <a:off x="7550402" y="2455479"/>
            <a:ext cx="4083433" cy="4083433"/>
          </a:xfrm>
          <a:prstGeom prst="arc">
            <a:avLst>
              <a:gd name="adj1" fmla="val 16200000"/>
              <a:gd name="adj2" fmla="val 0"/>
            </a:avLst>
          </a:prstGeom>
          <a:noFill/>
          <a:ln w="127000" cap="rnd" cmpd="sng">
            <a:solidFill>
              <a:schemeClr val="accent4"/>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765" name="Google Shape;765;p35"/>
          <p:cNvSpPr/>
          <p:nvPr/>
        </p:nvSpPr>
        <p:spPr>
          <a:xfrm>
            <a:off x="4279115" y="1329011"/>
            <a:ext cx="7354720" cy="5585619"/>
          </a:xfrm>
          <a:prstGeom prst="rect">
            <a:avLst/>
          </a:prstGeom>
          <a:noFill/>
          <a:ln>
            <a:noFill/>
          </a:ln>
        </p:spPr>
        <p:txBody>
          <a:bodyPr spcFirstLastPara="1" wrap="square" lIns="91425" tIns="45700" rIns="91425" bIns="45700" anchor="ctr" anchorCtr="0">
            <a:normAutofit/>
          </a:bodyPr>
          <a:lstStyle/>
          <a:p>
            <a:pPr marL="0" marR="0" lvl="0" indent="0" algn="just" rtl="0">
              <a:lnSpc>
                <a:spcPct val="100000"/>
              </a:lnSpc>
              <a:spcBef>
                <a:spcPts val="0"/>
              </a:spcBef>
              <a:spcAft>
                <a:spcPts val="0"/>
              </a:spcAft>
              <a:buNone/>
            </a:pPr>
            <a:r>
              <a:rPr lang="en-US" sz="2000" b="1">
                <a:solidFill>
                  <a:schemeClr val="dk1"/>
                </a:solidFill>
                <a:latin typeface="Cambria"/>
                <a:ea typeface="Cambria"/>
                <a:cs typeface="Cambria"/>
                <a:sym typeface="Cambria"/>
              </a:rPr>
              <a:t>KHÁM BỆNH, CHỮA BỆNH NHÂN ĐẠO, KHÁM BỆNH, CHỮA BỆNH KHÔNG VÌ MỤC ĐÍCH LỢI NHUẬN</a:t>
            </a:r>
            <a:endParaRPr/>
          </a:p>
          <a:p>
            <a:pPr marL="114300" marR="0" lvl="0" indent="-114300" algn="just" rtl="0">
              <a:lnSpc>
                <a:spcPct val="100000"/>
              </a:lnSpc>
              <a:spcBef>
                <a:spcPts val="1800"/>
              </a:spcBef>
              <a:spcAft>
                <a:spcPts val="0"/>
              </a:spcAft>
              <a:buClr>
                <a:schemeClr val="dk1"/>
              </a:buClr>
              <a:buSzPts val="2000"/>
              <a:buFont typeface="Noto Sans Symbols"/>
              <a:buChar char="⮚"/>
            </a:pPr>
            <a:r>
              <a:rPr lang="en-US" sz="2000">
                <a:solidFill>
                  <a:schemeClr val="dk1"/>
                </a:solidFill>
                <a:latin typeface="Cambria"/>
                <a:ea typeface="Cambria"/>
                <a:cs typeface="Cambria"/>
                <a:sym typeface="Cambria"/>
              </a:rPr>
              <a:t>Hoạt động khám bệnh, chữa bệnh nhân đạo, không vì mục đích lợi nhuận</a:t>
            </a:r>
            <a:endParaRPr sz="2000">
              <a:solidFill>
                <a:schemeClr val="dk1"/>
              </a:solidFill>
              <a:latin typeface="Cambria"/>
              <a:ea typeface="Cambria"/>
              <a:cs typeface="Cambria"/>
              <a:sym typeface="Cambria"/>
            </a:endParaRPr>
          </a:p>
          <a:p>
            <a:pPr marL="114300" marR="0" lvl="0" indent="-114300" algn="just" rtl="0">
              <a:lnSpc>
                <a:spcPct val="100000"/>
              </a:lnSpc>
              <a:spcBef>
                <a:spcPts val="1800"/>
              </a:spcBef>
              <a:spcAft>
                <a:spcPts val="0"/>
              </a:spcAft>
              <a:buClr>
                <a:schemeClr val="dk1"/>
              </a:buClr>
              <a:buSzPts val="2000"/>
              <a:buFont typeface="Noto Sans Symbols"/>
              <a:buChar char="⮚"/>
            </a:pPr>
            <a:r>
              <a:rPr lang="en-US" sz="2000">
                <a:solidFill>
                  <a:schemeClr val="dk1"/>
                </a:solidFill>
                <a:latin typeface="Cambria"/>
                <a:ea typeface="Cambria"/>
                <a:cs typeface="Cambria"/>
                <a:sym typeface="Cambria"/>
              </a:rPr>
              <a:t>Ưu đãi đối với cơ sở khám bệnh, chữa bệnh nhân đạo, không vì mục đích lợi nhuận </a:t>
            </a:r>
            <a:endParaRPr/>
          </a:p>
          <a:p>
            <a:pPr marL="0" marR="0" lvl="0" indent="0" algn="just" rtl="0">
              <a:lnSpc>
                <a:spcPct val="100000"/>
              </a:lnSpc>
              <a:spcBef>
                <a:spcPts val="1800"/>
              </a:spcBef>
              <a:spcAft>
                <a:spcPts val="0"/>
              </a:spcAft>
              <a:buNone/>
            </a:pPr>
            <a:r>
              <a:rPr lang="en-US" sz="2000" b="1">
                <a:solidFill>
                  <a:schemeClr val="dk1"/>
                </a:solidFill>
                <a:latin typeface="Cambria"/>
                <a:ea typeface="Cambria"/>
                <a:cs typeface="Cambria"/>
                <a:sym typeface="Cambria"/>
              </a:rPr>
              <a:t>CHUYỂN GIAO KỸ THUẬT CHUYÊN MÔN VỀ KHÁM BỆNH, CHỮA BỆNH</a:t>
            </a:r>
            <a:endParaRPr/>
          </a:p>
          <a:p>
            <a:pPr marL="114300" marR="0" lvl="0" indent="-114300" algn="just" rtl="0">
              <a:lnSpc>
                <a:spcPct val="100000"/>
              </a:lnSpc>
              <a:spcBef>
                <a:spcPts val="1800"/>
              </a:spcBef>
              <a:spcAft>
                <a:spcPts val="0"/>
              </a:spcAft>
              <a:buClr>
                <a:schemeClr val="dk1"/>
              </a:buClr>
              <a:buSzPts val="2000"/>
              <a:buFont typeface="Noto Sans Symbols"/>
              <a:buChar char="⮚"/>
            </a:pPr>
            <a:r>
              <a:rPr lang="en-US" sz="2000">
                <a:solidFill>
                  <a:schemeClr val="dk1"/>
                </a:solidFill>
                <a:latin typeface="Cambria"/>
                <a:ea typeface="Cambria"/>
                <a:cs typeface="Cambria"/>
                <a:sym typeface="Cambria"/>
              </a:rPr>
              <a:t>Chuyển giao kỹ thuật chuyên môn về khám bệnh, chữa bệnh</a:t>
            </a:r>
            <a:endParaRPr sz="2000">
              <a:solidFill>
                <a:schemeClr val="dk1"/>
              </a:solidFill>
              <a:latin typeface="Cambria"/>
              <a:ea typeface="Cambria"/>
              <a:cs typeface="Cambria"/>
              <a:sym typeface="Cambria"/>
            </a:endParaRPr>
          </a:p>
          <a:p>
            <a:pPr marL="114300" marR="0" lvl="0" indent="-114300" algn="just" rtl="0">
              <a:lnSpc>
                <a:spcPct val="100000"/>
              </a:lnSpc>
              <a:spcBef>
                <a:spcPts val="1800"/>
              </a:spcBef>
              <a:spcAft>
                <a:spcPts val="0"/>
              </a:spcAft>
              <a:buClr>
                <a:schemeClr val="dk1"/>
              </a:buClr>
              <a:buSzPts val="2000"/>
              <a:buFont typeface="Noto Sans Symbols"/>
              <a:buChar char="⮚"/>
            </a:pPr>
            <a:r>
              <a:rPr lang="en-US" sz="2000">
                <a:solidFill>
                  <a:schemeClr val="dk1"/>
                </a:solidFill>
                <a:latin typeface="Cambria"/>
                <a:ea typeface="Cambria"/>
                <a:cs typeface="Cambria"/>
                <a:sym typeface="Cambria"/>
              </a:rPr>
              <a:t>Ưu đãi đối với hoạt động chuyển giao kỹ thuật chuyên môn về khám bệnh, chữa bệnh</a:t>
            </a:r>
            <a:endParaRPr sz="2000">
              <a:solidFill>
                <a:schemeClr val="dk1"/>
              </a:solidFill>
              <a:latin typeface="Cambria"/>
              <a:ea typeface="Cambria"/>
              <a:cs typeface="Cambria"/>
              <a:sym typeface="Cambria"/>
            </a:endParaRPr>
          </a:p>
          <a:p>
            <a:pPr marL="114300" marR="0" lvl="0" indent="-76200" algn="just" rtl="0">
              <a:lnSpc>
                <a:spcPct val="130000"/>
              </a:lnSpc>
              <a:spcBef>
                <a:spcPts val="1800"/>
              </a:spcBef>
              <a:spcAft>
                <a:spcPts val="0"/>
              </a:spcAft>
              <a:buClr>
                <a:schemeClr val="dk1"/>
              </a:buClr>
              <a:buSzPts val="600"/>
              <a:buFont typeface="Noto Sans Symbols"/>
              <a:buNone/>
            </a:pPr>
            <a:endParaRPr sz="600">
              <a:solidFill>
                <a:schemeClr val="accent1"/>
              </a:solidFill>
              <a:latin typeface="Calibri"/>
              <a:ea typeface="Calibri"/>
              <a:cs typeface="Calibri"/>
              <a:sym typeface="Calibri"/>
            </a:endParaRPr>
          </a:p>
          <a:p>
            <a:pPr marL="114300" marR="0" lvl="0" indent="-76200" algn="just" rtl="0">
              <a:lnSpc>
                <a:spcPct val="130000"/>
              </a:lnSpc>
              <a:spcBef>
                <a:spcPts val="1800"/>
              </a:spcBef>
              <a:spcAft>
                <a:spcPts val="0"/>
              </a:spcAft>
              <a:buClr>
                <a:schemeClr val="dk1"/>
              </a:buClr>
              <a:buSzPts val="600"/>
              <a:buFont typeface="Noto Sans Symbols"/>
              <a:buNone/>
            </a:pPr>
            <a:endParaRPr sz="600">
              <a:solidFill>
                <a:schemeClr val="accent1"/>
              </a:solidFill>
              <a:latin typeface="Calibri"/>
              <a:ea typeface="Calibri"/>
              <a:cs typeface="Calibri"/>
              <a:sym typeface="Calibri"/>
            </a:endParaRPr>
          </a:p>
          <a:p>
            <a:pPr marL="114300" marR="0" lvl="0" indent="-76200" algn="just" rtl="0">
              <a:lnSpc>
                <a:spcPct val="130000"/>
              </a:lnSpc>
              <a:spcBef>
                <a:spcPts val="1800"/>
              </a:spcBef>
              <a:spcAft>
                <a:spcPts val="0"/>
              </a:spcAft>
              <a:buClr>
                <a:schemeClr val="dk1"/>
              </a:buClr>
              <a:buSzPts val="600"/>
              <a:buFont typeface="Noto Sans Symbols"/>
              <a:buNone/>
            </a:pPr>
            <a:endParaRPr sz="600" b="1">
              <a:solidFill>
                <a:schemeClr val="accent1"/>
              </a:solidFill>
              <a:latin typeface="Times New Roman"/>
              <a:ea typeface="Times New Roman"/>
              <a:cs typeface="Times New Roman"/>
              <a:sym typeface="Times New Roman"/>
            </a:endParaRPr>
          </a:p>
          <a:p>
            <a:pPr marL="114300" marR="0" lvl="0" indent="-76200" algn="just" rtl="0">
              <a:lnSpc>
                <a:spcPct val="130000"/>
              </a:lnSpc>
              <a:spcBef>
                <a:spcPts val="1800"/>
              </a:spcBef>
              <a:spcAft>
                <a:spcPts val="0"/>
              </a:spcAft>
              <a:buClr>
                <a:schemeClr val="dk1"/>
              </a:buClr>
              <a:buSzPts val="600"/>
              <a:buFont typeface="Noto Sans Symbols"/>
              <a:buNone/>
            </a:pPr>
            <a:endParaRPr sz="600">
              <a:solidFill>
                <a:schemeClr val="dk1"/>
              </a:solidFill>
              <a:latin typeface="Cambria"/>
              <a:ea typeface="Cambria"/>
              <a:cs typeface="Cambria"/>
              <a:sym typeface="Cambria"/>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69"/>
        <p:cNvGrpSpPr/>
        <p:nvPr/>
      </p:nvGrpSpPr>
      <p:grpSpPr>
        <a:xfrm>
          <a:off x="0" y="0"/>
          <a:ext cx="0" cy="0"/>
          <a:chOff x="0" y="0"/>
          <a:chExt cx="0" cy="0"/>
        </a:xfrm>
      </p:grpSpPr>
      <p:sp>
        <p:nvSpPr>
          <p:cNvPr id="770" name="Google Shape;770;p36"/>
          <p:cNvSpPr/>
          <p:nvPr/>
        </p:nvSpPr>
        <p:spPr>
          <a:xfrm>
            <a:off x="3048"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71" name="Google Shape;771;p36"/>
          <p:cNvSpPr/>
          <p:nvPr/>
        </p:nvSpPr>
        <p:spPr>
          <a:xfrm>
            <a:off x="1" y="0"/>
            <a:ext cx="4167271" cy="6858000"/>
          </a:xfrm>
          <a:custGeom>
            <a:avLst/>
            <a:gdLst/>
            <a:ahLst/>
            <a:cxnLst/>
            <a:rect l="l" t="t" r="r" b="b"/>
            <a:pathLst>
              <a:path w="4167271" h="6858000" extrusionOk="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72" name="Google Shape;772;p36"/>
          <p:cNvSpPr txBox="1">
            <a:spLocks noGrp="1"/>
          </p:cNvSpPr>
          <p:nvPr>
            <p:ph type="title"/>
          </p:nvPr>
        </p:nvSpPr>
        <p:spPr>
          <a:xfrm>
            <a:off x="256528" y="646426"/>
            <a:ext cx="3200400" cy="4461163"/>
          </a:xfrm>
          <a:prstGeom prst="rect">
            <a:avLst/>
          </a:prstGeom>
          <a:noFill/>
          <a:ln>
            <a:noFill/>
          </a:ln>
        </p:spPr>
        <p:txBody>
          <a:bodyPr spcFirstLastPara="1" wrap="square" lIns="91425" tIns="45700" rIns="91425" bIns="45700" anchor="ctr" anchorCtr="0">
            <a:noAutofit/>
          </a:bodyPr>
          <a:lstStyle/>
          <a:p>
            <a:pPr marL="0" lvl="0" indent="0" algn="l" rtl="0">
              <a:lnSpc>
                <a:spcPct val="120000"/>
              </a:lnSpc>
              <a:spcBef>
                <a:spcPts val="0"/>
              </a:spcBef>
              <a:spcAft>
                <a:spcPts val="0"/>
              </a:spcAft>
              <a:buClr>
                <a:srgbClr val="FFFFFF"/>
              </a:buClr>
              <a:buSzPts val="2800"/>
              <a:buFont typeface="Calibri"/>
              <a:buNone/>
            </a:pPr>
            <a:r>
              <a:rPr lang="en-US" sz="2800" b="1">
                <a:solidFill>
                  <a:srgbClr val="FFFFFF"/>
                </a:solidFill>
                <a:latin typeface="Calibri"/>
                <a:ea typeface="Calibri"/>
                <a:cs typeface="Calibri"/>
                <a:sym typeface="Calibri"/>
              </a:rPr>
              <a:t/>
            </a:r>
            <a:br>
              <a:rPr lang="en-US" sz="2800" b="1">
                <a:solidFill>
                  <a:srgbClr val="FFFFFF"/>
                </a:solidFill>
                <a:latin typeface="Calibri"/>
                <a:ea typeface="Calibri"/>
                <a:cs typeface="Calibri"/>
                <a:sym typeface="Calibri"/>
              </a:rPr>
            </a:br>
            <a:r>
              <a:rPr lang="en-US" sz="2800" b="1">
                <a:solidFill>
                  <a:srgbClr val="FFFFFF"/>
                </a:solidFill>
                <a:latin typeface="Calibri"/>
                <a:ea typeface="Calibri"/>
                <a:cs typeface="Calibri"/>
                <a:sym typeface="Calibri"/>
              </a:rPr>
              <a:t>Chương VIII</a:t>
            </a:r>
            <a:br>
              <a:rPr lang="en-US" sz="2800" b="1">
                <a:solidFill>
                  <a:srgbClr val="FFFFFF"/>
                </a:solidFill>
                <a:latin typeface="Calibri"/>
                <a:ea typeface="Calibri"/>
                <a:cs typeface="Calibri"/>
                <a:sym typeface="Calibri"/>
              </a:rPr>
            </a:br>
            <a:r>
              <a:rPr lang="en-US" sz="2600" b="1">
                <a:solidFill>
                  <a:srgbClr val="FFFFFF"/>
                </a:solidFill>
                <a:latin typeface="Calibri"/>
                <a:ea typeface="Calibri"/>
                <a:cs typeface="Calibri"/>
                <a:sym typeface="Calibri"/>
              </a:rPr>
              <a:t>ÁP DỤNG KỸ THUẬT, PHƯƠNG PHÁP MỚI VÀ THỬ NGHIỆM </a:t>
            </a:r>
            <a:br>
              <a:rPr lang="en-US" sz="2600" b="1">
                <a:solidFill>
                  <a:srgbClr val="FFFFFF"/>
                </a:solidFill>
                <a:latin typeface="Calibri"/>
                <a:ea typeface="Calibri"/>
                <a:cs typeface="Calibri"/>
                <a:sym typeface="Calibri"/>
              </a:rPr>
            </a:br>
            <a:r>
              <a:rPr lang="en-US" sz="2600" b="1">
                <a:solidFill>
                  <a:srgbClr val="FFFFFF"/>
                </a:solidFill>
                <a:latin typeface="Calibri"/>
                <a:ea typeface="Calibri"/>
                <a:cs typeface="Calibri"/>
                <a:sym typeface="Calibri"/>
              </a:rPr>
              <a:t>LÂM SÀNG TRONG </a:t>
            </a:r>
            <a:br>
              <a:rPr lang="en-US" sz="2600" b="1">
                <a:solidFill>
                  <a:srgbClr val="FFFFFF"/>
                </a:solidFill>
                <a:latin typeface="Calibri"/>
                <a:ea typeface="Calibri"/>
                <a:cs typeface="Calibri"/>
                <a:sym typeface="Calibri"/>
              </a:rPr>
            </a:br>
            <a:r>
              <a:rPr lang="en-US" sz="2600" b="1">
                <a:solidFill>
                  <a:srgbClr val="FFFFFF"/>
                </a:solidFill>
                <a:latin typeface="Calibri"/>
                <a:ea typeface="Calibri"/>
                <a:cs typeface="Calibri"/>
                <a:sym typeface="Calibri"/>
              </a:rPr>
              <a:t>KHÁM BỆNH, </a:t>
            </a:r>
            <a:br>
              <a:rPr lang="en-US" sz="2600" b="1">
                <a:solidFill>
                  <a:srgbClr val="FFFFFF"/>
                </a:solidFill>
                <a:latin typeface="Calibri"/>
                <a:ea typeface="Calibri"/>
                <a:cs typeface="Calibri"/>
                <a:sym typeface="Calibri"/>
              </a:rPr>
            </a:br>
            <a:r>
              <a:rPr lang="en-US" sz="2600" b="1">
                <a:solidFill>
                  <a:srgbClr val="FFFFFF"/>
                </a:solidFill>
                <a:latin typeface="Calibri"/>
                <a:ea typeface="Calibri"/>
                <a:cs typeface="Calibri"/>
                <a:sym typeface="Calibri"/>
              </a:rPr>
              <a:t>CHỮA BỆNH</a:t>
            </a:r>
            <a:endParaRPr/>
          </a:p>
        </p:txBody>
      </p:sp>
      <p:sp>
        <p:nvSpPr>
          <p:cNvPr id="773" name="Google Shape;773;p36"/>
          <p:cNvSpPr/>
          <p:nvPr/>
        </p:nvSpPr>
        <p:spPr>
          <a:xfrm rot="10800000" flipH="1">
            <a:off x="7550402" y="2455479"/>
            <a:ext cx="4083433" cy="4083433"/>
          </a:xfrm>
          <a:prstGeom prst="arc">
            <a:avLst>
              <a:gd name="adj1" fmla="val 16200000"/>
              <a:gd name="adj2" fmla="val 0"/>
            </a:avLst>
          </a:prstGeom>
          <a:noFill/>
          <a:ln w="127000" cap="rnd" cmpd="sng">
            <a:solidFill>
              <a:schemeClr val="accent4"/>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774" name="Google Shape;774;p36"/>
          <p:cNvSpPr/>
          <p:nvPr/>
        </p:nvSpPr>
        <p:spPr>
          <a:xfrm>
            <a:off x="4182386" y="1567216"/>
            <a:ext cx="7513983" cy="5585619"/>
          </a:xfrm>
          <a:prstGeom prst="rect">
            <a:avLst/>
          </a:prstGeom>
          <a:noFill/>
          <a:ln>
            <a:noFill/>
          </a:ln>
        </p:spPr>
        <p:txBody>
          <a:bodyPr spcFirstLastPara="1" wrap="square" lIns="91425" tIns="45700" rIns="91425" bIns="45700" anchor="ctr" anchorCtr="0">
            <a:normAutofit/>
          </a:bodyPr>
          <a:lstStyle/>
          <a:p>
            <a:pPr marL="0" marR="0" lvl="0" indent="0" algn="just" rtl="0">
              <a:lnSpc>
                <a:spcPct val="100000"/>
              </a:lnSpc>
              <a:spcBef>
                <a:spcPts val="0"/>
              </a:spcBef>
              <a:spcAft>
                <a:spcPts val="0"/>
              </a:spcAft>
              <a:buNone/>
            </a:pPr>
            <a:r>
              <a:rPr lang="en-US" sz="2000" b="1">
                <a:solidFill>
                  <a:schemeClr val="dk1"/>
                </a:solidFill>
                <a:latin typeface="Cambria"/>
                <a:ea typeface="Cambria"/>
                <a:cs typeface="Cambria"/>
                <a:sym typeface="Cambria"/>
              </a:rPr>
              <a:t>ÁP DỤNG KỸ THUẬT, PHƯƠNG PHÁP MỚI</a:t>
            </a:r>
            <a:endParaRPr sz="2000" b="1">
              <a:solidFill>
                <a:schemeClr val="dk1"/>
              </a:solidFill>
              <a:latin typeface="Cambria"/>
              <a:ea typeface="Cambria"/>
              <a:cs typeface="Cambria"/>
              <a:sym typeface="Cambria"/>
            </a:endParaRPr>
          </a:p>
          <a:p>
            <a:pPr marL="396875" marR="0" lvl="0" indent="-396875" algn="just" rtl="0">
              <a:lnSpc>
                <a:spcPct val="130000"/>
              </a:lnSpc>
              <a:spcBef>
                <a:spcPts val="1200"/>
              </a:spcBef>
              <a:spcAft>
                <a:spcPts val="0"/>
              </a:spcAft>
              <a:buClr>
                <a:schemeClr val="dk1"/>
              </a:buClr>
              <a:buSzPts val="2000"/>
              <a:buFont typeface="Noto Sans Symbols"/>
              <a:buChar char="⮚"/>
            </a:pPr>
            <a:r>
              <a:rPr lang="en-US" sz="2000">
                <a:solidFill>
                  <a:schemeClr val="dk1"/>
                </a:solidFill>
                <a:latin typeface="Cambria"/>
                <a:ea typeface="Cambria"/>
                <a:cs typeface="Cambria"/>
                <a:sym typeface="Cambria"/>
              </a:rPr>
              <a:t>Kỹ thuật mới, phương pháp mới trong khám bệnh, chữa bệnh </a:t>
            </a:r>
            <a:endParaRPr sz="2000">
              <a:solidFill>
                <a:schemeClr val="dk1"/>
              </a:solidFill>
              <a:latin typeface="Cambria"/>
              <a:ea typeface="Cambria"/>
              <a:cs typeface="Cambria"/>
              <a:sym typeface="Cambria"/>
            </a:endParaRPr>
          </a:p>
          <a:p>
            <a:pPr marL="396875" marR="0" lvl="0" indent="-396875" algn="just" rtl="0">
              <a:lnSpc>
                <a:spcPct val="100000"/>
              </a:lnSpc>
              <a:spcBef>
                <a:spcPts val="600"/>
              </a:spcBef>
              <a:spcAft>
                <a:spcPts val="0"/>
              </a:spcAft>
              <a:buClr>
                <a:schemeClr val="dk1"/>
              </a:buClr>
              <a:buSzPts val="2000"/>
              <a:buFont typeface="Noto Sans Symbols"/>
              <a:buChar char="⮚"/>
            </a:pPr>
            <a:r>
              <a:rPr lang="en-US" sz="2000">
                <a:solidFill>
                  <a:schemeClr val="dk1"/>
                </a:solidFill>
                <a:latin typeface="Cambria"/>
                <a:ea typeface="Cambria"/>
                <a:cs typeface="Cambria"/>
                <a:sym typeface="Cambria"/>
              </a:rPr>
              <a:t>Điều kiện áp dụng kỹ thuật mới, phương pháp mới trong khám bệnh, chữa bệnh tại Việt Nam </a:t>
            </a:r>
            <a:endParaRPr/>
          </a:p>
          <a:p>
            <a:pPr marL="0" marR="0" lvl="0" indent="0" algn="just" rtl="0">
              <a:lnSpc>
                <a:spcPct val="100000"/>
              </a:lnSpc>
              <a:spcBef>
                <a:spcPts val="1800"/>
              </a:spcBef>
              <a:spcAft>
                <a:spcPts val="0"/>
              </a:spcAft>
              <a:buNone/>
            </a:pPr>
            <a:r>
              <a:rPr lang="en-US" sz="2000" b="1">
                <a:solidFill>
                  <a:schemeClr val="dk1"/>
                </a:solidFill>
                <a:latin typeface="Cambria"/>
                <a:ea typeface="Cambria"/>
                <a:cs typeface="Cambria"/>
                <a:sym typeface="Cambria"/>
              </a:rPr>
              <a:t>THỬ NGHIỆM LÂM SÀNG TRONG KHÁM BỆNH, CHỮA BỆNH</a:t>
            </a:r>
            <a:endParaRPr/>
          </a:p>
          <a:p>
            <a:pPr marL="396875" marR="0" lvl="0" indent="-396875" algn="just" rtl="0">
              <a:lnSpc>
                <a:spcPct val="100000"/>
              </a:lnSpc>
              <a:spcBef>
                <a:spcPts val="1800"/>
              </a:spcBef>
              <a:spcAft>
                <a:spcPts val="0"/>
              </a:spcAft>
              <a:buClr>
                <a:schemeClr val="dk1"/>
              </a:buClr>
              <a:buSzPts val="2000"/>
              <a:buFont typeface="Noto Sans Symbols"/>
              <a:buChar char="⮚"/>
            </a:pPr>
            <a:r>
              <a:rPr lang="en-US" sz="2000">
                <a:solidFill>
                  <a:schemeClr val="dk1"/>
                </a:solidFill>
                <a:latin typeface="Cambria"/>
                <a:ea typeface="Cambria"/>
                <a:cs typeface="Cambria"/>
                <a:sym typeface="Cambria"/>
              </a:rPr>
              <a:t>Các trường hợp thử nghiệm lâm sàng trong khám bệnh, chữa bệnh</a:t>
            </a:r>
            <a:endParaRPr/>
          </a:p>
          <a:p>
            <a:pPr marL="396875" marR="0" lvl="0" indent="-396875" algn="just" rtl="0">
              <a:lnSpc>
                <a:spcPct val="100000"/>
              </a:lnSpc>
              <a:spcBef>
                <a:spcPts val="1200"/>
              </a:spcBef>
              <a:spcAft>
                <a:spcPts val="0"/>
              </a:spcAft>
              <a:buClr>
                <a:schemeClr val="dk1"/>
              </a:buClr>
              <a:buSzPts val="2000"/>
              <a:buFont typeface="Noto Sans Symbols"/>
              <a:buChar char="⮚"/>
            </a:pPr>
            <a:r>
              <a:rPr lang="en-US" sz="2000">
                <a:solidFill>
                  <a:schemeClr val="dk1"/>
                </a:solidFill>
                <a:latin typeface="Cambria"/>
                <a:ea typeface="Cambria"/>
                <a:cs typeface="Cambria"/>
                <a:sym typeface="Cambria"/>
              </a:rPr>
              <a:t>Điều kiện của người tham gia thử nghiệm lâm sàng trong khám bệnh, chữa bệnh</a:t>
            </a:r>
            <a:endParaRPr sz="2000">
              <a:solidFill>
                <a:schemeClr val="dk1"/>
              </a:solidFill>
              <a:latin typeface="Cambria"/>
              <a:ea typeface="Cambria"/>
              <a:cs typeface="Cambria"/>
              <a:sym typeface="Cambria"/>
            </a:endParaRPr>
          </a:p>
          <a:p>
            <a:pPr marL="396875" marR="0" lvl="0" indent="-396875" algn="just" rtl="0">
              <a:lnSpc>
                <a:spcPct val="100000"/>
              </a:lnSpc>
              <a:spcBef>
                <a:spcPts val="1200"/>
              </a:spcBef>
              <a:spcAft>
                <a:spcPts val="0"/>
              </a:spcAft>
              <a:buClr>
                <a:schemeClr val="dk1"/>
              </a:buClr>
              <a:buSzPts val="2000"/>
              <a:buFont typeface="Noto Sans Symbols"/>
              <a:buChar char="⮚"/>
            </a:pPr>
            <a:r>
              <a:rPr lang="en-US" sz="2000">
                <a:solidFill>
                  <a:schemeClr val="dk1"/>
                </a:solidFill>
                <a:latin typeface="Cambria"/>
                <a:ea typeface="Cambria"/>
                <a:cs typeface="Cambria"/>
                <a:sym typeface="Cambria"/>
              </a:rPr>
              <a:t>Quyền và nghĩa vụ của người tham gia thử nghiệm lâm sàng</a:t>
            </a:r>
            <a:endParaRPr/>
          </a:p>
          <a:p>
            <a:pPr marL="396875" marR="0" lvl="0" indent="-396875" algn="just" rtl="0">
              <a:lnSpc>
                <a:spcPct val="100000"/>
              </a:lnSpc>
              <a:spcBef>
                <a:spcPts val="1200"/>
              </a:spcBef>
              <a:spcAft>
                <a:spcPts val="0"/>
              </a:spcAft>
              <a:buClr>
                <a:schemeClr val="dk1"/>
              </a:buClr>
              <a:buSzPts val="2000"/>
              <a:buFont typeface="Noto Sans Symbols"/>
              <a:buChar char="⮚"/>
            </a:pPr>
            <a:r>
              <a:rPr lang="en-US" sz="2000">
                <a:solidFill>
                  <a:schemeClr val="dk1"/>
                </a:solidFill>
                <a:latin typeface="Cambria"/>
                <a:ea typeface="Cambria"/>
                <a:cs typeface="Cambria"/>
                <a:sym typeface="Cambria"/>
              </a:rPr>
              <a:t>Quyền và trách nhiệm của tổ chức, cá nhân có kỹ thuật mới, phương pháp mới, thiết bị y tế phải thử nghiệm lâm sàng</a:t>
            </a:r>
            <a:endParaRPr/>
          </a:p>
          <a:p>
            <a:pPr marL="396875" marR="0" lvl="0" indent="-396875" algn="just" rtl="0">
              <a:lnSpc>
                <a:spcPct val="100000"/>
              </a:lnSpc>
              <a:spcBef>
                <a:spcPts val="1200"/>
              </a:spcBef>
              <a:spcAft>
                <a:spcPts val="0"/>
              </a:spcAft>
              <a:buClr>
                <a:schemeClr val="dk1"/>
              </a:buClr>
              <a:buSzPts val="2000"/>
              <a:buFont typeface="Noto Sans Symbols"/>
              <a:buChar char="⮚"/>
            </a:pPr>
            <a:r>
              <a:rPr lang="en-US" sz="2000">
                <a:solidFill>
                  <a:schemeClr val="dk1"/>
                </a:solidFill>
                <a:latin typeface="Cambria"/>
                <a:ea typeface="Cambria"/>
                <a:cs typeface="Cambria"/>
                <a:sym typeface="Cambria"/>
              </a:rPr>
              <a:t>Quyền và trách nhiệm của cơ sở nhận thử nghiệm lâm sàng</a:t>
            </a:r>
            <a:endParaRPr/>
          </a:p>
          <a:p>
            <a:pPr marL="396875" marR="0" lvl="0" indent="-396875" algn="just" rtl="0">
              <a:lnSpc>
                <a:spcPct val="100000"/>
              </a:lnSpc>
              <a:spcBef>
                <a:spcPts val="1200"/>
              </a:spcBef>
              <a:spcAft>
                <a:spcPts val="0"/>
              </a:spcAft>
              <a:buClr>
                <a:schemeClr val="dk1"/>
              </a:buClr>
              <a:buSzPts val="2000"/>
              <a:buFont typeface="Noto Sans Symbols"/>
              <a:buChar char="⮚"/>
            </a:pPr>
            <a:r>
              <a:rPr lang="en-US" sz="2000">
                <a:solidFill>
                  <a:schemeClr val="dk1"/>
                </a:solidFill>
                <a:latin typeface="Cambria"/>
                <a:ea typeface="Cambria"/>
                <a:cs typeface="Cambria"/>
                <a:sym typeface="Cambria"/>
              </a:rPr>
              <a:t>Nguyên tắc và thẩm quyền phê duyệt thử nghiệm lâm sàng</a:t>
            </a:r>
            <a:endParaRPr/>
          </a:p>
          <a:p>
            <a:pPr marL="114300" marR="0" lvl="0" indent="12700" algn="just" rtl="0">
              <a:lnSpc>
                <a:spcPct val="100000"/>
              </a:lnSpc>
              <a:spcBef>
                <a:spcPts val="1200"/>
              </a:spcBef>
              <a:spcAft>
                <a:spcPts val="0"/>
              </a:spcAft>
              <a:buClr>
                <a:schemeClr val="dk1"/>
              </a:buClr>
              <a:buSzPts val="2000"/>
              <a:buFont typeface="Noto Sans Symbols"/>
              <a:buNone/>
            </a:pPr>
            <a:endParaRPr sz="2000">
              <a:solidFill>
                <a:schemeClr val="accent1"/>
              </a:solidFill>
              <a:latin typeface="Cambria"/>
              <a:ea typeface="Cambria"/>
              <a:cs typeface="Cambria"/>
              <a:sym typeface="Cambria"/>
            </a:endParaRPr>
          </a:p>
          <a:p>
            <a:pPr marL="114300" marR="0" lvl="0" indent="-76200" algn="just" rtl="0">
              <a:lnSpc>
                <a:spcPct val="130000"/>
              </a:lnSpc>
              <a:spcBef>
                <a:spcPts val="1800"/>
              </a:spcBef>
              <a:spcAft>
                <a:spcPts val="0"/>
              </a:spcAft>
              <a:buClr>
                <a:schemeClr val="dk1"/>
              </a:buClr>
              <a:buSzPts val="600"/>
              <a:buFont typeface="Noto Sans Symbols"/>
              <a:buNone/>
            </a:pPr>
            <a:endParaRPr sz="600">
              <a:solidFill>
                <a:schemeClr val="accent1"/>
              </a:solidFill>
              <a:latin typeface="Calibri"/>
              <a:ea typeface="Calibri"/>
              <a:cs typeface="Calibri"/>
              <a:sym typeface="Calibri"/>
            </a:endParaRPr>
          </a:p>
          <a:p>
            <a:pPr marL="114300" marR="0" lvl="0" indent="-76200" algn="just" rtl="0">
              <a:lnSpc>
                <a:spcPct val="130000"/>
              </a:lnSpc>
              <a:spcBef>
                <a:spcPts val="1800"/>
              </a:spcBef>
              <a:spcAft>
                <a:spcPts val="0"/>
              </a:spcAft>
              <a:buClr>
                <a:schemeClr val="dk1"/>
              </a:buClr>
              <a:buSzPts val="600"/>
              <a:buFont typeface="Noto Sans Symbols"/>
              <a:buNone/>
            </a:pPr>
            <a:endParaRPr sz="600">
              <a:solidFill>
                <a:schemeClr val="accent1"/>
              </a:solidFill>
              <a:latin typeface="Calibri"/>
              <a:ea typeface="Calibri"/>
              <a:cs typeface="Calibri"/>
              <a:sym typeface="Calibri"/>
            </a:endParaRPr>
          </a:p>
          <a:p>
            <a:pPr marL="114300" marR="0" lvl="0" indent="-76200" algn="just" rtl="0">
              <a:lnSpc>
                <a:spcPct val="130000"/>
              </a:lnSpc>
              <a:spcBef>
                <a:spcPts val="1800"/>
              </a:spcBef>
              <a:spcAft>
                <a:spcPts val="0"/>
              </a:spcAft>
              <a:buClr>
                <a:schemeClr val="dk1"/>
              </a:buClr>
              <a:buSzPts val="600"/>
              <a:buFont typeface="Noto Sans Symbols"/>
              <a:buNone/>
            </a:pPr>
            <a:endParaRPr sz="600" b="1">
              <a:solidFill>
                <a:schemeClr val="accent1"/>
              </a:solidFill>
              <a:latin typeface="Times New Roman"/>
              <a:ea typeface="Times New Roman"/>
              <a:cs typeface="Times New Roman"/>
              <a:sym typeface="Times New Roman"/>
            </a:endParaRPr>
          </a:p>
          <a:p>
            <a:pPr marL="114300" marR="0" lvl="0" indent="-76200" algn="just" rtl="0">
              <a:lnSpc>
                <a:spcPct val="130000"/>
              </a:lnSpc>
              <a:spcBef>
                <a:spcPts val="1800"/>
              </a:spcBef>
              <a:spcAft>
                <a:spcPts val="0"/>
              </a:spcAft>
              <a:buClr>
                <a:schemeClr val="dk1"/>
              </a:buClr>
              <a:buSzPts val="600"/>
              <a:buFont typeface="Noto Sans Symbols"/>
              <a:buNone/>
            </a:pPr>
            <a:endParaRPr sz="600">
              <a:solidFill>
                <a:schemeClr val="dk1"/>
              </a:solidFill>
              <a:latin typeface="Cambria"/>
              <a:ea typeface="Cambria"/>
              <a:cs typeface="Cambria"/>
              <a:sym typeface="Cambria"/>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78"/>
        <p:cNvGrpSpPr/>
        <p:nvPr/>
      </p:nvGrpSpPr>
      <p:grpSpPr>
        <a:xfrm>
          <a:off x="0" y="0"/>
          <a:ext cx="0" cy="0"/>
          <a:chOff x="0" y="0"/>
          <a:chExt cx="0" cy="0"/>
        </a:xfrm>
      </p:grpSpPr>
      <p:sp>
        <p:nvSpPr>
          <p:cNvPr id="779" name="Google Shape;779;p37"/>
          <p:cNvSpPr/>
          <p:nvPr/>
        </p:nvSpPr>
        <p:spPr>
          <a:xfrm>
            <a:off x="3048"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80" name="Google Shape;780;p37"/>
          <p:cNvSpPr/>
          <p:nvPr/>
        </p:nvSpPr>
        <p:spPr>
          <a:xfrm>
            <a:off x="1" y="0"/>
            <a:ext cx="4167271" cy="6858000"/>
          </a:xfrm>
          <a:custGeom>
            <a:avLst/>
            <a:gdLst/>
            <a:ahLst/>
            <a:cxnLst/>
            <a:rect l="l" t="t" r="r" b="b"/>
            <a:pathLst>
              <a:path w="4167271" h="6858000" extrusionOk="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81" name="Google Shape;781;p37"/>
          <p:cNvSpPr txBox="1">
            <a:spLocks noGrp="1"/>
          </p:cNvSpPr>
          <p:nvPr>
            <p:ph type="title"/>
          </p:nvPr>
        </p:nvSpPr>
        <p:spPr>
          <a:xfrm>
            <a:off x="256528" y="646426"/>
            <a:ext cx="3200400" cy="4461163"/>
          </a:xfrm>
          <a:prstGeom prst="rect">
            <a:avLst/>
          </a:prstGeom>
          <a:noFill/>
          <a:ln>
            <a:noFill/>
          </a:ln>
        </p:spPr>
        <p:txBody>
          <a:bodyPr spcFirstLastPara="1" wrap="square" lIns="91425" tIns="45700" rIns="91425" bIns="45700" anchor="ctr" anchorCtr="0">
            <a:noAutofit/>
          </a:bodyPr>
          <a:lstStyle/>
          <a:p>
            <a:pPr marL="0" lvl="0" indent="0" algn="l" rtl="0">
              <a:lnSpc>
                <a:spcPct val="120000"/>
              </a:lnSpc>
              <a:spcBef>
                <a:spcPts val="0"/>
              </a:spcBef>
              <a:spcAft>
                <a:spcPts val="0"/>
              </a:spcAft>
              <a:buClr>
                <a:srgbClr val="FFFFFF"/>
              </a:buClr>
              <a:buSzPts val="2800"/>
              <a:buFont typeface="Calibri"/>
              <a:buNone/>
            </a:pPr>
            <a:r>
              <a:rPr lang="en-US" sz="2800" b="1">
                <a:solidFill>
                  <a:srgbClr val="FFFFFF"/>
                </a:solidFill>
                <a:latin typeface="Calibri"/>
                <a:ea typeface="Calibri"/>
                <a:cs typeface="Calibri"/>
                <a:sym typeface="Calibri"/>
              </a:rPr>
              <a:t/>
            </a:r>
            <a:br>
              <a:rPr lang="en-US" sz="2800" b="1">
                <a:solidFill>
                  <a:srgbClr val="FFFFFF"/>
                </a:solidFill>
                <a:latin typeface="Calibri"/>
                <a:ea typeface="Calibri"/>
                <a:cs typeface="Calibri"/>
                <a:sym typeface="Calibri"/>
              </a:rPr>
            </a:br>
            <a:r>
              <a:rPr lang="en-US" sz="3600" b="1">
                <a:solidFill>
                  <a:srgbClr val="FFFFFF"/>
                </a:solidFill>
                <a:latin typeface="Calibri"/>
                <a:ea typeface="Calibri"/>
                <a:cs typeface="Calibri"/>
                <a:sym typeface="Calibri"/>
              </a:rPr>
              <a:t>Chương IX</a:t>
            </a:r>
            <a:br>
              <a:rPr lang="en-US" sz="3600" b="1">
                <a:solidFill>
                  <a:srgbClr val="FFFFFF"/>
                </a:solidFill>
                <a:latin typeface="Calibri"/>
                <a:ea typeface="Calibri"/>
                <a:cs typeface="Calibri"/>
                <a:sym typeface="Calibri"/>
              </a:rPr>
            </a:br>
            <a:r>
              <a:rPr lang="en-US" sz="3400" b="1">
                <a:solidFill>
                  <a:srgbClr val="FFFFFF"/>
                </a:solidFill>
                <a:latin typeface="Calibri"/>
                <a:ea typeface="Calibri"/>
                <a:cs typeface="Calibri"/>
                <a:sym typeface="Calibri"/>
              </a:rPr>
              <a:t>SAI SÓT </a:t>
            </a:r>
            <a:br>
              <a:rPr lang="en-US" sz="3400" b="1">
                <a:solidFill>
                  <a:srgbClr val="FFFFFF"/>
                </a:solidFill>
                <a:latin typeface="Calibri"/>
                <a:ea typeface="Calibri"/>
                <a:cs typeface="Calibri"/>
                <a:sym typeface="Calibri"/>
              </a:rPr>
            </a:br>
            <a:r>
              <a:rPr lang="en-US" sz="3400" b="1">
                <a:solidFill>
                  <a:srgbClr val="FFFFFF"/>
                </a:solidFill>
                <a:latin typeface="Calibri"/>
                <a:ea typeface="Calibri"/>
                <a:cs typeface="Calibri"/>
                <a:sym typeface="Calibri"/>
              </a:rPr>
              <a:t>CHUYÊN MÔN </a:t>
            </a:r>
            <a:br>
              <a:rPr lang="en-US" sz="3400" b="1">
                <a:solidFill>
                  <a:srgbClr val="FFFFFF"/>
                </a:solidFill>
                <a:latin typeface="Calibri"/>
                <a:ea typeface="Calibri"/>
                <a:cs typeface="Calibri"/>
                <a:sym typeface="Calibri"/>
              </a:rPr>
            </a:br>
            <a:r>
              <a:rPr lang="en-US" sz="3400" b="1">
                <a:solidFill>
                  <a:srgbClr val="FFFFFF"/>
                </a:solidFill>
                <a:latin typeface="Calibri"/>
                <a:ea typeface="Calibri"/>
                <a:cs typeface="Calibri"/>
                <a:sym typeface="Calibri"/>
              </a:rPr>
              <a:t>KỸ THUẬT</a:t>
            </a:r>
            <a:r>
              <a:rPr lang="en-US" sz="2800" b="1">
                <a:solidFill>
                  <a:srgbClr val="FFFFFF"/>
                </a:solidFill>
                <a:latin typeface="Calibri"/>
                <a:ea typeface="Calibri"/>
                <a:cs typeface="Calibri"/>
                <a:sym typeface="Calibri"/>
              </a:rPr>
              <a:t/>
            </a:r>
            <a:br>
              <a:rPr lang="en-US" sz="2800" b="1">
                <a:solidFill>
                  <a:srgbClr val="FFFFFF"/>
                </a:solidFill>
                <a:latin typeface="Calibri"/>
                <a:ea typeface="Calibri"/>
                <a:cs typeface="Calibri"/>
                <a:sym typeface="Calibri"/>
              </a:rPr>
            </a:br>
            <a:endParaRPr sz="3600" b="1">
              <a:solidFill>
                <a:srgbClr val="FFFFFF"/>
              </a:solidFill>
              <a:latin typeface="Calibri"/>
              <a:ea typeface="Calibri"/>
              <a:cs typeface="Calibri"/>
              <a:sym typeface="Calibri"/>
            </a:endParaRPr>
          </a:p>
        </p:txBody>
      </p:sp>
      <p:sp>
        <p:nvSpPr>
          <p:cNvPr id="782" name="Google Shape;782;p37"/>
          <p:cNvSpPr/>
          <p:nvPr/>
        </p:nvSpPr>
        <p:spPr>
          <a:xfrm rot="10800000" flipH="1">
            <a:off x="7550402" y="2455479"/>
            <a:ext cx="4083433" cy="4083433"/>
          </a:xfrm>
          <a:prstGeom prst="arc">
            <a:avLst>
              <a:gd name="adj1" fmla="val 16200000"/>
              <a:gd name="adj2" fmla="val 0"/>
            </a:avLst>
          </a:prstGeom>
          <a:noFill/>
          <a:ln w="127000" cap="rnd" cmpd="sng">
            <a:solidFill>
              <a:schemeClr val="accent4"/>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783" name="Google Shape;783;p37"/>
          <p:cNvSpPr/>
          <p:nvPr/>
        </p:nvSpPr>
        <p:spPr>
          <a:xfrm>
            <a:off x="4269852" y="1994104"/>
            <a:ext cx="7125444" cy="4409635"/>
          </a:xfrm>
          <a:prstGeom prst="rect">
            <a:avLst/>
          </a:prstGeom>
          <a:noFill/>
          <a:ln>
            <a:noFill/>
          </a:ln>
        </p:spPr>
        <p:txBody>
          <a:bodyPr spcFirstLastPara="1" wrap="square" lIns="91425" tIns="45700" rIns="91425" bIns="45700" anchor="ctr" anchorCtr="0">
            <a:normAutofit/>
          </a:bodyPr>
          <a:lstStyle/>
          <a:p>
            <a:pPr marL="285750" marR="0" lvl="0" indent="-285750" algn="just" rtl="0">
              <a:lnSpc>
                <a:spcPct val="130000"/>
              </a:lnSpc>
              <a:spcBef>
                <a:spcPts val="0"/>
              </a:spcBef>
              <a:spcAft>
                <a:spcPts val="0"/>
              </a:spcAft>
              <a:buClr>
                <a:schemeClr val="dk1"/>
              </a:buClr>
              <a:buSzPts val="2945"/>
              <a:buFont typeface="Noto Sans Symbols"/>
              <a:buChar char="⮚"/>
            </a:pPr>
            <a:r>
              <a:rPr lang="en-US" sz="2945">
                <a:solidFill>
                  <a:schemeClr val="dk1"/>
                </a:solidFill>
                <a:latin typeface="Cambria"/>
                <a:ea typeface="Cambria"/>
                <a:cs typeface="Cambria"/>
                <a:sym typeface="Cambria"/>
              </a:rPr>
              <a:t>Xác định người hành nghề có sai sót chuyên môn kỹ thuật</a:t>
            </a:r>
            <a:endParaRPr sz="2945">
              <a:solidFill>
                <a:schemeClr val="dk1"/>
              </a:solidFill>
              <a:latin typeface="Cambria"/>
              <a:ea typeface="Cambria"/>
              <a:cs typeface="Cambria"/>
              <a:sym typeface="Cambria"/>
            </a:endParaRPr>
          </a:p>
          <a:p>
            <a:pPr marL="285750" marR="0" lvl="0" indent="-285750" algn="just" rtl="0">
              <a:lnSpc>
                <a:spcPct val="130000"/>
              </a:lnSpc>
              <a:spcBef>
                <a:spcPts val="1200"/>
              </a:spcBef>
              <a:spcAft>
                <a:spcPts val="0"/>
              </a:spcAft>
              <a:buClr>
                <a:schemeClr val="dk1"/>
              </a:buClr>
              <a:buSzPts val="2945"/>
              <a:buFont typeface="Noto Sans Symbols"/>
              <a:buChar char="⮚"/>
            </a:pPr>
            <a:r>
              <a:rPr lang="en-US" sz="2945">
                <a:solidFill>
                  <a:schemeClr val="dk1"/>
                </a:solidFill>
                <a:latin typeface="Cambria"/>
                <a:ea typeface="Cambria"/>
                <a:cs typeface="Cambria"/>
                <a:sym typeface="Cambria"/>
              </a:rPr>
              <a:t>Hội đồng chuyên môn</a:t>
            </a:r>
            <a:endParaRPr sz="2945">
              <a:solidFill>
                <a:schemeClr val="dk1"/>
              </a:solidFill>
              <a:latin typeface="Cambria"/>
              <a:ea typeface="Cambria"/>
              <a:cs typeface="Cambria"/>
              <a:sym typeface="Cambria"/>
            </a:endParaRPr>
          </a:p>
          <a:p>
            <a:pPr marL="285750" marR="0" lvl="0" indent="-285750" algn="just" rtl="0">
              <a:lnSpc>
                <a:spcPct val="130000"/>
              </a:lnSpc>
              <a:spcBef>
                <a:spcPts val="1200"/>
              </a:spcBef>
              <a:spcAft>
                <a:spcPts val="0"/>
              </a:spcAft>
              <a:buClr>
                <a:schemeClr val="dk1"/>
              </a:buClr>
              <a:buSzPts val="2945"/>
              <a:buFont typeface="Noto Sans Symbols"/>
              <a:buChar char="⮚"/>
            </a:pPr>
            <a:r>
              <a:rPr lang="en-US" sz="2945">
                <a:solidFill>
                  <a:schemeClr val="dk1"/>
                </a:solidFill>
                <a:latin typeface="Cambria"/>
                <a:ea typeface="Cambria"/>
                <a:cs typeface="Cambria"/>
                <a:sym typeface="Cambria"/>
              </a:rPr>
              <a:t>Bồi thường khi xảy ra tai biến y khoa</a:t>
            </a:r>
            <a:endParaRPr/>
          </a:p>
          <a:p>
            <a:pPr marL="285750" marR="0" lvl="0" indent="-285750" algn="just" rtl="0">
              <a:lnSpc>
                <a:spcPct val="130000"/>
              </a:lnSpc>
              <a:spcBef>
                <a:spcPts val="1200"/>
              </a:spcBef>
              <a:spcAft>
                <a:spcPts val="0"/>
              </a:spcAft>
              <a:buClr>
                <a:schemeClr val="dk1"/>
              </a:buClr>
              <a:buSzPts val="2945"/>
              <a:buFont typeface="Noto Sans Symbols"/>
              <a:buChar char="⮚"/>
            </a:pPr>
            <a:r>
              <a:rPr lang="en-US" sz="2945">
                <a:solidFill>
                  <a:schemeClr val="dk1"/>
                </a:solidFill>
                <a:latin typeface="Cambria"/>
                <a:ea typeface="Cambria"/>
                <a:cs typeface="Cambria"/>
                <a:sym typeface="Cambria"/>
              </a:rPr>
              <a:t>Bảo hiểm trách nhiệm nghề nghiệp trong khám bệnh, chữa bệnh</a:t>
            </a:r>
            <a:endParaRPr sz="2945">
              <a:solidFill>
                <a:schemeClr val="dk1"/>
              </a:solidFill>
              <a:latin typeface="Cambria"/>
              <a:ea typeface="Cambria"/>
              <a:cs typeface="Cambria"/>
              <a:sym typeface="Cambria"/>
            </a:endParaRPr>
          </a:p>
          <a:p>
            <a:pPr marL="114300" marR="0" lvl="0" indent="3810" algn="just" rtl="0">
              <a:lnSpc>
                <a:spcPct val="130000"/>
              </a:lnSpc>
              <a:spcBef>
                <a:spcPts val="1200"/>
              </a:spcBef>
              <a:spcAft>
                <a:spcPts val="0"/>
              </a:spcAft>
              <a:buClr>
                <a:schemeClr val="dk1"/>
              </a:buClr>
              <a:buSzPts val="1860"/>
              <a:buFont typeface="Noto Sans Symbols"/>
              <a:buNone/>
            </a:pPr>
            <a:endParaRPr sz="1860">
              <a:solidFill>
                <a:schemeClr val="accent1"/>
              </a:solidFill>
              <a:latin typeface="Cambria"/>
              <a:ea typeface="Cambria"/>
              <a:cs typeface="Cambria"/>
              <a:sym typeface="Cambria"/>
            </a:endParaRPr>
          </a:p>
          <a:p>
            <a:pPr marL="114300" marR="0" lvl="0" indent="3810" algn="just" rtl="0">
              <a:lnSpc>
                <a:spcPct val="130000"/>
              </a:lnSpc>
              <a:spcBef>
                <a:spcPts val="1800"/>
              </a:spcBef>
              <a:spcAft>
                <a:spcPts val="0"/>
              </a:spcAft>
              <a:buClr>
                <a:schemeClr val="dk1"/>
              </a:buClr>
              <a:buSzPts val="1860"/>
              <a:buFont typeface="Noto Sans Symbols"/>
              <a:buNone/>
            </a:pPr>
            <a:endParaRPr sz="1860">
              <a:solidFill>
                <a:schemeClr val="accent1"/>
              </a:solidFill>
              <a:latin typeface="Cambria"/>
              <a:ea typeface="Cambria"/>
              <a:cs typeface="Cambria"/>
              <a:sym typeface="Cambria"/>
            </a:endParaRPr>
          </a:p>
          <a:p>
            <a:pPr marL="114300" marR="0" lvl="0" indent="3810" algn="just" rtl="0">
              <a:lnSpc>
                <a:spcPct val="130000"/>
              </a:lnSpc>
              <a:spcBef>
                <a:spcPts val="1800"/>
              </a:spcBef>
              <a:spcAft>
                <a:spcPts val="0"/>
              </a:spcAft>
              <a:buClr>
                <a:schemeClr val="dk1"/>
              </a:buClr>
              <a:buSzPts val="1860"/>
              <a:buFont typeface="Noto Sans Symbols"/>
              <a:buNone/>
            </a:pPr>
            <a:endParaRPr sz="1860" b="1">
              <a:solidFill>
                <a:schemeClr val="accent1"/>
              </a:solidFill>
              <a:latin typeface="Cambria"/>
              <a:ea typeface="Cambria"/>
              <a:cs typeface="Cambria"/>
              <a:sym typeface="Cambria"/>
            </a:endParaRPr>
          </a:p>
          <a:p>
            <a:pPr marL="114300" marR="0" lvl="0" indent="3810" algn="just" rtl="0">
              <a:lnSpc>
                <a:spcPct val="130000"/>
              </a:lnSpc>
              <a:spcBef>
                <a:spcPts val="1800"/>
              </a:spcBef>
              <a:spcAft>
                <a:spcPts val="0"/>
              </a:spcAft>
              <a:buClr>
                <a:schemeClr val="dk1"/>
              </a:buClr>
              <a:buSzPts val="1860"/>
              <a:buFont typeface="Noto Sans Symbols"/>
              <a:buNone/>
            </a:pPr>
            <a:endParaRPr sz="1860">
              <a:solidFill>
                <a:schemeClr val="dk1"/>
              </a:solidFill>
              <a:latin typeface="Cambria"/>
              <a:ea typeface="Cambria"/>
              <a:cs typeface="Cambria"/>
              <a:sym typeface="Cambria"/>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787"/>
        <p:cNvGrpSpPr/>
        <p:nvPr/>
      </p:nvGrpSpPr>
      <p:grpSpPr>
        <a:xfrm>
          <a:off x="0" y="0"/>
          <a:ext cx="0" cy="0"/>
          <a:chOff x="0" y="0"/>
          <a:chExt cx="0" cy="0"/>
        </a:xfrm>
      </p:grpSpPr>
      <p:sp>
        <p:nvSpPr>
          <p:cNvPr id="788" name="Google Shape;788;p38"/>
          <p:cNvSpPr txBox="1">
            <a:spLocks noGrp="1"/>
          </p:cNvSpPr>
          <p:nvPr>
            <p:ph type="title"/>
          </p:nvPr>
        </p:nvSpPr>
        <p:spPr>
          <a:xfrm>
            <a:off x="1225421" y="394718"/>
            <a:ext cx="10189510" cy="411257"/>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2600"/>
              <a:buFont typeface="Cambria"/>
              <a:buNone/>
            </a:pPr>
            <a:r>
              <a:rPr lang="en-US" sz="2600" b="1">
                <a:latin typeface="Cambria"/>
                <a:ea typeface="Cambria"/>
                <a:cs typeface="Cambria"/>
                <a:sym typeface="Cambria"/>
              </a:rPr>
              <a:t>GIẢI QUYẾT TRANH CHẤP TRONG KHÁM BỆNH, CHỮA BỆNH</a:t>
            </a:r>
            <a:endParaRPr sz="2600"/>
          </a:p>
        </p:txBody>
      </p:sp>
      <p:grpSp>
        <p:nvGrpSpPr>
          <p:cNvPr id="789" name="Google Shape;789;p38"/>
          <p:cNvGrpSpPr/>
          <p:nvPr/>
        </p:nvGrpSpPr>
        <p:grpSpPr>
          <a:xfrm>
            <a:off x="286247" y="1202236"/>
            <a:ext cx="11151918" cy="5261046"/>
            <a:chOff x="1555933" y="1613022"/>
            <a:chExt cx="8739363" cy="3555379"/>
          </a:xfrm>
        </p:grpSpPr>
        <p:sp>
          <p:nvSpPr>
            <p:cNvPr id="790" name="Google Shape;790;p38"/>
            <p:cNvSpPr txBox="1"/>
            <p:nvPr/>
          </p:nvSpPr>
          <p:spPr>
            <a:xfrm>
              <a:off x="1555933" y="1774049"/>
              <a:ext cx="1017038" cy="99836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a:solidFill>
                    <a:schemeClr val="dk1"/>
                  </a:solidFill>
                  <a:latin typeface="Cambria"/>
                  <a:ea typeface="Cambria"/>
                  <a:cs typeface="Cambria"/>
                  <a:sym typeface="Cambria"/>
                </a:rPr>
                <a:t>Cơ sở khi có yêu cầu giải quyết tranh chấp</a:t>
              </a:r>
              <a:endParaRPr sz="1800" b="1">
                <a:solidFill>
                  <a:schemeClr val="dk1"/>
                </a:solidFill>
                <a:latin typeface="Cambria"/>
                <a:ea typeface="Cambria"/>
                <a:cs typeface="Cambria"/>
                <a:sym typeface="Cambria"/>
              </a:endParaRPr>
            </a:p>
          </p:txBody>
        </p:sp>
        <p:cxnSp>
          <p:nvCxnSpPr>
            <p:cNvPr id="791" name="Google Shape;791;p38"/>
            <p:cNvCxnSpPr>
              <a:stCxn id="790" idx="3"/>
              <a:endCxn id="792" idx="1"/>
            </p:cNvCxnSpPr>
            <p:nvPr/>
          </p:nvCxnSpPr>
          <p:spPr>
            <a:xfrm rot="10800000" flipH="1">
              <a:off x="2572971" y="1924933"/>
              <a:ext cx="369900" cy="348300"/>
            </a:xfrm>
            <a:prstGeom prst="straightConnector1">
              <a:avLst/>
            </a:prstGeom>
            <a:noFill/>
            <a:ln w="50800" cap="flat" cmpd="sng">
              <a:solidFill>
                <a:schemeClr val="accent1"/>
              </a:solidFill>
              <a:prstDash val="solid"/>
              <a:miter lim="800000"/>
              <a:headEnd type="none" w="sm" len="sm"/>
              <a:tailEnd type="triangle" w="med" len="med"/>
            </a:ln>
          </p:spPr>
        </p:cxnSp>
        <p:sp>
          <p:nvSpPr>
            <p:cNvPr id="792" name="Google Shape;792;p38"/>
            <p:cNvSpPr txBox="1"/>
            <p:nvPr/>
          </p:nvSpPr>
          <p:spPr>
            <a:xfrm>
              <a:off x="2942936" y="1613022"/>
              <a:ext cx="1687947" cy="623980"/>
            </a:xfrm>
            <a:prstGeom prst="rect">
              <a:avLst/>
            </a:prstGeom>
            <a:solidFill>
              <a:schemeClr val="accent5"/>
            </a:solidFill>
            <a:ln w="12700" cap="flat" cmpd="sng">
              <a:solidFill>
                <a:srgbClr val="42719B"/>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a:solidFill>
                    <a:schemeClr val="lt1"/>
                  </a:solidFill>
                  <a:latin typeface="Cambria"/>
                  <a:ea typeface="Cambria"/>
                  <a:cs typeface="Cambria"/>
                  <a:sym typeface="Cambria"/>
                </a:rPr>
                <a:t>Tự thành lập </a:t>
              </a:r>
              <a:endParaRPr/>
            </a:p>
            <a:p>
              <a:pPr marL="0" marR="0" lvl="0" indent="0" algn="ctr" rtl="0">
                <a:spcBef>
                  <a:spcPts val="0"/>
                </a:spcBef>
                <a:spcAft>
                  <a:spcPts val="0"/>
                </a:spcAft>
                <a:buNone/>
              </a:pPr>
              <a:r>
                <a:rPr lang="en-US" sz="1800" b="1">
                  <a:solidFill>
                    <a:schemeClr val="lt1"/>
                  </a:solidFill>
                  <a:latin typeface="Cambria"/>
                  <a:ea typeface="Cambria"/>
                  <a:cs typeface="Cambria"/>
                  <a:sym typeface="Cambria"/>
                </a:rPr>
                <a:t>Hội đồng chuyên môn</a:t>
              </a:r>
              <a:endParaRPr sz="1800" b="1">
                <a:solidFill>
                  <a:schemeClr val="lt1"/>
                </a:solidFill>
                <a:latin typeface="Cambria"/>
                <a:ea typeface="Cambria"/>
                <a:cs typeface="Cambria"/>
                <a:sym typeface="Cambria"/>
              </a:endParaRPr>
            </a:p>
          </p:txBody>
        </p:sp>
        <p:sp>
          <p:nvSpPr>
            <p:cNvPr id="793" name="Google Shape;793;p38"/>
            <p:cNvSpPr txBox="1"/>
            <p:nvPr/>
          </p:nvSpPr>
          <p:spPr>
            <a:xfrm>
              <a:off x="4663952" y="3157841"/>
              <a:ext cx="2018547" cy="623980"/>
            </a:xfrm>
            <a:prstGeom prst="rect">
              <a:avLst/>
            </a:prstGeom>
            <a:solidFill>
              <a:schemeClr val="accent5"/>
            </a:solidFill>
            <a:ln w="12700" cap="flat" cmpd="sng">
              <a:solidFill>
                <a:srgbClr val="42719B"/>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a:solidFill>
                    <a:schemeClr val="lt1"/>
                  </a:solidFill>
                  <a:latin typeface="Cambria"/>
                  <a:ea typeface="Cambria"/>
                  <a:cs typeface="Cambria"/>
                  <a:sym typeface="Cambria"/>
                </a:rPr>
                <a:t>Đề nghị cơ quan quản lý trực tiếp thành lập Hội đồng</a:t>
              </a:r>
              <a:endParaRPr sz="1800" b="1">
                <a:solidFill>
                  <a:schemeClr val="lt1"/>
                </a:solidFill>
                <a:latin typeface="Cambria"/>
                <a:ea typeface="Cambria"/>
                <a:cs typeface="Cambria"/>
                <a:sym typeface="Cambria"/>
              </a:endParaRPr>
            </a:p>
          </p:txBody>
        </p:sp>
        <p:cxnSp>
          <p:nvCxnSpPr>
            <p:cNvPr id="794" name="Google Shape;794;p38"/>
            <p:cNvCxnSpPr>
              <a:stCxn id="792" idx="3"/>
              <a:endCxn id="795" idx="1"/>
            </p:cNvCxnSpPr>
            <p:nvPr/>
          </p:nvCxnSpPr>
          <p:spPr>
            <a:xfrm>
              <a:off x="4630883" y="1925012"/>
              <a:ext cx="536700" cy="0"/>
            </a:xfrm>
            <a:prstGeom prst="straightConnector1">
              <a:avLst/>
            </a:prstGeom>
            <a:noFill/>
            <a:ln w="50800" cap="flat" cmpd="sng">
              <a:solidFill>
                <a:schemeClr val="accent1"/>
              </a:solidFill>
              <a:prstDash val="solid"/>
              <a:miter lim="800000"/>
              <a:headEnd type="none" w="sm" len="sm"/>
              <a:tailEnd type="triangle" w="med" len="med"/>
            </a:ln>
          </p:spPr>
        </p:cxnSp>
        <p:sp>
          <p:nvSpPr>
            <p:cNvPr id="796" name="Google Shape;796;p38"/>
            <p:cNvSpPr txBox="1"/>
            <p:nvPr/>
          </p:nvSpPr>
          <p:spPr>
            <a:xfrm>
              <a:off x="7188408" y="3251437"/>
              <a:ext cx="1011394" cy="436786"/>
            </a:xfrm>
            <a:prstGeom prst="rect">
              <a:avLst/>
            </a:prstGeom>
            <a:solidFill>
              <a:schemeClr val="accent5"/>
            </a:solidFill>
            <a:ln w="12700" cap="flat" cmpd="sng">
              <a:solidFill>
                <a:srgbClr val="42719B"/>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a:solidFill>
                    <a:schemeClr val="lt1"/>
                  </a:solidFill>
                  <a:latin typeface="Cambria"/>
                  <a:ea typeface="Cambria"/>
                  <a:cs typeface="Cambria"/>
                  <a:sym typeface="Cambria"/>
                </a:rPr>
                <a:t>Ban hành kết luận</a:t>
              </a:r>
              <a:endParaRPr sz="1800" b="1">
                <a:solidFill>
                  <a:schemeClr val="lt1"/>
                </a:solidFill>
                <a:latin typeface="Cambria"/>
                <a:ea typeface="Cambria"/>
                <a:cs typeface="Cambria"/>
                <a:sym typeface="Cambria"/>
              </a:endParaRPr>
            </a:p>
          </p:txBody>
        </p:sp>
        <p:sp>
          <p:nvSpPr>
            <p:cNvPr id="797" name="Google Shape;797;p38"/>
            <p:cNvSpPr txBox="1"/>
            <p:nvPr/>
          </p:nvSpPr>
          <p:spPr>
            <a:xfrm>
              <a:off x="5734356" y="2242732"/>
              <a:ext cx="782842" cy="62398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a:solidFill>
                    <a:schemeClr val="dk1"/>
                  </a:solidFill>
                  <a:latin typeface="Cambria"/>
                  <a:ea typeface="Cambria"/>
                  <a:cs typeface="Cambria"/>
                  <a:sym typeface="Cambria"/>
                </a:rPr>
                <a:t>Nếu không nhất trí</a:t>
              </a:r>
              <a:endParaRPr sz="1800" b="1">
                <a:solidFill>
                  <a:schemeClr val="dk1"/>
                </a:solidFill>
                <a:latin typeface="Cambria"/>
                <a:ea typeface="Cambria"/>
                <a:cs typeface="Cambria"/>
                <a:sym typeface="Cambria"/>
              </a:endParaRPr>
            </a:p>
          </p:txBody>
        </p:sp>
        <p:sp>
          <p:nvSpPr>
            <p:cNvPr id="798" name="Google Shape;798;p38"/>
            <p:cNvSpPr txBox="1"/>
            <p:nvPr/>
          </p:nvSpPr>
          <p:spPr>
            <a:xfrm>
              <a:off x="9247488" y="3064243"/>
              <a:ext cx="1047808" cy="811174"/>
            </a:xfrm>
            <a:prstGeom prst="rect">
              <a:avLst/>
            </a:prstGeom>
            <a:solidFill>
              <a:schemeClr val="accent5"/>
            </a:solidFill>
            <a:ln w="12700" cap="flat" cmpd="sng">
              <a:solidFill>
                <a:srgbClr val="42719B"/>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a:solidFill>
                    <a:schemeClr val="lt1"/>
                  </a:solidFill>
                  <a:latin typeface="Cambria"/>
                  <a:ea typeface="Cambria"/>
                  <a:cs typeface="Cambria"/>
                  <a:sym typeface="Cambria"/>
                </a:rPr>
                <a:t>Đề nghị Bộ Y tế thành lập Hội đồng</a:t>
              </a:r>
              <a:endParaRPr sz="1800" b="1">
                <a:solidFill>
                  <a:schemeClr val="lt1"/>
                </a:solidFill>
                <a:latin typeface="Cambria"/>
                <a:ea typeface="Cambria"/>
                <a:cs typeface="Cambria"/>
                <a:sym typeface="Cambria"/>
              </a:endParaRPr>
            </a:p>
          </p:txBody>
        </p:sp>
        <p:cxnSp>
          <p:nvCxnSpPr>
            <p:cNvPr id="799" name="Google Shape;799;p38"/>
            <p:cNvCxnSpPr>
              <a:stCxn id="798" idx="2"/>
              <a:endCxn id="800" idx="0"/>
            </p:cNvCxnSpPr>
            <p:nvPr/>
          </p:nvCxnSpPr>
          <p:spPr>
            <a:xfrm>
              <a:off x="9771392" y="3875417"/>
              <a:ext cx="0" cy="669000"/>
            </a:xfrm>
            <a:prstGeom prst="straightConnector1">
              <a:avLst/>
            </a:prstGeom>
            <a:noFill/>
            <a:ln w="50800" cap="flat" cmpd="sng">
              <a:solidFill>
                <a:schemeClr val="accent1"/>
              </a:solidFill>
              <a:prstDash val="solid"/>
              <a:miter lim="800000"/>
              <a:headEnd type="none" w="sm" len="sm"/>
              <a:tailEnd type="triangle" w="med" len="med"/>
            </a:ln>
          </p:spPr>
        </p:cxnSp>
        <p:sp>
          <p:nvSpPr>
            <p:cNvPr id="800" name="Google Shape;800;p38"/>
            <p:cNvSpPr txBox="1"/>
            <p:nvPr/>
          </p:nvSpPr>
          <p:spPr>
            <a:xfrm>
              <a:off x="9265694" y="4544421"/>
              <a:ext cx="1011394" cy="623980"/>
            </a:xfrm>
            <a:prstGeom prst="rect">
              <a:avLst/>
            </a:prstGeom>
            <a:solidFill>
              <a:schemeClr val="accent5"/>
            </a:solidFill>
            <a:ln w="12700" cap="flat" cmpd="sng">
              <a:solidFill>
                <a:srgbClr val="42719B"/>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a:solidFill>
                    <a:schemeClr val="lt1"/>
                  </a:solidFill>
                  <a:latin typeface="Cambria"/>
                  <a:ea typeface="Cambria"/>
                  <a:cs typeface="Cambria"/>
                  <a:sym typeface="Cambria"/>
                </a:rPr>
                <a:t>Ban hành kết luận cuối cùng</a:t>
              </a:r>
              <a:endParaRPr sz="1800" b="1">
                <a:solidFill>
                  <a:schemeClr val="lt1"/>
                </a:solidFill>
                <a:latin typeface="Cambria"/>
                <a:ea typeface="Cambria"/>
                <a:cs typeface="Cambria"/>
                <a:sym typeface="Cambria"/>
              </a:endParaRPr>
            </a:p>
          </p:txBody>
        </p:sp>
        <p:sp>
          <p:nvSpPr>
            <p:cNvPr id="801" name="Google Shape;801;p38"/>
            <p:cNvSpPr txBox="1"/>
            <p:nvPr/>
          </p:nvSpPr>
          <p:spPr>
            <a:xfrm>
              <a:off x="8332224" y="2668756"/>
              <a:ext cx="782842" cy="62398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a:solidFill>
                    <a:schemeClr val="dk1"/>
                  </a:solidFill>
                  <a:latin typeface="Cambria"/>
                  <a:ea typeface="Cambria"/>
                  <a:cs typeface="Cambria"/>
                  <a:sym typeface="Cambria"/>
                </a:rPr>
                <a:t>Nếu không nhất trí</a:t>
              </a:r>
              <a:endParaRPr/>
            </a:p>
          </p:txBody>
        </p:sp>
        <p:sp>
          <p:nvSpPr>
            <p:cNvPr id="795" name="Google Shape;795;p38"/>
            <p:cNvSpPr txBox="1"/>
            <p:nvPr/>
          </p:nvSpPr>
          <p:spPr>
            <a:xfrm>
              <a:off x="5167528" y="1706619"/>
              <a:ext cx="1011394" cy="436786"/>
            </a:xfrm>
            <a:prstGeom prst="rect">
              <a:avLst/>
            </a:prstGeom>
            <a:solidFill>
              <a:schemeClr val="accent5"/>
            </a:solidFill>
            <a:ln w="12700" cap="flat" cmpd="sng">
              <a:solidFill>
                <a:srgbClr val="42719B"/>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a:solidFill>
                    <a:schemeClr val="lt1"/>
                  </a:solidFill>
                  <a:latin typeface="Cambria"/>
                  <a:ea typeface="Cambria"/>
                  <a:cs typeface="Cambria"/>
                  <a:sym typeface="Cambria"/>
                </a:rPr>
                <a:t>Ban hành kết luận</a:t>
              </a:r>
              <a:endParaRPr sz="1800" b="1">
                <a:solidFill>
                  <a:schemeClr val="lt1"/>
                </a:solidFill>
                <a:latin typeface="Cambria"/>
                <a:ea typeface="Cambria"/>
                <a:cs typeface="Cambria"/>
                <a:sym typeface="Cambria"/>
              </a:endParaRPr>
            </a:p>
          </p:txBody>
        </p:sp>
        <p:cxnSp>
          <p:nvCxnSpPr>
            <p:cNvPr id="802" name="Google Shape;802;p38"/>
            <p:cNvCxnSpPr>
              <a:endCxn id="793" idx="0"/>
            </p:cNvCxnSpPr>
            <p:nvPr/>
          </p:nvCxnSpPr>
          <p:spPr>
            <a:xfrm>
              <a:off x="5673226" y="2155841"/>
              <a:ext cx="0" cy="1002000"/>
            </a:xfrm>
            <a:prstGeom prst="straightConnector1">
              <a:avLst/>
            </a:prstGeom>
            <a:noFill/>
            <a:ln w="50800" cap="flat" cmpd="sng">
              <a:solidFill>
                <a:schemeClr val="accent1"/>
              </a:solidFill>
              <a:prstDash val="solid"/>
              <a:miter lim="800000"/>
              <a:headEnd type="none" w="sm" len="sm"/>
              <a:tailEnd type="triangle" w="med" len="med"/>
            </a:ln>
          </p:spPr>
        </p:cxnSp>
        <p:cxnSp>
          <p:nvCxnSpPr>
            <p:cNvPr id="803" name="Google Shape;803;p38"/>
            <p:cNvCxnSpPr>
              <a:stCxn id="790" idx="3"/>
              <a:endCxn id="793" idx="1"/>
            </p:cNvCxnSpPr>
            <p:nvPr/>
          </p:nvCxnSpPr>
          <p:spPr>
            <a:xfrm>
              <a:off x="2572971" y="2273233"/>
              <a:ext cx="2091000" cy="1196700"/>
            </a:xfrm>
            <a:prstGeom prst="straightConnector1">
              <a:avLst/>
            </a:prstGeom>
            <a:noFill/>
            <a:ln w="50800" cap="flat" cmpd="sng">
              <a:solidFill>
                <a:schemeClr val="accent1"/>
              </a:solidFill>
              <a:prstDash val="solid"/>
              <a:miter lim="800000"/>
              <a:headEnd type="none" w="sm" len="sm"/>
              <a:tailEnd type="triangle" w="med" len="med"/>
            </a:ln>
          </p:spPr>
        </p:cxnSp>
        <p:cxnSp>
          <p:nvCxnSpPr>
            <p:cNvPr id="804" name="Google Shape;804;p38"/>
            <p:cNvCxnSpPr>
              <a:stCxn id="793" idx="3"/>
              <a:endCxn id="796" idx="1"/>
            </p:cNvCxnSpPr>
            <p:nvPr/>
          </p:nvCxnSpPr>
          <p:spPr>
            <a:xfrm>
              <a:off x="6682499" y="3469831"/>
              <a:ext cx="505800" cy="0"/>
            </a:xfrm>
            <a:prstGeom prst="straightConnector1">
              <a:avLst/>
            </a:prstGeom>
            <a:noFill/>
            <a:ln w="50800" cap="flat" cmpd="sng">
              <a:solidFill>
                <a:schemeClr val="accent1"/>
              </a:solidFill>
              <a:prstDash val="solid"/>
              <a:miter lim="800000"/>
              <a:headEnd type="none" w="sm" len="sm"/>
              <a:tailEnd type="triangle" w="med" len="med"/>
            </a:ln>
          </p:spPr>
        </p:cxnSp>
        <p:cxnSp>
          <p:nvCxnSpPr>
            <p:cNvPr id="805" name="Google Shape;805;p38"/>
            <p:cNvCxnSpPr>
              <a:stCxn id="796" idx="3"/>
              <a:endCxn id="798" idx="1"/>
            </p:cNvCxnSpPr>
            <p:nvPr/>
          </p:nvCxnSpPr>
          <p:spPr>
            <a:xfrm>
              <a:off x="8199802" y="3469830"/>
              <a:ext cx="1047600" cy="0"/>
            </a:xfrm>
            <a:prstGeom prst="straightConnector1">
              <a:avLst/>
            </a:prstGeom>
            <a:noFill/>
            <a:ln w="50800" cap="flat" cmpd="sng">
              <a:solidFill>
                <a:schemeClr val="accent1"/>
              </a:solidFill>
              <a:prstDash val="solid"/>
              <a:miter lim="800000"/>
              <a:headEnd type="none" w="sm" len="sm"/>
              <a:tailEnd type="triangle" w="med" len="med"/>
            </a:ln>
          </p:spPr>
        </p:cxnSp>
        <p:sp>
          <p:nvSpPr>
            <p:cNvPr id="806" name="Google Shape;806;p38"/>
            <p:cNvSpPr txBox="1"/>
            <p:nvPr/>
          </p:nvSpPr>
          <p:spPr>
            <a:xfrm>
              <a:off x="7302686" y="4544421"/>
              <a:ext cx="782842" cy="623980"/>
            </a:xfrm>
            <a:prstGeom prst="rect">
              <a:avLst/>
            </a:prstGeom>
            <a:solidFill>
              <a:schemeClr val="accent5"/>
            </a:solidFill>
            <a:ln w="12700" cap="flat" cmpd="sng">
              <a:solidFill>
                <a:srgbClr val="42719B"/>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a:solidFill>
                    <a:schemeClr val="lt1"/>
                  </a:solidFill>
                  <a:latin typeface="Cambria"/>
                  <a:ea typeface="Cambria"/>
                  <a:cs typeface="Cambria"/>
                  <a:sym typeface="Cambria"/>
                </a:rPr>
                <a:t>Khởi kiện tại Tòa án</a:t>
              </a:r>
              <a:endParaRPr sz="1800" b="1">
                <a:solidFill>
                  <a:schemeClr val="lt1"/>
                </a:solidFill>
                <a:latin typeface="Cambria"/>
                <a:ea typeface="Cambria"/>
                <a:cs typeface="Cambria"/>
                <a:sym typeface="Cambria"/>
              </a:endParaRPr>
            </a:p>
          </p:txBody>
        </p:sp>
        <p:cxnSp>
          <p:nvCxnSpPr>
            <p:cNvPr id="807" name="Google Shape;807;p38"/>
            <p:cNvCxnSpPr>
              <a:stCxn id="800" idx="1"/>
              <a:endCxn id="806" idx="3"/>
            </p:cNvCxnSpPr>
            <p:nvPr/>
          </p:nvCxnSpPr>
          <p:spPr>
            <a:xfrm rot="10800000">
              <a:off x="8085494" y="4856411"/>
              <a:ext cx="1180200" cy="0"/>
            </a:xfrm>
            <a:prstGeom prst="straightConnector1">
              <a:avLst/>
            </a:prstGeom>
            <a:noFill/>
            <a:ln w="50800" cap="flat" cmpd="sng">
              <a:solidFill>
                <a:schemeClr val="accent1"/>
              </a:solidFill>
              <a:prstDash val="solid"/>
              <a:miter lim="800000"/>
              <a:headEnd type="none" w="sm" len="sm"/>
              <a:tailEnd type="triangle" w="med" len="med"/>
            </a:ln>
          </p:spPr>
        </p:cxnSp>
        <p:sp>
          <p:nvSpPr>
            <p:cNvPr id="808" name="Google Shape;808;p38"/>
            <p:cNvSpPr txBox="1"/>
            <p:nvPr/>
          </p:nvSpPr>
          <p:spPr>
            <a:xfrm>
              <a:off x="8284189" y="4132359"/>
              <a:ext cx="782842" cy="62398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a:solidFill>
                    <a:schemeClr val="dk1"/>
                  </a:solidFill>
                  <a:latin typeface="Cambria"/>
                  <a:ea typeface="Cambria"/>
                  <a:cs typeface="Cambria"/>
                  <a:sym typeface="Cambria"/>
                </a:rPr>
                <a:t>Nếu không nhất trí</a:t>
              </a:r>
              <a:endParaRPr/>
            </a:p>
          </p:txBody>
        </p:sp>
      </p:gr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12"/>
        <p:cNvGrpSpPr/>
        <p:nvPr/>
      </p:nvGrpSpPr>
      <p:grpSpPr>
        <a:xfrm>
          <a:off x="0" y="0"/>
          <a:ext cx="0" cy="0"/>
          <a:chOff x="0" y="0"/>
          <a:chExt cx="0" cy="0"/>
        </a:xfrm>
      </p:grpSpPr>
      <p:sp>
        <p:nvSpPr>
          <p:cNvPr id="813" name="Google Shape;813;p39"/>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14" name="Google Shape;814;p39"/>
          <p:cNvSpPr/>
          <p:nvPr/>
        </p:nvSpPr>
        <p:spPr>
          <a:xfrm rot="-2700000" flipH="1">
            <a:off x="-376156" y="-253670"/>
            <a:ext cx="1827638" cy="1376989"/>
          </a:xfrm>
          <a:custGeom>
            <a:avLst/>
            <a:gdLst/>
            <a:ahLst/>
            <a:cxnLst/>
            <a:rect l="l" t="t" r="r" b="b"/>
            <a:pathLst>
              <a:path w="1827638" h="1376989" extrusionOk="0">
                <a:moveTo>
                  <a:pt x="0" y="987379"/>
                </a:moveTo>
                <a:lnTo>
                  <a:pt x="987379" y="0"/>
                </a:lnTo>
                <a:lnTo>
                  <a:pt x="1827638" y="840260"/>
                </a:lnTo>
                <a:lnTo>
                  <a:pt x="1827638" y="1376989"/>
                </a:lnTo>
                <a:lnTo>
                  <a:pt x="0" y="1376989"/>
                </a:lnTo>
                <a:close/>
              </a:path>
            </a:pathLst>
          </a:custGeom>
          <a:solidFill>
            <a:schemeClr val="accent1">
              <a:alpha val="2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15" name="Google Shape;815;p39"/>
          <p:cNvSpPr/>
          <p:nvPr/>
        </p:nvSpPr>
        <p:spPr>
          <a:xfrm rot="-2700000" flipH="1">
            <a:off x="891641" y="422146"/>
            <a:ext cx="645368" cy="645368"/>
          </a:xfrm>
          <a:prstGeom prst="rect">
            <a:avLst/>
          </a:prstGeom>
          <a:solidFill>
            <a:schemeClr val="accent1">
              <a:alpha val="2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16" name="Google Shape;816;p39"/>
          <p:cNvSpPr/>
          <p:nvPr/>
        </p:nvSpPr>
        <p:spPr>
          <a:xfrm rot="-2700000" flipH="1">
            <a:off x="10043482" y="655140"/>
            <a:ext cx="687472" cy="687472"/>
          </a:xfrm>
          <a:prstGeom prst="rect">
            <a:avLst/>
          </a:prstGeom>
          <a:solidFill>
            <a:schemeClr val="accent4">
              <a:alpha val="2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17" name="Google Shape;817;p39"/>
          <p:cNvSpPr/>
          <p:nvPr/>
        </p:nvSpPr>
        <p:spPr>
          <a:xfrm rot="10800000" flipH="1">
            <a:off x="9356643" y="0"/>
            <a:ext cx="2835357" cy="1480837"/>
          </a:xfrm>
          <a:custGeom>
            <a:avLst/>
            <a:gdLst/>
            <a:ahLst/>
            <a:cxnLst/>
            <a:rect l="l" t="t" r="r" b="b"/>
            <a:pathLst>
              <a:path w="2835357" h="1480837" extrusionOk="0">
                <a:moveTo>
                  <a:pt x="2835357" y="1480837"/>
                </a:moveTo>
                <a:lnTo>
                  <a:pt x="0" y="1480837"/>
                </a:lnTo>
                <a:lnTo>
                  <a:pt x="1552727" y="0"/>
                </a:lnTo>
                <a:lnTo>
                  <a:pt x="2835357" y="1223245"/>
                </a:lnTo>
                <a:close/>
              </a:path>
            </a:pathLst>
          </a:custGeom>
          <a:solidFill>
            <a:schemeClr val="accent4">
              <a:alpha val="2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18" name="Google Shape;818;p39"/>
          <p:cNvSpPr/>
          <p:nvPr/>
        </p:nvSpPr>
        <p:spPr>
          <a:xfrm flipH="1">
            <a:off x="7976344" y="6115501"/>
            <a:ext cx="1494513" cy="742499"/>
          </a:xfrm>
          <a:prstGeom prst="triangle">
            <a:avLst>
              <a:gd name="adj" fmla="val 50000"/>
            </a:avLst>
          </a:prstGeom>
          <a:solidFill>
            <a:schemeClr val="accent1">
              <a:alpha val="2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19" name="Google Shape;819;p39"/>
          <p:cNvSpPr/>
          <p:nvPr/>
        </p:nvSpPr>
        <p:spPr>
          <a:xfrm flipH="1">
            <a:off x="7604080" y="6453143"/>
            <a:ext cx="814903" cy="404857"/>
          </a:xfrm>
          <a:prstGeom prst="triangle">
            <a:avLst>
              <a:gd name="adj" fmla="val 50000"/>
            </a:avLst>
          </a:prstGeom>
          <a:solidFill>
            <a:schemeClr val="accent1">
              <a:alpha val="2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820" name="Google Shape;820;p39"/>
          <p:cNvGrpSpPr/>
          <p:nvPr/>
        </p:nvGrpSpPr>
        <p:grpSpPr>
          <a:xfrm>
            <a:off x="150692" y="190514"/>
            <a:ext cx="11169667" cy="6579777"/>
            <a:chOff x="-110599" y="344884"/>
            <a:chExt cx="12286438" cy="6113239"/>
          </a:xfrm>
        </p:grpSpPr>
        <p:sp>
          <p:nvSpPr>
            <p:cNvPr id="821" name="Google Shape;821;p39"/>
            <p:cNvSpPr/>
            <p:nvPr/>
          </p:nvSpPr>
          <p:spPr>
            <a:xfrm>
              <a:off x="895350" y="1216479"/>
              <a:ext cx="10401300" cy="4702629"/>
            </a:xfrm>
            <a:prstGeom prst="ellipse">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a:solidFill>
                    <a:schemeClr val="dk1"/>
                  </a:solidFill>
                  <a:latin typeface="Cambria"/>
                  <a:ea typeface="Cambria"/>
                  <a:cs typeface="Cambria"/>
                  <a:sym typeface="Cambria"/>
                </a:rPr>
                <a:t>Chương X</a:t>
              </a:r>
              <a:endParaRPr/>
            </a:p>
            <a:p>
              <a:pPr marL="0" marR="0" lvl="0" indent="0" algn="ctr" rtl="0">
                <a:spcBef>
                  <a:spcPts val="600"/>
                </a:spcBef>
                <a:spcAft>
                  <a:spcPts val="0"/>
                </a:spcAft>
                <a:buNone/>
              </a:pPr>
              <a:r>
                <a:rPr lang="en-US" sz="2400" b="1">
                  <a:solidFill>
                    <a:schemeClr val="dk1"/>
                  </a:solidFill>
                  <a:latin typeface="Cambria"/>
                  <a:ea typeface="Cambria"/>
                  <a:cs typeface="Cambria"/>
                  <a:sym typeface="Cambria"/>
                </a:rPr>
                <a:t>ĐIỀU KIỆN BẢO ĐẢM HOẠT ĐỘNG </a:t>
              </a:r>
              <a:endParaRPr/>
            </a:p>
            <a:p>
              <a:pPr marL="0" marR="0" lvl="0" indent="0" algn="ctr" rtl="0">
                <a:spcBef>
                  <a:spcPts val="600"/>
                </a:spcBef>
                <a:spcAft>
                  <a:spcPts val="0"/>
                </a:spcAft>
                <a:buNone/>
              </a:pPr>
              <a:r>
                <a:rPr lang="en-US" sz="2400" b="1">
                  <a:solidFill>
                    <a:schemeClr val="dk1"/>
                  </a:solidFill>
                  <a:latin typeface="Cambria"/>
                  <a:ea typeface="Cambria"/>
                  <a:cs typeface="Cambria"/>
                  <a:sym typeface="Cambria"/>
                </a:rPr>
                <a:t>KHÁM BỆNH, CHỮA BỆNH</a:t>
              </a:r>
              <a:endParaRPr/>
            </a:p>
            <a:p>
              <a:pPr marL="0" marR="0" lvl="0" indent="0" algn="ctr" rtl="0">
                <a:spcBef>
                  <a:spcPts val="600"/>
                </a:spcBef>
                <a:spcAft>
                  <a:spcPts val="0"/>
                </a:spcAft>
                <a:buNone/>
              </a:pPr>
              <a:r>
                <a:rPr lang="en-US" sz="2000" b="1" i="1">
                  <a:solidFill>
                    <a:schemeClr val="dk1"/>
                  </a:solidFill>
                  <a:latin typeface="Cambria"/>
                  <a:ea typeface="Cambria"/>
                  <a:cs typeface="Cambria"/>
                  <a:sym typeface="Cambria"/>
                </a:rPr>
                <a:t>(Bao gồm 3 mục và 11 điều)</a:t>
              </a:r>
              <a:endParaRPr sz="1800" b="1" i="1">
                <a:solidFill>
                  <a:schemeClr val="dk1"/>
                </a:solidFill>
                <a:latin typeface="Cambria"/>
                <a:ea typeface="Cambria"/>
                <a:cs typeface="Cambria"/>
                <a:sym typeface="Cambria"/>
              </a:endParaRPr>
            </a:p>
          </p:txBody>
        </p:sp>
        <p:sp>
          <p:nvSpPr>
            <p:cNvPr id="822" name="Google Shape;822;p39"/>
            <p:cNvSpPr/>
            <p:nvPr/>
          </p:nvSpPr>
          <p:spPr>
            <a:xfrm>
              <a:off x="1013926" y="1008174"/>
              <a:ext cx="2081893" cy="1534886"/>
            </a:xfrm>
            <a:prstGeom prst="ellipse">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700" b="1">
                  <a:solidFill>
                    <a:schemeClr val="lt1"/>
                  </a:solidFill>
                  <a:latin typeface="Times New Roman"/>
                  <a:ea typeface="Times New Roman"/>
                  <a:cs typeface="Times New Roman"/>
                  <a:sym typeface="Times New Roman"/>
                </a:rPr>
                <a:t>Điều 104. Cấp chuyên môn kỹ thuật trong KBCB</a:t>
              </a:r>
              <a:endParaRPr sz="1700">
                <a:solidFill>
                  <a:schemeClr val="lt1"/>
                </a:solidFill>
                <a:latin typeface="Calibri"/>
                <a:ea typeface="Calibri"/>
                <a:cs typeface="Calibri"/>
                <a:sym typeface="Calibri"/>
              </a:endParaRPr>
            </a:p>
          </p:txBody>
        </p:sp>
        <p:sp>
          <p:nvSpPr>
            <p:cNvPr id="823" name="Google Shape;823;p39"/>
            <p:cNvSpPr/>
            <p:nvPr/>
          </p:nvSpPr>
          <p:spPr>
            <a:xfrm>
              <a:off x="3365323" y="445407"/>
              <a:ext cx="2305051" cy="1534886"/>
            </a:xfrm>
            <a:prstGeom prst="ellipse">
              <a:avLst/>
            </a:prstGeom>
            <a:gradFill>
              <a:gsLst>
                <a:gs pos="0">
                  <a:srgbClr val="F7BCA2"/>
                </a:gs>
                <a:gs pos="50000">
                  <a:srgbClr val="F4B093"/>
                </a:gs>
                <a:gs pos="100000">
                  <a:srgbClr val="F7A47F"/>
                </a:gs>
              </a:gsLst>
              <a:lin ang="5400000" scaled="0"/>
            </a:gradFill>
            <a:ln w="9525"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chemeClr val="dk1"/>
                  </a:solidFill>
                  <a:latin typeface="Times New Roman"/>
                  <a:ea typeface="Times New Roman"/>
                  <a:cs typeface="Times New Roman"/>
                  <a:sym typeface="Times New Roman"/>
                </a:rPr>
                <a:t>Điều 105. Đào tạo, bồi dưỡng người hành nghề</a:t>
              </a:r>
              <a:endParaRPr sz="2000">
                <a:solidFill>
                  <a:schemeClr val="dk1"/>
                </a:solidFill>
                <a:latin typeface="Calibri"/>
                <a:ea typeface="Calibri"/>
                <a:cs typeface="Calibri"/>
                <a:sym typeface="Calibri"/>
              </a:endParaRPr>
            </a:p>
          </p:txBody>
        </p:sp>
        <p:sp>
          <p:nvSpPr>
            <p:cNvPr id="824" name="Google Shape;824;p39"/>
            <p:cNvSpPr/>
            <p:nvPr/>
          </p:nvSpPr>
          <p:spPr>
            <a:xfrm>
              <a:off x="5946973" y="344884"/>
              <a:ext cx="2305051" cy="1534886"/>
            </a:xfrm>
            <a:prstGeom prst="ellipse">
              <a:avLst/>
            </a:prstGeom>
            <a:solidFill>
              <a:srgbClr val="FFC00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chemeClr val="dk1"/>
                  </a:solidFill>
                  <a:latin typeface="Times New Roman"/>
                  <a:ea typeface="Times New Roman"/>
                  <a:cs typeface="Times New Roman"/>
                  <a:sym typeface="Times New Roman"/>
                </a:rPr>
                <a:t>Điều 106. Nguồn tài chính cho KBCB</a:t>
              </a:r>
              <a:endParaRPr sz="2000">
                <a:solidFill>
                  <a:schemeClr val="dk1"/>
                </a:solidFill>
                <a:latin typeface="Calibri"/>
                <a:ea typeface="Calibri"/>
                <a:cs typeface="Calibri"/>
                <a:sym typeface="Calibri"/>
              </a:endParaRPr>
            </a:p>
          </p:txBody>
        </p:sp>
        <p:sp>
          <p:nvSpPr>
            <p:cNvPr id="825" name="Google Shape;825;p39"/>
            <p:cNvSpPr/>
            <p:nvPr/>
          </p:nvSpPr>
          <p:spPr>
            <a:xfrm>
              <a:off x="8356348" y="845336"/>
              <a:ext cx="2305051" cy="1534886"/>
            </a:xfrm>
            <a:prstGeom prst="ellipse">
              <a:avLst/>
            </a:prstGeom>
            <a:solidFill>
              <a:srgbClr val="C55A1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chemeClr val="lt1"/>
                  </a:solidFill>
                  <a:latin typeface="Times New Roman"/>
                  <a:ea typeface="Times New Roman"/>
                  <a:cs typeface="Times New Roman"/>
                  <a:sym typeface="Times New Roman"/>
                </a:rPr>
                <a:t>Điều 107. Ngân sách nhà nước chi cho KBCB</a:t>
              </a:r>
              <a:endParaRPr sz="2000">
                <a:solidFill>
                  <a:schemeClr val="lt1"/>
                </a:solidFill>
                <a:latin typeface="Calibri"/>
                <a:ea typeface="Calibri"/>
                <a:cs typeface="Calibri"/>
                <a:sym typeface="Calibri"/>
              </a:endParaRPr>
            </a:p>
          </p:txBody>
        </p:sp>
        <p:sp>
          <p:nvSpPr>
            <p:cNvPr id="826" name="Google Shape;826;p39"/>
            <p:cNvSpPr/>
            <p:nvPr/>
          </p:nvSpPr>
          <p:spPr>
            <a:xfrm>
              <a:off x="9870788" y="2171124"/>
              <a:ext cx="2305051" cy="1534886"/>
            </a:xfrm>
            <a:prstGeom prst="ellipse">
              <a:avLst/>
            </a:prstGeom>
            <a:solidFill>
              <a:srgbClr val="00B05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chemeClr val="dk1"/>
                  </a:solidFill>
                  <a:latin typeface="Times New Roman"/>
                  <a:ea typeface="Times New Roman"/>
                  <a:cs typeface="Times New Roman"/>
                  <a:sym typeface="Times New Roman"/>
                </a:rPr>
                <a:t>Điều 108. Tự chủ đối với cơ sở KBCB của Nhà nước</a:t>
              </a:r>
              <a:endParaRPr/>
            </a:p>
          </p:txBody>
        </p:sp>
        <p:sp>
          <p:nvSpPr>
            <p:cNvPr id="827" name="Google Shape;827;p39"/>
            <p:cNvSpPr/>
            <p:nvPr/>
          </p:nvSpPr>
          <p:spPr>
            <a:xfrm>
              <a:off x="7970372" y="4811487"/>
              <a:ext cx="2305051" cy="1534886"/>
            </a:xfrm>
            <a:prstGeom prst="ellipse">
              <a:avLst/>
            </a:prstGeom>
            <a:solidFill>
              <a:srgbClr val="BF900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chemeClr val="lt1"/>
                  </a:solidFill>
                  <a:latin typeface="Times New Roman"/>
                  <a:ea typeface="Times New Roman"/>
                  <a:cs typeface="Times New Roman"/>
                  <a:sym typeface="Times New Roman"/>
                </a:rPr>
                <a:t>Điều 110. Giá dịch vụ KBCB</a:t>
              </a:r>
              <a:endParaRPr sz="2000">
                <a:solidFill>
                  <a:schemeClr val="lt1"/>
                </a:solidFill>
                <a:latin typeface="Calibri"/>
                <a:ea typeface="Calibri"/>
                <a:cs typeface="Calibri"/>
                <a:sym typeface="Calibri"/>
              </a:endParaRPr>
            </a:p>
          </p:txBody>
        </p:sp>
        <p:sp>
          <p:nvSpPr>
            <p:cNvPr id="828" name="Google Shape;828;p39"/>
            <p:cNvSpPr/>
            <p:nvPr/>
          </p:nvSpPr>
          <p:spPr>
            <a:xfrm>
              <a:off x="2860722" y="4923237"/>
              <a:ext cx="2305051" cy="1534886"/>
            </a:xfrm>
            <a:prstGeom prst="ellipse">
              <a:avLst/>
            </a:prstGeom>
            <a:solidFill>
              <a:schemeClr val="accent2"/>
            </a:solidFill>
            <a:ln w="12700" cap="flat" cmpd="sng">
              <a:solidFill>
                <a:srgbClr val="AC5B2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chemeClr val="lt1"/>
                  </a:solidFill>
                  <a:latin typeface="Times"/>
                  <a:ea typeface="Times"/>
                  <a:cs typeface="Times"/>
                  <a:sym typeface="Times"/>
                </a:rPr>
                <a:t>Điều 112. Hệ thống thông tin về quản lý hoạt động KBCB</a:t>
              </a:r>
              <a:endParaRPr sz="2000">
                <a:solidFill>
                  <a:schemeClr val="lt1"/>
                </a:solidFill>
                <a:latin typeface="Calibri"/>
                <a:ea typeface="Calibri"/>
                <a:cs typeface="Calibri"/>
                <a:sym typeface="Calibri"/>
              </a:endParaRPr>
            </a:p>
          </p:txBody>
        </p:sp>
        <p:sp>
          <p:nvSpPr>
            <p:cNvPr id="829" name="Google Shape;829;p39"/>
            <p:cNvSpPr/>
            <p:nvPr/>
          </p:nvSpPr>
          <p:spPr>
            <a:xfrm>
              <a:off x="631088" y="4155795"/>
              <a:ext cx="2305051" cy="1534886"/>
            </a:xfrm>
            <a:prstGeom prst="ellipse">
              <a:avLst/>
            </a:prstGeom>
            <a:solidFill>
              <a:srgbClr val="FFF2CC"/>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chemeClr val="dk1"/>
                  </a:solidFill>
                  <a:latin typeface="Times New Roman"/>
                  <a:ea typeface="Times New Roman"/>
                  <a:cs typeface="Times New Roman"/>
                  <a:sym typeface="Times New Roman"/>
                </a:rPr>
                <a:t>Điều 113. Thiết bị y tế </a:t>
              </a:r>
              <a:endParaRPr sz="2000">
                <a:solidFill>
                  <a:schemeClr val="dk1"/>
                </a:solidFill>
                <a:latin typeface="Calibri"/>
                <a:ea typeface="Calibri"/>
                <a:cs typeface="Calibri"/>
                <a:sym typeface="Calibri"/>
              </a:endParaRPr>
            </a:p>
          </p:txBody>
        </p:sp>
        <p:sp>
          <p:nvSpPr>
            <p:cNvPr id="830" name="Google Shape;830;p39"/>
            <p:cNvSpPr/>
            <p:nvPr/>
          </p:nvSpPr>
          <p:spPr>
            <a:xfrm>
              <a:off x="-110599" y="2542936"/>
              <a:ext cx="2139292" cy="1534886"/>
            </a:xfrm>
            <a:prstGeom prst="ellipse">
              <a:avLst/>
            </a:prstGeom>
            <a:solidFill>
              <a:srgbClr val="833C0B"/>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chemeClr val="lt1"/>
                  </a:solidFill>
                  <a:latin typeface="Times New Roman"/>
                  <a:ea typeface="Times New Roman"/>
                  <a:cs typeface="Times New Roman"/>
                  <a:sym typeface="Times New Roman"/>
                </a:rPr>
                <a:t>Điều 114. Bảo đảm an ninh trật tự tại cơ sở KBCB</a:t>
              </a:r>
              <a:endParaRPr sz="2000">
                <a:solidFill>
                  <a:schemeClr val="lt1"/>
                </a:solidFill>
                <a:latin typeface="Calibri"/>
                <a:ea typeface="Calibri"/>
                <a:cs typeface="Calibri"/>
                <a:sym typeface="Calibri"/>
              </a:endParaRPr>
            </a:p>
          </p:txBody>
        </p:sp>
      </p:grpSp>
      <p:sp>
        <p:nvSpPr>
          <p:cNvPr id="831" name="Google Shape;831;p39"/>
          <p:cNvSpPr/>
          <p:nvPr/>
        </p:nvSpPr>
        <p:spPr>
          <a:xfrm>
            <a:off x="9340064" y="3954678"/>
            <a:ext cx="2095534" cy="1596510"/>
          </a:xfrm>
          <a:prstGeom prst="ellipse">
            <a:avLst/>
          </a:prstGeom>
          <a:solidFill>
            <a:srgbClr val="FFFF0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chemeClr val="dk1"/>
                </a:solidFill>
                <a:latin typeface="Times New Roman"/>
                <a:ea typeface="Times New Roman"/>
                <a:cs typeface="Times New Roman"/>
                <a:sym typeface="Times New Roman"/>
              </a:rPr>
              <a:t>Điều 109. Xã hội hóa trong hoạt động KBCB</a:t>
            </a:r>
            <a:endParaRPr/>
          </a:p>
        </p:txBody>
      </p:sp>
      <p:sp>
        <p:nvSpPr>
          <p:cNvPr id="832" name="Google Shape;832;p39"/>
          <p:cNvSpPr/>
          <p:nvPr/>
        </p:nvSpPr>
        <p:spPr>
          <a:xfrm>
            <a:off x="5186196" y="5202459"/>
            <a:ext cx="2095534" cy="1652022"/>
          </a:xfrm>
          <a:prstGeom prst="ellipse">
            <a:avLst/>
          </a:prstGeom>
          <a:solidFill>
            <a:srgbClr val="548135"/>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chemeClr val="lt1"/>
                </a:solidFill>
                <a:latin typeface="Times"/>
                <a:ea typeface="Times"/>
                <a:cs typeface="Times"/>
                <a:sym typeface="Times"/>
              </a:rPr>
              <a:t>Điều 111. Quỹ hỗ trợ KBCB</a:t>
            </a:r>
            <a:endParaRPr sz="2000">
              <a:solidFill>
                <a:schemeClr val="lt1"/>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grpSp>
        <p:nvGrpSpPr>
          <p:cNvPr id="117" name="Google Shape;117;p4"/>
          <p:cNvGrpSpPr/>
          <p:nvPr/>
        </p:nvGrpSpPr>
        <p:grpSpPr>
          <a:xfrm>
            <a:off x="6354567" y="730734"/>
            <a:ext cx="5592280" cy="5365138"/>
            <a:chOff x="2168797" y="74070"/>
            <a:chExt cx="5592280" cy="5365138"/>
          </a:xfrm>
        </p:grpSpPr>
        <p:sp>
          <p:nvSpPr>
            <p:cNvPr id="118" name="Google Shape;118;p4"/>
            <p:cNvSpPr/>
            <p:nvPr/>
          </p:nvSpPr>
          <p:spPr>
            <a:xfrm>
              <a:off x="3066228" y="74070"/>
              <a:ext cx="3555402" cy="3555402"/>
            </a:xfrm>
            <a:prstGeom prst="ellipse">
              <a:avLst/>
            </a:prstGeom>
            <a:solidFill>
              <a:schemeClr val="accent4">
                <a:alpha val="49803"/>
              </a:schemeClr>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4"/>
            <p:cNvSpPr txBox="1"/>
            <p:nvPr/>
          </p:nvSpPr>
          <p:spPr>
            <a:xfrm>
              <a:off x="3540281" y="696266"/>
              <a:ext cx="2607295" cy="1599931"/>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dk1"/>
                </a:buClr>
                <a:buSzPts val="6500"/>
                <a:buFont typeface="Calibri"/>
                <a:buNone/>
              </a:pPr>
              <a:endParaRPr sz="6500" b="0" i="0" u="none" strike="noStrike" cap="none">
                <a:solidFill>
                  <a:schemeClr val="dk1"/>
                </a:solidFill>
                <a:latin typeface="Calibri"/>
                <a:ea typeface="Calibri"/>
                <a:cs typeface="Calibri"/>
                <a:sym typeface="Calibri"/>
              </a:endParaRPr>
            </a:p>
          </p:txBody>
        </p:sp>
        <p:sp>
          <p:nvSpPr>
            <p:cNvPr id="120" name="Google Shape;120;p4"/>
            <p:cNvSpPr/>
            <p:nvPr/>
          </p:nvSpPr>
          <p:spPr>
            <a:xfrm>
              <a:off x="4205675" y="1883806"/>
              <a:ext cx="3555402" cy="3555402"/>
            </a:xfrm>
            <a:prstGeom prst="ellipse">
              <a:avLst/>
            </a:prstGeom>
            <a:solidFill>
              <a:srgbClr val="2EE844">
                <a:alpha val="49803"/>
              </a:srgbClr>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4"/>
            <p:cNvSpPr txBox="1"/>
            <p:nvPr/>
          </p:nvSpPr>
          <p:spPr>
            <a:xfrm>
              <a:off x="5293036" y="2802285"/>
              <a:ext cx="2133241" cy="1955471"/>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dk1"/>
                </a:buClr>
                <a:buSzPts val="6500"/>
                <a:buFont typeface="Calibri"/>
                <a:buNone/>
              </a:pPr>
              <a:endParaRPr sz="6500" b="0" i="0" u="none" strike="noStrike" cap="none">
                <a:solidFill>
                  <a:schemeClr val="dk1"/>
                </a:solidFill>
                <a:latin typeface="Calibri"/>
                <a:ea typeface="Calibri"/>
                <a:cs typeface="Calibri"/>
                <a:sym typeface="Calibri"/>
              </a:endParaRPr>
            </a:p>
          </p:txBody>
        </p:sp>
        <p:sp>
          <p:nvSpPr>
            <p:cNvPr id="122" name="Google Shape;122;p4"/>
            <p:cNvSpPr/>
            <p:nvPr/>
          </p:nvSpPr>
          <p:spPr>
            <a:xfrm>
              <a:off x="2168797" y="1874882"/>
              <a:ext cx="3555402" cy="3555402"/>
            </a:xfrm>
            <a:prstGeom prst="ellipse">
              <a:avLst/>
            </a:prstGeom>
            <a:solidFill>
              <a:srgbClr val="5999D5">
                <a:alpha val="49803"/>
              </a:srgbClr>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4"/>
            <p:cNvSpPr txBox="1"/>
            <p:nvPr/>
          </p:nvSpPr>
          <p:spPr>
            <a:xfrm>
              <a:off x="2503597" y="2793361"/>
              <a:ext cx="2133241" cy="1955471"/>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dk1"/>
                </a:buClr>
                <a:buSzPts val="6500"/>
                <a:buFont typeface="Calibri"/>
                <a:buNone/>
              </a:pPr>
              <a:endParaRPr sz="6500" b="0" i="0" u="none" strike="noStrike" cap="none">
                <a:solidFill>
                  <a:schemeClr val="dk1"/>
                </a:solidFill>
                <a:latin typeface="Calibri"/>
                <a:ea typeface="Calibri"/>
                <a:cs typeface="Calibri"/>
                <a:sym typeface="Calibri"/>
              </a:endParaRPr>
            </a:p>
          </p:txBody>
        </p:sp>
      </p:grpSp>
      <p:sp>
        <p:nvSpPr>
          <p:cNvPr id="124" name="Google Shape;124;p4"/>
          <p:cNvSpPr txBox="1"/>
          <p:nvPr/>
        </p:nvSpPr>
        <p:spPr>
          <a:xfrm>
            <a:off x="8499942" y="3533214"/>
            <a:ext cx="139849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0" i="0" u="none" strike="noStrike" cap="none">
                <a:solidFill>
                  <a:schemeClr val="dk1"/>
                </a:solidFill>
                <a:latin typeface="Calibri"/>
                <a:ea typeface="Calibri"/>
                <a:cs typeface="Calibri"/>
                <a:sym typeface="Calibri"/>
              </a:rPr>
              <a:t>Người bệnh</a:t>
            </a:r>
            <a:endParaRPr sz="1800">
              <a:solidFill>
                <a:schemeClr val="dk1"/>
              </a:solidFill>
              <a:latin typeface="Calibri"/>
              <a:ea typeface="Calibri"/>
              <a:cs typeface="Calibri"/>
              <a:sym typeface="Calibri"/>
            </a:endParaRPr>
          </a:p>
        </p:txBody>
      </p:sp>
      <p:sp>
        <p:nvSpPr>
          <p:cNvPr id="125" name="Google Shape;125;p4"/>
          <p:cNvSpPr txBox="1"/>
          <p:nvPr/>
        </p:nvSpPr>
        <p:spPr>
          <a:xfrm>
            <a:off x="8160962" y="1351178"/>
            <a:ext cx="1737474" cy="120032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Đảm bảo:</a:t>
            </a:r>
            <a:endParaRPr/>
          </a:p>
          <a:p>
            <a:pPr marL="285750" marR="0" lvl="0" indent="-285750" algn="l" rtl="0">
              <a:spcBef>
                <a:spcPts val="0"/>
              </a:spcBef>
              <a:spcAft>
                <a:spcPts val="0"/>
              </a:spcAft>
              <a:buClr>
                <a:schemeClr val="dk1"/>
              </a:buClr>
              <a:buSzPts val="1800"/>
              <a:buFont typeface="Calibri"/>
              <a:buChar char="-"/>
            </a:pPr>
            <a:r>
              <a:rPr lang="en-US" sz="1800">
                <a:solidFill>
                  <a:schemeClr val="dk1"/>
                </a:solidFill>
                <a:latin typeface="Calibri"/>
                <a:ea typeface="Calibri"/>
                <a:cs typeface="Calibri"/>
                <a:sym typeface="Calibri"/>
              </a:rPr>
              <a:t>Quyền lợi</a:t>
            </a:r>
            <a:endParaRPr sz="1800">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1800"/>
              <a:buFont typeface="Calibri"/>
              <a:buChar char="-"/>
            </a:pPr>
            <a:r>
              <a:rPr lang="en-US" sz="1800">
                <a:solidFill>
                  <a:schemeClr val="dk1"/>
                </a:solidFill>
                <a:latin typeface="Calibri"/>
                <a:ea typeface="Calibri"/>
                <a:cs typeface="Calibri"/>
                <a:sym typeface="Calibri"/>
              </a:rPr>
              <a:t>Trách nhiệm</a:t>
            </a:r>
            <a:endParaRPr sz="1800">
              <a:solidFill>
                <a:schemeClr val="dk1"/>
              </a:solidFill>
              <a:latin typeface="Calibri"/>
              <a:ea typeface="Calibri"/>
              <a:cs typeface="Calibri"/>
              <a:sym typeface="Calibri"/>
            </a:endParaRPr>
          </a:p>
          <a:p>
            <a:pPr marL="0" marR="0" lvl="0" indent="0" algn="l" rtl="0">
              <a:spcBef>
                <a:spcPts val="0"/>
              </a:spcBef>
              <a:spcAft>
                <a:spcPts val="0"/>
              </a:spcAft>
              <a:buNone/>
            </a:pPr>
            <a:r>
              <a:rPr lang="en-US" sz="1800">
                <a:solidFill>
                  <a:schemeClr val="dk1"/>
                </a:solidFill>
                <a:latin typeface="Calibri"/>
                <a:ea typeface="Calibri"/>
                <a:cs typeface="Calibri"/>
                <a:sym typeface="Calibri"/>
              </a:rPr>
              <a:t>của người bệnh</a:t>
            </a:r>
            <a:endParaRPr sz="1800">
              <a:solidFill>
                <a:schemeClr val="dk1"/>
              </a:solidFill>
              <a:latin typeface="Calibri"/>
              <a:ea typeface="Calibri"/>
              <a:cs typeface="Calibri"/>
              <a:sym typeface="Calibri"/>
            </a:endParaRPr>
          </a:p>
        </p:txBody>
      </p:sp>
      <p:sp>
        <p:nvSpPr>
          <p:cNvPr id="126" name="Google Shape;126;p4"/>
          <p:cNvSpPr txBox="1"/>
          <p:nvPr/>
        </p:nvSpPr>
        <p:spPr>
          <a:xfrm>
            <a:off x="6705600" y="3881671"/>
            <a:ext cx="1998574" cy="147732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Đảm bảo:</a:t>
            </a:r>
            <a:endParaRPr/>
          </a:p>
          <a:p>
            <a:pPr marL="285750" marR="0" lvl="0" indent="-285750" algn="l" rtl="0">
              <a:spcBef>
                <a:spcPts val="0"/>
              </a:spcBef>
              <a:spcAft>
                <a:spcPts val="0"/>
              </a:spcAft>
              <a:buClr>
                <a:schemeClr val="dk1"/>
              </a:buClr>
              <a:buSzPts val="1800"/>
              <a:buFont typeface="Calibri"/>
              <a:buChar char="-"/>
            </a:pPr>
            <a:r>
              <a:rPr lang="en-US" sz="1800">
                <a:solidFill>
                  <a:schemeClr val="dk1"/>
                </a:solidFill>
                <a:latin typeface="Calibri"/>
                <a:ea typeface="Calibri"/>
                <a:cs typeface="Calibri"/>
                <a:sym typeface="Calibri"/>
              </a:rPr>
              <a:t>Quyền lợi</a:t>
            </a:r>
            <a:endParaRPr sz="1800">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1800"/>
              <a:buFont typeface="Calibri"/>
              <a:buChar char="-"/>
            </a:pPr>
            <a:r>
              <a:rPr lang="en-US" sz="1800">
                <a:solidFill>
                  <a:schemeClr val="dk1"/>
                </a:solidFill>
                <a:latin typeface="Calibri"/>
                <a:ea typeface="Calibri"/>
                <a:cs typeface="Calibri"/>
                <a:sym typeface="Calibri"/>
              </a:rPr>
              <a:t>Trách nhiệm</a:t>
            </a:r>
            <a:endParaRPr sz="1800">
              <a:solidFill>
                <a:schemeClr val="dk1"/>
              </a:solidFill>
              <a:latin typeface="Calibri"/>
              <a:ea typeface="Calibri"/>
              <a:cs typeface="Calibri"/>
              <a:sym typeface="Calibri"/>
            </a:endParaRPr>
          </a:p>
          <a:p>
            <a:pPr marL="0" marR="0" lvl="0" indent="0" algn="l" rtl="0">
              <a:spcBef>
                <a:spcPts val="0"/>
              </a:spcBef>
              <a:spcAft>
                <a:spcPts val="0"/>
              </a:spcAft>
              <a:buNone/>
            </a:pPr>
            <a:r>
              <a:rPr lang="en-US" sz="1800">
                <a:solidFill>
                  <a:schemeClr val="dk1"/>
                </a:solidFill>
                <a:latin typeface="Calibri"/>
                <a:ea typeface="Calibri"/>
                <a:cs typeface="Calibri"/>
                <a:sym typeface="Calibri"/>
              </a:rPr>
              <a:t>của người hành nghề</a:t>
            </a:r>
            <a:endParaRPr sz="1800">
              <a:solidFill>
                <a:schemeClr val="dk1"/>
              </a:solidFill>
              <a:latin typeface="Calibri"/>
              <a:ea typeface="Calibri"/>
              <a:cs typeface="Calibri"/>
              <a:sym typeface="Calibri"/>
            </a:endParaRPr>
          </a:p>
        </p:txBody>
      </p:sp>
      <p:sp>
        <p:nvSpPr>
          <p:cNvPr id="127" name="Google Shape;127;p4"/>
          <p:cNvSpPr txBox="1"/>
          <p:nvPr/>
        </p:nvSpPr>
        <p:spPr>
          <a:xfrm>
            <a:off x="9976596" y="3881671"/>
            <a:ext cx="1653429" cy="175432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Đảm bảo:</a:t>
            </a:r>
            <a:endParaRPr/>
          </a:p>
          <a:p>
            <a:pPr marL="285750" marR="0" lvl="0" indent="-285750" algn="l" rtl="0">
              <a:spcBef>
                <a:spcPts val="0"/>
              </a:spcBef>
              <a:spcAft>
                <a:spcPts val="0"/>
              </a:spcAft>
              <a:buClr>
                <a:schemeClr val="dk1"/>
              </a:buClr>
              <a:buSzPts val="1800"/>
              <a:buFont typeface="Calibri"/>
              <a:buChar char="-"/>
            </a:pPr>
            <a:r>
              <a:rPr lang="en-US" sz="1800">
                <a:solidFill>
                  <a:schemeClr val="dk1"/>
                </a:solidFill>
                <a:latin typeface="Calibri"/>
                <a:ea typeface="Calibri"/>
                <a:cs typeface="Calibri"/>
                <a:sym typeface="Calibri"/>
              </a:rPr>
              <a:t>Quyền lợi</a:t>
            </a:r>
            <a:endParaRPr sz="1800">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1800"/>
              <a:buFont typeface="Calibri"/>
              <a:buChar char="-"/>
            </a:pPr>
            <a:r>
              <a:rPr lang="en-US" sz="1800">
                <a:solidFill>
                  <a:schemeClr val="dk1"/>
                </a:solidFill>
                <a:latin typeface="Calibri"/>
                <a:ea typeface="Calibri"/>
                <a:cs typeface="Calibri"/>
                <a:sym typeface="Calibri"/>
              </a:rPr>
              <a:t>Trách nhiệm</a:t>
            </a:r>
            <a:endParaRPr sz="1800">
              <a:solidFill>
                <a:schemeClr val="dk1"/>
              </a:solidFill>
              <a:latin typeface="Calibri"/>
              <a:ea typeface="Calibri"/>
              <a:cs typeface="Calibri"/>
              <a:sym typeface="Calibri"/>
            </a:endParaRPr>
          </a:p>
          <a:p>
            <a:pPr marL="0" marR="0" lvl="0" indent="0" algn="l" rtl="0">
              <a:spcBef>
                <a:spcPts val="0"/>
              </a:spcBef>
              <a:spcAft>
                <a:spcPts val="0"/>
              </a:spcAft>
              <a:buNone/>
            </a:pPr>
            <a:r>
              <a:rPr lang="en-US" sz="1800">
                <a:solidFill>
                  <a:schemeClr val="dk1"/>
                </a:solidFill>
                <a:latin typeface="Calibri"/>
                <a:ea typeface="Calibri"/>
                <a:cs typeface="Calibri"/>
                <a:sym typeface="Calibri"/>
              </a:rPr>
              <a:t>của cơ sở khám bệnh, chữa bệnh</a:t>
            </a:r>
            <a:endParaRPr sz="1800">
              <a:solidFill>
                <a:schemeClr val="dk1"/>
              </a:solidFill>
              <a:latin typeface="Calibri"/>
              <a:ea typeface="Calibri"/>
              <a:cs typeface="Calibri"/>
              <a:sym typeface="Calibri"/>
            </a:endParaRPr>
          </a:p>
        </p:txBody>
      </p:sp>
      <p:sp>
        <p:nvSpPr>
          <p:cNvPr id="128" name="Google Shape;128;p4"/>
          <p:cNvSpPr txBox="1"/>
          <p:nvPr/>
        </p:nvSpPr>
        <p:spPr>
          <a:xfrm>
            <a:off x="451454" y="979703"/>
            <a:ext cx="5911246" cy="5478423"/>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000" b="0" i="0">
                <a:solidFill>
                  <a:srgbClr val="222222"/>
                </a:solidFill>
                <a:latin typeface="Roboto Condensed"/>
                <a:ea typeface="Roboto Condensed"/>
                <a:cs typeface="Roboto Condensed"/>
                <a:sym typeface="Roboto Condensed"/>
              </a:rPr>
              <a:t>Luật Khám bệnh, Chữa bệnh số 15/2023/QH15 được xây dựng nhằm thể chế hóa kịp thời các chủ trương của Đảng và Nhà nước như:</a:t>
            </a:r>
            <a:endParaRPr/>
          </a:p>
          <a:p>
            <a:pPr marL="285750" marR="0" lvl="0" indent="-285750" algn="just" rtl="0">
              <a:spcBef>
                <a:spcPts val="1200"/>
              </a:spcBef>
              <a:spcAft>
                <a:spcPts val="0"/>
              </a:spcAft>
              <a:buClr>
                <a:srgbClr val="222222"/>
              </a:buClr>
              <a:buSzPts val="2000"/>
              <a:buFont typeface="Roboto Condensed"/>
              <a:buChar char="-"/>
            </a:pPr>
            <a:r>
              <a:rPr lang="en-US" sz="2000">
                <a:solidFill>
                  <a:srgbClr val="222222"/>
                </a:solidFill>
                <a:latin typeface="Roboto Condensed"/>
                <a:ea typeface="Roboto Condensed"/>
                <a:cs typeface="Roboto Condensed"/>
                <a:sym typeface="Roboto Condensed"/>
              </a:rPr>
              <a:t> Tăng cường công tác bảo vệ, chăm sóc và nâng cao sức khỏe Nhân dân trong tình hình mới;</a:t>
            </a:r>
            <a:endParaRPr/>
          </a:p>
          <a:p>
            <a:pPr marL="285750" marR="0" lvl="0" indent="-285750" algn="just" rtl="0">
              <a:spcBef>
                <a:spcPts val="1200"/>
              </a:spcBef>
              <a:spcAft>
                <a:spcPts val="0"/>
              </a:spcAft>
              <a:buClr>
                <a:srgbClr val="222222"/>
              </a:buClr>
              <a:buSzPts val="2000"/>
              <a:buFont typeface="Roboto Condensed"/>
              <a:buChar char="-"/>
            </a:pPr>
            <a:r>
              <a:rPr lang="en-US" sz="2000">
                <a:solidFill>
                  <a:srgbClr val="222222"/>
                </a:solidFill>
                <a:latin typeface="Roboto Condensed"/>
                <a:ea typeface="Roboto Condensed"/>
                <a:cs typeface="Roboto Condensed"/>
                <a:sym typeface="Roboto Condensed"/>
              </a:rPr>
              <a:t>K</a:t>
            </a:r>
            <a:r>
              <a:rPr lang="en-US" sz="2000" b="0" i="0">
                <a:solidFill>
                  <a:srgbClr val="222222"/>
                </a:solidFill>
                <a:latin typeface="Roboto Condensed"/>
                <a:ea typeface="Roboto Condensed"/>
                <a:cs typeface="Roboto Condensed"/>
                <a:sym typeface="Roboto Condensed"/>
              </a:rPr>
              <a:t>hắc phục những hạn chế, bất cập còn tồn tại, giải quyết những vấn đề mới phát sinh để phát triển;</a:t>
            </a:r>
            <a:endParaRPr/>
          </a:p>
          <a:p>
            <a:pPr marL="285750" marR="0" lvl="0" indent="-285750" algn="just" rtl="0">
              <a:spcBef>
                <a:spcPts val="1200"/>
              </a:spcBef>
              <a:spcAft>
                <a:spcPts val="0"/>
              </a:spcAft>
              <a:buClr>
                <a:srgbClr val="222222"/>
              </a:buClr>
              <a:buSzPts val="2000"/>
              <a:buFont typeface="Roboto Condensed"/>
              <a:buChar char="-"/>
            </a:pPr>
            <a:r>
              <a:rPr lang="en-US" sz="2000" b="0" i="0">
                <a:solidFill>
                  <a:srgbClr val="222222"/>
                </a:solidFill>
                <a:latin typeface="Roboto Condensed"/>
                <a:ea typeface="Roboto Condensed"/>
                <a:cs typeface="Roboto Condensed"/>
                <a:sym typeface="Roboto Condensed"/>
              </a:rPr>
              <a:t>Nâng cao chất lượng khám chữa bệnh cho người dân theo định hướng công bằng, chất lượng; phát triển dịch vụ y tế bảo đảm hiệu quả, hội nhập với quốc tế;</a:t>
            </a:r>
            <a:endParaRPr/>
          </a:p>
          <a:p>
            <a:pPr marL="285750" marR="0" lvl="0" indent="-285750" algn="just" rtl="0">
              <a:spcBef>
                <a:spcPts val="1200"/>
              </a:spcBef>
              <a:spcAft>
                <a:spcPts val="0"/>
              </a:spcAft>
              <a:buClr>
                <a:srgbClr val="222222"/>
              </a:buClr>
              <a:buSzPts val="2000"/>
              <a:buFont typeface="Roboto Condensed"/>
              <a:buChar char="-"/>
            </a:pPr>
            <a:r>
              <a:rPr lang="en-US" sz="2000" b="0" i="0">
                <a:solidFill>
                  <a:srgbClr val="222222"/>
                </a:solidFill>
                <a:latin typeface="Roboto Condensed"/>
                <a:ea typeface="Roboto Condensed"/>
                <a:cs typeface="Roboto Condensed"/>
                <a:sym typeface="Roboto Condensed"/>
              </a:rPr>
              <a:t>Tăng cường hiệu lực, hiệu quả, trật tự, kỷ cương, kỷ luật của công tác quản lý nhà nước về hoạt động khám bệnh, chữa bệnh;</a:t>
            </a:r>
            <a:endParaRPr/>
          </a:p>
          <a:p>
            <a:pPr marL="285750" marR="0" lvl="0" indent="-285750" algn="just" rtl="0">
              <a:spcBef>
                <a:spcPts val="1200"/>
              </a:spcBef>
              <a:spcAft>
                <a:spcPts val="0"/>
              </a:spcAft>
              <a:buClr>
                <a:srgbClr val="222222"/>
              </a:buClr>
              <a:buSzPts val="2000"/>
              <a:buFont typeface="Roboto Condensed"/>
              <a:buChar char="-"/>
            </a:pPr>
            <a:r>
              <a:rPr lang="en-US" sz="2000" b="0" i="0">
                <a:solidFill>
                  <a:srgbClr val="222222"/>
                </a:solidFill>
                <a:latin typeface="Roboto Condensed"/>
                <a:ea typeface="Roboto Condensed"/>
                <a:cs typeface="Roboto Condensed"/>
                <a:sym typeface="Roboto Condensed"/>
              </a:rPr>
              <a:t>Lấy người bệnh làm trung tâm cho mọi hoạt động cung cấp dịch vụ khám bệnh, chữa bệnh</a:t>
            </a:r>
            <a:endParaRPr sz="2000">
              <a:solidFill>
                <a:schemeClr val="dk1"/>
              </a:solidFill>
              <a:latin typeface="Calibri"/>
              <a:ea typeface="Calibri"/>
              <a:cs typeface="Calibri"/>
              <a:sym typeface="Calibri"/>
            </a:endParaRPr>
          </a:p>
        </p:txBody>
      </p:sp>
      <p:sp>
        <p:nvSpPr>
          <p:cNvPr id="129" name="Google Shape;129;p4"/>
          <p:cNvSpPr txBox="1"/>
          <p:nvPr/>
        </p:nvSpPr>
        <p:spPr>
          <a:xfrm>
            <a:off x="838200" y="134938"/>
            <a:ext cx="10515600" cy="715962"/>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dk1"/>
              </a:buClr>
              <a:buSzPts val="2800"/>
              <a:buFont typeface="Cambria"/>
              <a:buNone/>
            </a:pPr>
            <a:r>
              <a:rPr lang="en-US" sz="2800" b="1" u="none">
                <a:solidFill>
                  <a:schemeClr val="dk1"/>
                </a:solidFill>
                <a:latin typeface="Cambria"/>
                <a:ea typeface="Cambria"/>
                <a:cs typeface="Cambria"/>
                <a:sym typeface="Cambria"/>
              </a:rPr>
              <a:t>QUAN ĐIỂM, MỤC TIÊU XÂY DỰNG LUẬT</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836"/>
        <p:cNvGrpSpPr/>
        <p:nvPr/>
      </p:nvGrpSpPr>
      <p:grpSpPr>
        <a:xfrm>
          <a:off x="0" y="0"/>
          <a:ext cx="0" cy="0"/>
          <a:chOff x="0" y="0"/>
          <a:chExt cx="0" cy="0"/>
        </a:xfrm>
      </p:grpSpPr>
      <p:sp>
        <p:nvSpPr>
          <p:cNvPr id="837" name="Google Shape;837;p40"/>
          <p:cNvSpPr/>
          <p:nvPr/>
        </p:nvSpPr>
        <p:spPr>
          <a:xfrm>
            <a:off x="1434506" y="5124372"/>
            <a:ext cx="1907458" cy="1061884"/>
          </a:xfrm>
          <a:prstGeom prst="rect">
            <a:avLst/>
          </a:prstGeom>
          <a:solidFill>
            <a:schemeClr val="accent5"/>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chemeClr val="lt1"/>
                </a:solidFill>
                <a:latin typeface="Cambria"/>
                <a:ea typeface="Cambria"/>
                <a:cs typeface="Cambria"/>
                <a:sym typeface="Cambria"/>
              </a:rPr>
              <a:t>CẤP KCB </a:t>
            </a:r>
            <a:endParaRPr/>
          </a:p>
          <a:p>
            <a:pPr marL="0" marR="0" lvl="0" indent="0" algn="ctr" rtl="0">
              <a:spcBef>
                <a:spcPts val="0"/>
              </a:spcBef>
              <a:spcAft>
                <a:spcPts val="0"/>
              </a:spcAft>
              <a:buNone/>
            </a:pPr>
            <a:r>
              <a:rPr lang="en-US" sz="1800" b="1">
                <a:solidFill>
                  <a:schemeClr val="lt1"/>
                </a:solidFill>
                <a:latin typeface="Cambria"/>
                <a:ea typeface="Cambria"/>
                <a:cs typeface="Cambria"/>
                <a:sym typeface="Cambria"/>
              </a:rPr>
              <a:t>BAN ĐẦU</a:t>
            </a:r>
            <a:endParaRPr sz="1800" b="1">
              <a:solidFill>
                <a:schemeClr val="lt1"/>
              </a:solidFill>
              <a:latin typeface="Cambria"/>
              <a:ea typeface="Cambria"/>
              <a:cs typeface="Cambria"/>
              <a:sym typeface="Cambria"/>
            </a:endParaRPr>
          </a:p>
        </p:txBody>
      </p:sp>
      <p:sp>
        <p:nvSpPr>
          <p:cNvPr id="838" name="Google Shape;838;p40"/>
          <p:cNvSpPr/>
          <p:nvPr/>
        </p:nvSpPr>
        <p:spPr>
          <a:xfrm>
            <a:off x="1434506" y="2975392"/>
            <a:ext cx="1907458" cy="1061884"/>
          </a:xfrm>
          <a:prstGeom prst="rect">
            <a:avLst/>
          </a:prstGeom>
          <a:solidFill>
            <a:schemeClr val="accent2"/>
          </a:solidFill>
          <a:ln w="12700" cap="flat" cmpd="sng">
            <a:solidFill>
              <a:srgbClr val="AC5B2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chemeClr val="lt1"/>
                </a:solidFill>
                <a:latin typeface="Cambria"/>
                <a:ea typeface="Cambria"/>
                <a:cs typeface="Cambria"/>
                <a:sym typeface="Cambria"/>
              </a:rPr>
              <a:t>CẤP KCB </a:t>
            </a:r>
            <a:endParaRPr/>
          </a:p>
          <a:p>
            <a:pPr marL="0" marR="0" lvl="0" indent="0" algn="ctr" rtl="0">
              <a:spcBef>
                <a:spcPts val="0"/>
              </a:spcBef>
              <a:spcAft>
                <a:spcPts val="0"/>
              </a:spcAft>
              <a:buNone/>
            </a:pPr>
            <a:r>
              <a:rPr lang="en-US" sz="1800" b="1">
                <a:solidFill>
                  <a:schemeClr val="lt1"/>
                </a:solidFill>
                <a:latin typeface="Cambria"/>
                <a:ea typeface="Cambria"/>
                <a:cs typeface="Cambria"/>
                <a:sym typeface="Cambria"/>
              </a:rPr>
              <a:t>CƠ BẢN</a:t>
            </a:r>
            <a:endParaRPr sz="1800" b="1">
              <a:solidFill>
                <a:schemeClr val="lt1"/>
              </a:solidFill>
              <a:latin typeface="Cambria"/>
              <a:ea typeface="Cambria"/>
              <a:cs typeface="Cambria"/>
              <a:sym typeface="Cambria"/>
            </a:endParaRPr>
          </a:p>
        </p:txBody>
      </p:sp>
      <p:sp>
        <p:nvSpPr>
          <p:cNvPr id="839" name="Google Shape;839;p40"/>
          <p:cNvSpPr/>
          <p:nvPr/>
        </p:nvSpPr>
        <p:spPr>
          <a:xfrm>
            <a:off x="1434506" y="681599"/>
            <a:ext cx="1907458" cy="1061884"/>
          </a:xfrm>
          <a:prstGeom prst="rect">
            <a:avLst/>
          </a:prstGeom>
          <a:solidFill>
            <a:schemeClr val="accent6"/>
          </a:solidFill>
          <a:ln w="12700" cap="flat" cmpd="sng">
            <a:solidFill>
              <a:srgbClr val="517E3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chemeClr val="lt1"/>
                </a:solidFill>
                <a:latin typeface="Cambria"/>
                <a:ea typeface="Cambria"/>
                <a:cs typeface="Cambria"/>
                <a:sym typeface="Cambria"/>
              </a:rPr>
              <a:t>CẤP KCB CHUYÊN SÂU</a:t>
            </a:r>
            <a:endParaRPr sz="1800" b="1">
              <a:solidFill>
                <a:schemeClr val="lt1"/>
              </a:solidFill>
              <a:latin typeface="Cambria"/>
              <a:ea typeface="Cambria"/>
              <a:cs typeface="Cambria"/>
              <a:sym typeface="Cambria"/>
            </a:endParaRPr>
          </a:p>
        </p:txBody>
      </p:sp>
      <p:sp>
        <p:nvSpPr>
          <p:cNvPr id="840" name="Google Shape;840;p40"/>
          <p:cNvSpPr/>
          <p:nvPr/>
        </p:nvSpPr>
        <p:spPr>
          <a:xfrm>
            <a:off x="4723228" y="4915593"/>
            <a:ext cx="6212250" cy="1479442"/>
          </a:xfrm>
          <a:prstGeom prst="rect">
            <a:avLst/>
          </a:prstGeom>
          <a:gradFill>
            <a:gsLst>
              <a:gs pos="0">
                <a:srgbClr val="B0CAE9"/>
              </a:gs>
              <a:gs pos="50000">
                <a:srgbClr val="A1C1E4"/>
              </a:gs>
              <a:gs pos="100000">
                <a:srgbClr val="90B8E4"/>
              </a:gs>
            </a:gsLst>
            <a:lin ang="5400000" scaled="0"/>
          </a:gradFill>
          <a:ln w="9525" cap="flat" cmpd="sng">
            <a:solidFill>
              <a:schemeClr val="accent5"/>
            </a:solidFill>
            <a:prstDash val="solid"/>
            <a:miter lim="800000"/>
            <a:headEnd type="none" w="sm" len="sm"/>
            <a:tailEnd type="none" w="sm" len="sm"/>
          </a:ln>
        </p:spPr>
        <p:txBody>
          <a:bodyPr spcFirstLastPara="1" wrap="square" lIns="91425" tIns="45700" rIns="91425" bIns="45700" anchor="ctr" anchorCtr="0">
            <a:noAutofit/>
          </a:bodyPr>
          <a:lstStyle/>
          <a:p>
            <a:pPr marL="285750" marR="0" lvl="0" indent="-285750" algn="just" rtl="0">
              <a:lnSpc>
                <a:spcPct val="150000"/>
              </a:lnSpc>
              <a:spcBef>
                <a:spcPts val="0"/>
              </a:spcBef>
              <a:spcAft>
                <a:spcPts val="0"/>
              </a:spcAft>
              <a:buClr>
                <a:srgbClr val="000000"/>
              </a:buClr>
              <a:buSzPts val="1800"/>
              <a:buFont typeface="Noto Sans Symbols"/>
              <a:buChar char="✔"/>
            </a:pPr>
            <a:r>
              <a:rPr lang="en-US" sz="1800" b="0" i="0">
                <a:solidFill>
                  <a:srgbClr val="000000"/>
                </a:solidFill>
                <a:latin typeface="Cambria"/>
                <a:ea typeface="Cambria"/>
                <a:cs typeface="Cambria"/>
                <a:sym typeface="Cambria"/>
              </a:rPr>
              <a:t>Khám bệnh, điều trị ngoại trú, chăm sóc sức khỏe ban đầu; </a:t>
            </a:r>
            <a:endParaRPr/>
          </a:p>
          <a:p>
            <a:pPr marL="285750" marR="0" lvl="0" indent="-285750" algn="just" rtl="0">
              <a:lnSpc>
                <a:spcPct val="150000"/>
              </a:lnSpc>
              <a:spcBef>
                <a:spcPts val="0"/>
              </a:spcBef>
              <a:spcAft>
                <a:spcPts val="0"/>
              </a:spcAft>
              <a:buClr>
                <a:srgbClr val="000000"/>
              </a:buClr>
              <a:buSzPts val="1800"/>
              <a:buFont typeface="Noto Sans Symbols"/>
              <a:buChar char="✔"/>
            </a:pPr>
            <a:r>
              <a:rPr lang="en-US" sz="1800">
                <a:solidFill>
                  <a:srgbClr val="000000"/>
                </a:solidFill>
                <a:latin typeface="Cambria"/>
                <a:ea typeface="Cambria"/>
                <a:cs typeface="Cambria"/>
                <a:sym typeface="Cambria"/>
              </a:rPr>
              <a:t>Q</a:t>
            </a:r>
            <a:r>
              <a:rPr lang="en-US" sz="1800" b="0" i="0">
                <a:solidFill>
                  <a:srgbClr val="000000"/>
                </a:solidFill>
                <a:latin typeface="Cambria"/>
                <a:ea typeface="Cambria"/>
                <a:cs typeface="Cambria"/>
                <a:sym typeface="Cambria"/>
              </a:rPr>
              <a:t>uản lý bệnh tật, phục hồi chức năng tại cộng đồng.</a:t>
            </a:r>
            <a:endParaRPr sz="1800" b="1">
              <a:solidFill>
                <a:schemeClr val="dk1"/>
              </a:solidFill>
              <a:latin typeface="Cambria"/>
              <a:ea typeface="Cambria"/>
              <a:cs typeface="Cambria"/>
              <a:sym typeface="Cambria"/>
            </a:endParaRPr>
          </a:p>
        </p:txBody>
      </p:sp>
      <p:cxnSp>
        <p:nvCxnSpPr>
          <p:cNvPr id="841" name="Google Shape;841;p40"/>
          <p:cNvCxnSpPr>
            <a:stCxn id="837" idx="3"/>
            <a:endCxn id="840" idx="1"/>
          </p:cNvCxnSpPr>
          <p:nvPr/>
        </p:nvCxnSpPr>
        <p:spPr>
          <a:xfrm>
            <a:off x="3341964" y="5655314"/>
            <a:ext cx="1381200" cy="0"/>
          </a:xfrm>
          <a:prstGeom prst="straightConnector1">
            <a:avLst/>
          </a:prstGeom>
          <a:noFill/>
          <a:ln w="9525" cap="flat" cmpd="sng">
            <a:solidFill>
              <a:schemeClr val="accent1"/>
            </a:solidFill>
            <a:prstDash val="solid"/>
            <a:miter lim="800000"/>
            <a:headEnd type="none" w="sm" len="sm"/>
            <a:tailEnd type="triangle" w="med" len="med"/>
          </a:ln>
        </p:spPr>
      </p:cxnSp>
      <p:sp>
        <p:nvSpPr>
          <p:cNvPr id="842" name="Google Shape;842;p40"/>
          <p:cNvSpPr/>
          <p:nvPr/>
        </p:nvSpPr>
        <p:spPr>
          <a:xfrm>
            <a:off x="4723228" y="2465113"/>
            <a:ext cx="6212250" cy="2057399"/>
          </a:xfrm>
          <a:prstGeom prst="rect">
            <a:avLst/>
          </a:prstGeom>
          <a:gradFill>
            <a:gsLst>
              <a:gs pos="0">
                <a:srgbClr val="F7BCA2"/>
              </a:gs>
              <a:gs pos="50000">
                <a:srgbClr val="F4B093"/>
              </a:gs>
              <a:gs pos="100000">
                <a:srgbClr val="F7A47F"/>
              </a:gs>
            </a:gsLst>
            <a:lin ang="5400000" scaled="0"/>
          </a:gradFill>
          <a:ln w="9525"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285750" marR="0" lvl="0" indent="-285750" algn="just" rtl="0">
              <a:lnSpc>
                <a:spcPct val="150000"/>
              </a:lnSpc>
              <a:spcBef>
                <a:spcPts val="0"/>
              </a:spcBef>
              <a:spcAft>
                <a:spcPts val="0"/>
              </a:spcAft>
              <a:buClr>
                <a:srgbClr val="000000"/>
              </a:buClr>
              <a:buSzPts val="1800"/>
              <a:buFont typeface="Noto Sans Symbols"/>
              <a:buChar char="✔"/>
            </a:pPr>
            <a:r>
              <a:rPr lang="en-US" sz="1800" b="0" i="0">
                <a:solidFill>
                  <a:srgbClr val="000000"/>
                </a:solidFill>
                <a:latin typeface="Cambria"/>
                <a:ea typeface="Cambria"/>
                <a:cs typeface="Cambria"/>
                <a:sym typeface="Cambria"/>
              </a:rPr>
              <a:t>Khám bệnh, điều trị ngoại trú, nội trú tổng quát; </a:t>
            </a:r>
            <a:endParaRPr sz="1800" b="0" i="0">
              <a:solidFill>
                <a:srgbClr val="000000"/>
              </a:solidFill>
              <a:latin typeface="Cambria"/>
              <a:ea typeface="Cambria"/>
              <a:cs typeface="Cambria"/>
              <a:sym typeface="Cambria"/>
            </a:endParaRPr>
          </a:p>
          <a:p>
            <a:pPr marL="285750" marR="0" lvl="0" indent="-285750" algn="just" rtl="0">
              <a:lnSpc>
                <a:spcPct val="150000"/>
              </a:lnSpc>
              <a:spcBef>
                <a:spcPts val="0"/>
              </a:spcBef>
              <a:spcAft>
                <a:spcPts val="0"/>
              </a:spcAft>
              <a:buClr>
                <a:srgbClr val="000000"/>
              </a:buClr>
              <a:buSzPts val="1800"/>
              <a:buFont typeface="Noto Sans Symbols"/>
              <a:buChar char="✔"/>
            </a:pPr>
            <a:r>
              <a:rPr lang="en-US" sz="1800" b="0" i="0">
                <a:solidFill>
                  <a:srgbClr val="000000"/>
                </a:solidFill>
                <a:latin typeface="Cambria"/>
                <a:ea typeface="Cambria"/>
                <a:cs typeface="Cambria"/>
                <a:sym typeface="Cambria"/>
              </a:rPr>
              <a:t>Đào tạo thực hành tổng quát, tổ chức cập nhật kiến thức y khoa liên tục cho người hành nghề.</a:t>
            </a:r>
            <a:endParaRPr sz="1800" b="1">
              <a:solidFill>
                <a:schemeClr val="dk1"/>
              </a:solidFill>
              <a:latin typeface="Cambria"/>
              <a:ea typeface="Cambria"/>
              <a:cs typeface="Cambria"/>
              <a:sym typeface="Cambria"/>
            </a:endParaRPr>
          </a:p>
        </p:txBody>
      </p:sp>
      <p:cxnSp>
        <p:nvCxnSpPr>
          <p:cNvPr id="843" name="Google Shape;843;p40"/>
          <p:cNvCxnSpPr>
            <a:stCxn id="838" idx="3"/>
            <a:endCxn id="842" idx="1"/>
          </p:cNvCxnSpPr>
          <p:nvPr/>
        </p:nvCxnSpPr>
        <p:spPr>
          <a:xfrm rot="10800000" flipH="1">
            <a:off x="3341964" y="3493734"/>
            <a:ext cx="1381200" cy="12600"/>
          </a:xfrm>
          <a:prstGeom prst="straightConnector1">
            <a:avLst/>
          </a:prstGeom>
          <a:noFill/>
          <a:ln w="9525" cap="flat" cmpd="sng">
            <a:solidFill>
              <a:schemeClr val="accent1"/>
            </a:solidFill>
            <a:prstDash val="solid"/>
            <a:miter lim="800000"/>
            <a:headEnd type="none" w="sm" len="sm"/>
            <a:tailEnd type="triangle" w="med" len="med"/>
          </a:ln>
        </p:spPr>
      </p:cxnSp>
      <p:sp>
        <p:nvSpPr>
          <p:cNvPr id="844" name="Google Shape;844;p40"/>
          <p:cNvSpPr/>
          <p:nvPr/>
        </p:nvSpPr>
        <p:spPr>
          <a:xfrm>
            <a:off x="4723228" y="183841"/>
            <a:ext cx="6212250" cy="2057400"/>
          </a:xfrm>
          <a:prstGeom prst="rect">
            <a:avLst/>
          </a:prstGeom>
          <a:gradFill>
            <a:gsLst>
              <a:gs pos="0">
                <a:srgbClr val="B4D4A5"/>
              </a:gs>
              <a:gs pos="50000">
                <a:srgbClr val="A8CD97"/>
              </a:gs>
              <a:gs pos="100000">
                <a:srgbClr val="9BC985"/>
              </a:gs>
            </a:gsLst>
            <a:lin ang="5400000" scaled="0"/>
          </a:gradFill>
          <a:ln w="9525"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285750" marR="0" lvl="0" indent="-285750" algn="just" rtl="0">
              <a:lnSpc>
                <a:spcPct val="150000"/>
              </a:lnSpc>
              <a:spcBef>
                <a:spcPts val="0"/>
              </a:spcBef>
              <a:spcAft>
                <a:spcPts val="0"/>
              </a:spcAft>
              <a:buClr>
                <a:srgbClr val="000000"/>
              </a:buClr>
              <a:buSzPts val="1800"/>
              <a:buFont typeface="Noto Sans Symbols"/>
              <a:buChar char="✔"/>
            </a:pPr>
            <a:r>
              <a:rPr lang="en-US" sz="1800" b="0" i="0">
                <a:solidFill>
                  <a:srgbClr val="000000"/>
                </a:solidFill>
                <a:latin typeface="Cambria"/>
                <a:ea typeface="Cambria"/>
                <a:cs typeface="Cambria"/>
                <a:sym typeface="Cambria"/>
              </a:rPr>
              <a:t>Khám bệnh, điều trị ngoại trú, nội trú chuyên sâu; </a:t>
            </a:r>
            <a:endParaRPr/>
          </a:p>
          <a:p>
            <a:pPr marL="285750" marR="0" lvl="0" indent="-285750" algn="just" rtl="0">
              <a:lnSpc>
                <a:spcPct val="150000"/>
              </a:lnSpc>
              <a:spcBef>
                <a:spcPts val="0"/>
              </a:spcBef>
              <a:spcAft>
                <a:spcPts val="0"/>
              </a:spcAft>
              <a:buClr>
                <a:srgbClr val="000000"/>
              </a:buClr>
              <a:buSzPts val="1800"/>
              <a:buFont typeface="Noto Sans Symbols"/>
              <a:buChar char="✔"/>
            </a:pPr>
            <a:r>
              <a:rPr lang="en-US" sz="1800">
                <a:solidFill>
                  <a:srgbClr val="000000"/>
                </a:solidFill>
                <a:latin typeface="Cambria"/>
                <a:ea typeface="Cambria"/>
                <a:cs typeface="Cambria"/>
                <a:sym typeface="Cambria"/>
              </a:rPr>
              <a:t>Đ</a:t>
            </a:r>
            <a:r>
              <a:rPr lang="en-US" sz="1800" b="0" i="0">
                <a:solidFill>
                  <a:srgbClr val="000000"/>
                </a:solidFill>
                <a:latin typeface="Cambria"/>
                <a:ea typeface="Cambria"/>
                <a:cs typeface="Cambria"/>
                <a:sym typeface="Cambria"/>
              </a:rPr>
              <a:t>ào tạo thực hành chuyên sâu; </a:t>
            </a:r>
            <a:endParaRPr/>
          </a:p>
          <a:p>
            <a:pPr marL="285750" marR="0" lvl="0" indent="-285750" algn="just" rtl="0">
              <a:lnSpc>
                <a:spcPct val="150000"/>
              </a:lnSpc>
              <a:spcBef>
                <a:spcPts val="0"/>
              </a:spcBef>
              <a:spcAft>
                <a:spcPts val="0"/>
              </a:spcAft>
              <a:buClr>
                <a:srgbClr val="000000"/>
              </a:buClr>
              <a:buSzPts val="1800"/>
              <a:buFont typeface="Noto Sans Symbols"/>
              <a:buChar char="✔"/>
            </a:pPr>
            <a:r>
              <a:rPr lang="en-US" sz="1800">
                <a:solidFill>
                  <a:srgbClr val="000000"/>
                </a:solidFill>
                <a:latin typeface="Cambria"/>
                <a:ea typeface="Cambria"/>
                <a:cs typeface="Cambria"/>
                <a:sym typeface="Cambria"/>
              </a:rPr>
              <a:t>N</a:t>
            </a:r>
            <a:r>
              <a:rPr lang="en-US" sz="1800" b="0" i="0">
                <a:solidFill>
                  <a:srgbClr val="000000"/>
                </a:solidFill>
                <a:latin typeface="Cambria"/>
                <a:ea typeface="Cambria"/>
                <a:cs typeface="Cambria"/>
                <a:sym typeface="Cambria"/>
              </a:rPr>
              <a:t>ghiên cứu, đào tạo liên tục chuyên sâu; </a:t>
            </a:r>
            <a:endParaRPr/>
          </a:p>
          <a:p>
            <a:pPr marL="285750" marR="0" lvl="0" indent="-285750" algn="just" rtl="0">
              <a:lnSpc>
                <a:spcPct val="150000"/>
              </a:lnSpc>
              <a:spcBef>
                <a:spcPts val="0"/>
              </a:spcBef>
              <a:spcAft>
                <a:spcPts val="0"/>
              </a:spcAft>
              <a:buClr>
                <a:srgbClr val="000000"/>
              </a:buClr>
              <a:buSzPts val="1800"/>
              <a:buFont typeface="Noto Sans Symbols"/>
              <a:buChar char="✔"/>
            </a:pPr>
            <a:r>
              <a:rPr lang="en-US" sz="1800">
                <a:solidFill>
                  <a:srgbClr val="000000"/>
                </a:solidFill>
                <a:latin typeface="Cambria"/>
                <a:ea typeface="Cambria"/>
                <a:cs typeface="Cambria"/>
                <a:sym typeface="Cambria"/>
              </a:rPr>
              <a:t>C</a:t>
            </a:r>
            <a:r>
              <a:rPr lang="en-US" sz="1800" b="0" i="0">
                <a:solidFill>
                  <a:srgbClr val="000000"/>
                </a:solidFill>
                <a:latin typeface="Cambria"/>
                <a:ea typeface="Cambria"/>
                <a:cs typeface="Cambria"/>
                <a:sym typeface="Cambria"/>
              </a:rPr>
              <a:t>huyển giao kỹ thuật trong khám bệnh, chữa bệnh.</a:t>
            </a:r>
            <a:endParaRPr sz="1800" b="1">
              <a:solidFill>
                <a:schemeClr val="dk1"/>
              </a:solidFill>
              <a:latin typeface="Cambria"/>
              <a:ea typeface="Cambria"/>
              <a:cs typeface="Cambria"/>
              <a:sym typeface="Cambria"/>
            </a:endParaRPr>
          </a:p>
        </p:txBody>
      </p:sp>
      <p:cxnSp>
        <p:nvCxnSpPr>
          <p:cNvPr id="845" name="Google Shape;845;p40"/>
          <p:cNvCxnSpPr>
            <a:stCxn id="839" idx="3"/>
            <a:endCxn id="844" idx="1"/>
          </p:cNvCxnSpPr>
          <p:nvPr/>
        </p:nvCxnSpPr>
        <p:spPr>
          <a:xfrm>
            <a:off x="3341964" y="1212541"/>
            <a:ext cx="1381200" cy="0"/>
          </a:xfrm>
          <a:prstGeom prst="straightConnector1">
            <a:avLst/>
          </a:prstGeom>
          <a:noFill/>
          <a:ln w="9525" cap="flat" cmpd="sng">
            <a:solidFill>
              <a:schemeClr val="accent1"/>
            </a:solidFill>
            <a:prstDash val="solid"/>
            <a:miter lim="800000"/>
            <a:headEnd type="none" w="sm" len="sm"/>
            <a:tailEnd type="triangle" w="med" len="med"/>
          </a:ln>
        </p:spPr>
      </p:cxn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50"/>
        <p:cNvGrpSpPr/>
        <p:nvPr/>
      </p:nvGrpSpPr>
      <p:grpSpPr>
        <a:xfrm>
          <a:off x="0" y="0"/>
          <a:ext cx="0" cy="0"/>
          <a:chOff x="0" y="0"/>
          <a:chExt cx="0" cy="0"/>
        </a:xfrm>
      </p:grpSpPr>
      <p:sp>
        <p:nvSpPr>
          <p:cNvPr id="851" name="Google Shape;851;p41"/>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52" name="Google Shape;852;p41"/>
          <p:cNvSpPr/>
          <p:nvPr/>
        </p:nvSpPr>
        <p:spPr>
          <a:xfrm rot="-2700000" flipH="1">
            <a:off x="-376156" y="-253670"/>
            <a:ext cx="1827638" cy="1376989"/>
          </a:xfrm>
          <a:custGeom>
            <a:avLst/>
            <a:gdLst/>
            <a:ahLst/>
            <a:cxnLst/>
            <a:rect l="l" t="t" r="r" b="b"/>
            <a:pathLst>
              <a:path w="1827638" h="1376989" extrusionOk="0">
                <a:moveTo>
                  <a:pt x="0" y="987379"/>
                </a:moveTo>
                <a:lnTo>
                  <a:pt x="987379" y="0"/>
                </a:lnTo>
                <a:lnTo>
                  <a:pt x="1827638" y="840260"/>
                </a:lnTo>
                <a:lnTo>
                  <a:pt x="1827638" y="1376989"/>
                </a:lnTo>
                <a:lnTo>
                  <a:pt x="0" y="1376989"/>
                </a:lnTo>
                <a:close/>
              </a:path>
            </a:pathLst>
          </a:custGeom>
          <a:solidFill>
            <a:schemeClr val="accent1">
              <a:alpha val="2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53" name="Google Shape;853;p41"/>
          <p:cNvSpPr/>
          <p:nvPr/>
        </p:nvSpPr>
        <p:spPr>
          <a:xfrm rot="-2700000" flipH="1">
            <a:off x="891641" y="422146"/>
            <a:ext cx="645368" cy="645368"/>
          </a:xfrm>
          <a:prstGeom prst="rect">
            <a:avLst/>
          </a:prstGeom>
          <a:solidFill>
            <a:schemeClr val="accent1">
              <a:alpha val="2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54" name="Google Shape;854;p41"/>
          <p:cNvSpPr/>
          <p:nvPr/>
        </p:nvSpPr>
        <p:spPr>
          <a:xfrm rot="-2700000" flipH="1">
            <a:off x="10043482" y="655140"/>
            <a:ext cx="687472" cy="687472"/>
          </a:xfrm>
          <a:prstGeom prst="rect">
            <a:avLst/>
          </a:prstGeom>
          <a:solidFill>
            <a:schemeClr val="accent4">
              <a:alpha val="2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55" name="Google Shape;855;p41"/>
          <p:cNvSpPr/>
          <p:nvPr/>
        </p:nvSpPr>
        <p:spPr>
          <a:xfrm rot="10800000" flipH="1">
            <a:off x="9356643" y="0"/>
            <a:ext cx="2835357" cy="1480837"/>
          </a:xfrm>
          <a:custGeom>
            <a:avLst/>
            <a:gdLst/>
            <a:ahLst/>
            <a:cxnLst/>
            <a:rect l="l" t="t" r="r" b="b"/>
            <a:pathLst>
              <a:path w="2835357" h="1480837" extrusionOk="0">
                <a:moveTo>
                  <a:pt x="2835357" y="1480837"/>
                </a:moveTo>
                <a:lnTo>
                  <a:pt x="0" y="1480837"/>
                </a:lnTo>
                <a:lnTo>
                  <a:pt x="1552727" y="0"/>
                </a:lnTo>
                <a:lnTo>
                  <a:pt x="2835357" y="1223245"/>
                </a:lnTo>
                <a:close/>
              </a:path>
            </a:pathLst>
          </a:custGeom>
          <a:solidFill>
            <a:schemeClr val="accent4">
              <a:alpha val="2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56" name="Google Shape;856;p41"/>
          <p:cNvSpPr/>
          <p:nvPr/>
        </p:nvSpPr>
        <p:spPr>
          <a:xfrm flipH="1">
            <a:off x="7976344" y="6115501"/>
            <a:ext cx="1494513" cy="742499"/>
          </a:xfrm>
          <a:prstGeom prst="triangle">
            <a:avLst>
              <a:gd name="adj" fmla="val 50000"/>
            </a:avLst>
          </a:prstGeom>
          <a:solidFill>
            <a:schemeClr val="accent1">
              <a:alpha val="2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57" name="Google Shape;857;p41"/>
          <p:cNvSpPr/>
          <p:nvPr/>
        </p:nvSpPr>
        <p:spPr>
          <a:xfrm flipH="1">
            <a:off x="7604080" y="6453143"/>
            <a:ext cx="814903" cy="404857"/>
          </a:xfrm>
          <a:prstGeom prst="triangle">
            <a:avLst>
              <a:gd name="adj" fmla="val 50000"/>
            </a:avLst>
          </a:prstGeom>
          <a:solidFill>
            <a:schemeClr val="accent1">
              <a:alpha val="2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58" name="Google Shape;858;p41"/>
          <p:cNvSpPr/>
          <p:nvPr/>
        </p:nvSpPr>
        <p:spPr>
          <a:xfrm>
            <a:off x="764721" y="469128"/>
            <a:ext cx="10662557" cy="5876113"/>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just" rtl="0">
              <a:spcBef>
                <a:spcPts val="0"/>
              </a:spcBef>
              <a:spcAft>
                <a:spcPts val="0"/>
              </a:spcAft>
              <a:buNone/>
            </a:pPr>
            <a:r>
              <a:rPr lang="en-US" sz="1800" b="1" i="0" u="none" strike="noStrike">
                <a:solidFill>
                  <a:srgbClr val="000000"/>
                </a:solidFill>
                <a:latin typeface="Cambria"/>
                <a:ea typeface="Cambria"/>
                <a:cs typeface="Cambria"/>
                <a:sym typeface="Cambria"/>
              </a:rPr>
              <a:t>Khoản 1 Điều 108</a:t>
            </a:r>
            <a:r>
              <a:rPr lang="en-US" sz="1800" b="1">
                <a:solidFill>
                  <a:srgbClr val="000000"/>
                </a:solidFill>
                <a:latin typeface="Cambria"/>
                <a:ea typeface="Cambria"/>
                <a:cs typeface="Cambria"/>
                <a:sym typeface="Cambria"/>
              </a:rPr>
              <a:t>. T</a:t>
            </a:r>
            <a:r>
              <a:rPr lang="en-US" sz="1800" b="1" i="0" u="none" strike="noStrike">
                <a:solidFill>
                  <a:srgbClr val="000000"/>
                </a:solidFill>
                <a:latin typeface="Cambria"/>
                <a:ea typeface="Cambria"/>
                <a:cs typeface="Cambria"/>
                <a:sym typeface="Cambria"/>
              </a:rPr>
              <a:t>ự chủ đối với cơ sở khám bệnh, chữa bệnh của Nhà nước quy định</a:t>
            </a:r>
            <a:r>
              <a:rPr lang="en-US" sz="1800" u="none" strike="noStrike">
                <a:solidFill>
                  <a:srgbClr val="000000"/>
                </a:solidFill>
                <a:latin typeface="Cambria"/>
                <a:ea typeface="Cambria"/>
                <a:cs typeface="Cambria"/>
                <a:sym typeface="Cambria"/>
              </a:rPr>
              <a:t>:</a:t>
            </a:r>
            <a:endParaRPr/>
          </a:p>
          <a:p>
            <a:pPr marL="0" marR="0" lvl="0" indent="0" algn="just" rtl="0">
              <a:spcBef>
                <a:spcPts val="1200"/>
              </a:spcBef>
              <a:spcAft>
                <a:spcPts val="0"/>
              </a:spcAft>
              <a:buNone/>
            </a:pPr>
            <a:r>
              <a:rPr lang="en-US" sz="1800" b="0" i="1">
                <a:solidFill>
                  <a:srgbClr val="000000"/>
                </a:solidFill>
                <a:latin typeface="Cambria"/>
                <a:ea typeface="Cambria"/>
                <a:cs typeface="Cambria"/>
                <a:sym typeface="Cambria"/>
              </a:rPr>
              <a:t>“Cơ sở khám bệnh, chữa bệnh của Nhà nước được Nhà nước </a:t>
            </a:r>
            <a:r>
              <a:rPr lang="en-US" sz="1800" b="1" i="1">
                <a:solidFill>
                  <a:srgbClr val="000000"/>
                </a:solidFill>
                <a:latin typeface="Cambria"/>
                <a:ea typeface="Cambria"/>
                <a:cs typeface="Cambria"/>
                <a:sym typeface="Cambria"/>
              </a:rPr>
              <a:t>bảo đảm kinh phí </a:t>
            </a:r>
            <a:r>
              <a:rPr lang="en-US" sz="1800" b="0" i="1">
                <a:solidFill>
                  <a:srgbClr val="000000"/>
                </a:solidFill>
                <a:latin typeface="Cambria"/>
                <a:ea typeface="Cambria"/>
                <a:cs typeface="Cambria"/>
                <a:sym typeface="Cambria"/>
              </a:rPr>
              <a:t>để thực hiện chức năng, nhiệm vụ do cơ quan nhà nước có thẩm quyền giao; có trách nhiệm sử dụng hiệu quả các nguồn tài chính theo quy định của pháp luật, phát huy tiềm năng, thế mạnh, nâng cao chất lượng khám bệnh, chữa bệnh.”</a:t>
            </a:r>
            <a:endParaRPr/>
          </a:p>
          <a:p>
            <a:pPr marL="0" marR="0" lvl="0" indent="0" algn="just" rtl="0">
              <a:spcBef>
                <a:spcPts val="1200"/>
              </a:spcBef>
              <a:spcAft>
                <a:spcPts val="0"/>
              </a:spcAft>
              <a:buNone/>
            </a:pPr>
            <a:r>
              <a:rPr lang="en-US" sz="1800" b="1" i="0" u="none" strike="noStrike">
                <a:solidFill>
                  <a:srgbClr val="000000"/>
                </a:solidFill>
                <a:latin typeface="Cambria"/>
                <a:ea typeface="Cambria"/>
                <a:cs typeface="Cambria"/>
                <a:sym typeface="Cambria"/>
              </a:rPr>
              <a:t>Khoản 3 Điều 109. Xã hội hóa trong hoạt động khám bệnh, chữa bệnh quy định:</a:t>
            </a:r>
            <a:endParaRPr sz="1800" b="0" i="0">
              <a:solidFill>
                <a:srgbClr val="000000"/>
              </a:solidFill>
              <a:latin typeface="Cambria"/>
              <a:ea typeface="Cambria"/>
              <a:cs typeface="Cambria"/>
              <a:sym typeface="Cambria"/>
            </a:endParaRPr>
          </a:p>
          <a:p>
            <a:pPr marL="0" marR="0" lvl="0" indent="0" algn="just" rtl="0">
              <a:spcBef>
                <a:spcPts val="1200"/>
              </a:spcBef>
              <a:spcAft>
                <a:spcPts val="0"/>
              </a:spcAft>
              <a:buNone/>
            </a:pPr>
            <a:r>
              <a:rPr lang="en-US" sz="1800" i="1">
                <a:solidFill>
                  <a:srgbClr val="000000"/>
                </a:solidFill>
                <a:latin typeface="Cambria"/>
                <a:ea typeface="Cambria"/>
                <a:cs typeface="Cambria"/>
                <a:sym typeface="Cambria"/>
              </a:rPr>
              <a:t>“3. Hình thức thu hút nguồn lực xã hội trong hoạt động khám bệnh, chữa bệnh bao gồm:</a:t>
            </a:r>
            <a:endParaRPr/>
          </a:p>
          <a:p>
            <a:pPr marL="0" marR="0" lvl="0" indent="0" algn="just" rtl="0">
              <a:spcBef>
                <a:spcPts val="1200"/>
              </a:spcBef>
              <a:spcAft>
                <a:spcPts val="0"/>
              </a:spcAft>
              <a:buNone/>
            </a:pPr>
            <a:r>
              <a:rPr lang="en-US" sz="1800" i="1">
                <a:solidFill>
                  <a:srgbClr val="000000"/>
                </a:solidFill>
                <a:latin typeface="Cambria"/>
                <a:ea typeface="Cambria"/>
                <a:cs typeface="Cambria"/>
                <a:sym typeface="Cambria"/>
              </a:rPr>
              <a:t>a) Đầu tư thành lập cơ sở khám bệnh, chữa bệnh tư nhân;</a:t>
            </a:r>
            <a:endParaRPr/>
          </a:p>
          <a:p>
            <a:pPr marL="0" marR="0" lvl="0" indent="0" algn="just" rtl="0">
              <a:spcBef>
                <a:spcPts val="1200"/>
              </a:spcBef>
              <a:spcAft>
                <a:spcPts val="0"/>
              </a:spcAft>
              <a:buNone/>
            </a:pPr>
            <a:r>
              <a:rPr lang="en-US" sz="1800" i="1">
                <a:solidFill>
                  <a:srgbClr val="000000"/>
                </a:solidFill>
                <a:latin typeface="Cambria"/>
                <a:ea typeface="Cambria"/>
                <a:cs typeface="Cambria"/>
                <a:sym typeface="Cambria"/>
              </a:rPr>
              <a:t>b) Đầu tư theo phương thức đối tác công tư để thành lập cơ sở khám bệnh, chữa bệnh;</a:t>
            </a:r>
            <a:endParaRPr/>
          </a:p>
          <a:p>
            <a:pPr marL="0" marR="0" lvl="0" indent="0" algn="just" rtl="0">
              <a:spcBef>
                <a:spcPts val="1200"/>
              </a:spcBef>
              <a:spcAft>
                <a:spcPts val="0"/>
              </a:spcAft>
              <a:buNone/>
            </a:pPr>
            <a:r>
              <a:rPr lang="en-US" sz="1800" b="1" i="1">
                <a:solidFill>
                  <a:srgbClr val="000000"/>
                </a:solidFill>
                <a:latin typeface="Cambria"/>
                <a:ea typeface="Cambria"/>
                <a:cs typeface="Cambria"/>
                <a:sym typeface="Cambria"/>
              </a:rPr>
              <a:t>c) Vay vốn để đầu tư công trình hạ tầng, thiết bị y tế;</a:t>
            </a:r>
            <a:endParaRPr/>
          </a:p>
          <a:p>
            <a:pPr marL="0" marR="0" lvl="0" indent="0" algn="just" rtl="0">
              <a:spcBef>
                <a:spcPts val="1200"/>
              </a:spcBef>
              <a:spcAft>
                <a:spcPts val="0"/>
              </a:spcAft>
              <a:buNone/>
            </a:pPr>
            <a:r>
              <a:rPr lang="en-US" sz="1800" b="1" i="1">
                <a:solidFill>
                  <a:srgbClr val="000000"/>
                </a:solidFill>
                <a:latin typeface="Cambria"/>
                <a:ea typeface="Cambria"/>
                <a:cs typeface="Cambria"/>
                <a:sym typeface="Cambria"/>
              </a:rPr>
              <a:t>d) Thuê, cho thuê tài sản, dịch vụ lâm sàng, dịch vụ cận lâm sàng, dịch vụ phi y tế, dịch vụ nhà thuốc, quản lý vận hành cơ sở khám bệnh, chữa bệnh;</a:t>
            </a:r>
            <a:endParaRPr/>
          </a:p>
          <a:p>
            <a:pPr marL="0" marR="0" lvl="0" indent="0" algn="just" rtl="0">
              <a:spcBef>
                <a:spcPts val="1200"/>
              </a:spcBef>
              <a:spcAft>
                <a:spcPts val="0"/>
              </a:spcAft>
              <a:buNone/>
            </a:pPr>
            <a:r>
              <a:rPr lang="en-US" sz="1800" b="1" i="1">
                <a:solidFill>
                  <a:srgbClr val="000000"/>
                </a:solidFill>
                <a:latin typeface="Cambria"/>
                <a:ea typeface="Cambria"/>
                <a:cs typeface="Cambria"/>
                <a:sym typeface="Cambria"/>
              </a:rPr>
              <a:t>đ) Mua trả chậm, trả dần; thuê, mượn thiết bị y tế;</a:t>
            </a:r>
            <a:endParaRPr/>
          </a:p>
          <a:p>
            <a:pPr marL="0" marR="0" lvl="0" indent="0" algn="just" rtl="0">
              <a:spcBef>
                <a:spcPts val="1200"/>
              </a:spcBef>
              <a:spcAft>
                <a:spcPts val="0"/>
              </a:spcAft>
              <a:buNone/>
            </a:pPr>
            <a:r>
              <a:rPr lang="en-US" sz="1800" i="1">
                <a:solidFill>
                  <a:srgbClr val="000000"/>
                </a:solidFill>
                <a:latin typeface="Cambria"/>
                <a:ea typeface="Cambria"/>
                <a:cs typeface="Cambria"/>
                <a:sym typeface="Cambria"/>
              </a:rPr>
              <a:t>e) Tài trợ, viện trợ từ các tổ chức, cá nhân trong nước và nước ngoài;</a:t>
            </a:r>
            <a:endParaRPr/>
          </a:p>
          <a:p>
            <a:pPr marL="0" marR="0" lvl="0" indent="0" algn="just" rtl="0">
              <a:spcBef>
                <a:spcPts val="1200"/>
              </a:spcBef>
              <a:spcAft>
                <a:spcPts val="0"/>
              </a:spcAft>
              <a:buNone/>
            </a:pPr>
            <a:r>
              <a:rPr lang="en-US" sz="1800" i="1">
                <a:solidFill>
                  <a:srgbClr val="000000"/>
                </a:solidFill>
                <a:latin typeface="Cambria"/>
                <a:ea typeface="Cambria"/>
                <a:cs typeface="Cambria"/>
                <a:sym typeface="Cambria"/>
              </a:rPr>
              <a:t>g) Hình thức khác theo quy định của pháp luật về quản lý, sử dụng tài sản công và quy định khác của pháp luật có liên quan.”</a:t>
            </a:r>
            <a:endParaRPr sz="1800" i="1">
              <a:solidFill>
                <a:srgbClr val="000000"/>
              </a:solidFill>
              <a:latin typeface="Cambria"/>
              <a:ea typeface="Cambria"/>
              <a:cs typeface="Cambria"/>
              <a:sym typeface="Cambria"/>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862"/>
        <p:cNvGrpSpPr/>
        <p:nvPr/>
      </p:nvGrpSpPr>
      <p:grpSpPr>
        <a:xfrm>
          <a:off x="0" y="0"/>
          <a:ext cx="0" cy="0"/>
          <a:chOff x="0" y="0"/>
          <a:chExt cx="0" cy="0"/>
        </a:xfrm>
      </p:grpSpPr>
      <p:sp>
        <p:nvSpPr>
          <p:cNvPr id="863" name="Google Shape;863;p42"/>
          <p:cNvSpPr txBox="1">
            <a:spLocks noGrp="1"/>
          </p:cNvSpPr>
          <p:nvPr>
            <p:ph type="title"/>
          </p:nvPr>
        </p:nvSpPr>
        <p:spPr>
          <a:xfrm>
            <a:off x="1212980" y="228600"/>
            <a:ext cx="9790922" cy="55403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2600"/>
              <a:buFont typeface="Cambria"/>
              <a:buNone/>
            </a:pPr>
            <a:r>
              <a:rPr lang="en-US" sz="2600" b="1" i="0" u="none" strike="noStrike">
                <a:latin typeface="Cambria"/>
                <a:ea typeface="Cambria"/>
                <a:cs typeface="Cambria"/>
                <a:sym typeface="Cambria"/>
              </a:rPr>
              <a:t>Hệ thống thông tin về quản lý hoạt động khám bệnh, chữa bệnh</a:t>
            </a:r>
            <a:endParaRPr sz="2600" b="1">
              <a:latin typeface="Cambria"/>
              <a:ea typeface="Cambria"/>
              <a:cs typeface="Cambria"/>
              <a:sym typeface="Cambria"/>
            </a:endParaRPr>
          </a:p>
        </p:txBody>
      </p:sp>
      <p:grpSp>
        <p:nvGrpSpPr>
          <p:cNvPr id="864" name="Google Shape;864;p42"/>
          <p:cNvGrpSpPr/>
          <p:nvPr/>
        </p:nvGrpSpPr>
        <p:grpSpPr>
          <a:xfrm>
            <a:off x="1118642" y="847979"/>
            <a:ext cx="10266282" cy="5775683"/>
            <a:chOff x="0" y="9779"/>
            <a:chExt cx="10266282" cy="5775683"/>
          </a:xfrm>
        </p:grpSpPr>
        <p:sp>
          <p:nvSpPr>
            <p:cNvPr id="865" name="Google Shape;865;p42"/>
            <p:cNvSpPr/>
            <p:nvPr/>
          </p:nvSpPr>
          <p:spPr>
            <a:xfrm>
              <a:off x="0" y="9779"/>
              <a:ext cx="10266282" cy="932087"/>
            </a:xfrm>
            <a:prstGeom prst="roundRect">
              <a:avLst>
                <a:gd name="adj" fmla="val 16667"/>
              </a:avLst>
            </a:prstGeom>
            <a:gradFill>
              <a:gsLst>
                <a:gs pos="0">
                  <a:srgbClr val="F7BCA2"/>
                </a:gs>
                <a:gs pos="50000">
                  <a:srgbClr val="F4B093"/>
                </a:gs>
                <a:gs pos="100000">
                  <a:srgbClr val="F7A47F"/>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42"/>
            <p:cNvSpPr txBox="1"/>
            <p:nvPr/>
          </p:nvSpPr>
          <p:spPr>
            <a:xfrm>
              <a:off x="45501" y="55280"/>
              <a:ext cx="10175280" cy="841085"/>
            </a:xfrm>
            <a:prstGeom prst="rect">
              <a:avLst/>
            </a:prstGeom>
            <a:noFill/>
            <a:ln>
              <a:noFill/>
            </a:ln>
          </p:spPr>
          <p:txBody>
            <a:bodyPr spcFirstLastPara="1" wrap="square" lIns="91425" tIns="91425" rIns="91425" bIns="91425" anchor="ctr" anchorCtr="0">
              <a:noAutofit/>
            </a:bodyPr>
            <a:lstStyle/>
            <a:p>
              <a:pPr marL="0" marR="0" lvl="0" indent="0" algn="just" rtl="0">
                <a:lnSpc>
                  <a:spcPct val="90000"/>
                </a:lnSpc>
                <a:spcBef>
                  <a:spcPts val="0"/>
                </a:spcBef>
                <a:spcAft>
                  <a:spcPts val="0"/>
                </a:spcAft>
                <a:buClr>
                  <a:schemeClr val="dk1"/>
                </a:buClr>
                <a:buSzPts val="2400"/>
                <a:buFont typeface="Cambria"/>
                <a:buNone/>
              </a:pPr>
              <a:r>
                <a:rPr lang="en-US" sz="2400" b="0" i="0">
                  <a:solidFill>
                    <a:schemeClr val="dk1"/>
                  </a:solidFill>
                  <a:latin typeface="Cambria"/>
                  <a:ea typeface="Cambria"/>
                  <a:cs typeface="Cambria"/>
                  <a:sym typeface="Cambria"/>
                </a:rPr>
                <a:t>Người bệnh và thông tin sức khỏe của từng cá nhân</a:t>
              </a:r>
              <a:endParaRPr sz="2400">
                <a:solidFill>
                  <a:schemeClr val="dk1"/>
                </a:solidFill>
                <a:latin typeface="Cambria"/>
                <a:ea typeface="Cambria"/>
                <a:cs typeface="Cambria"/>
                <a:sym typeface="Cambria"/>
              </a:endParaRPr>
            </a:p>
          </p:txBody>
        </p:sp>
        <p:sp>
          <p:nvSpPr>
            <p:cNvPr id="867" name="Google Shape;867;p42"/>
            <p:cNvSpPr/>
            <p:nvPr/>
          </p:nvSpPr>
          <p:spPr>
            <a:xfrm>
              <a:off x="0" y="992120"/>
              <a:ext cx="10266282" cy="932087"/>
            </a:xfrm>
            <a:prstGeom prst="roundRect">
              <a:avLst>
                <a:gd name="adj" fmla="val 16667"/>
              </a:avLst>
            </a:prstGeom>
            <a:gradFill>
              <a:gsLst>
                <a:gs pos="0">
                  <a:srgbClr val="D1D1D1"/>
                </a:gs>
                <a:gs pos="50000">
                  <a:srgbClr val="C7C7C7"/>
                </a:gs>
                <a:gs pos="100000">
                  <a:srgbClr val="C0C0C0"/>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42"/>
            <p:cNvSpPr txBox="1"/>
            <p:nvPr/>
          </p:nvSpPr>
          <p:spPr>
            <a:xfrm>
              <a:off x="45501" y="1037621"/>
              <a:ext cx="10175280" cy="841085"/>
            </a:xfrm>
            <a:prstGeom prst="rect">
              <a:avLst/>
            </a:prstGeom>
            <a:noFill/>
            <a:ln>
              <a:noFill/>
            </a:ln>
          </p:spPr>
          <p:txBody>
            <a:bodyPr spcFirstLastPara="1" wrap="square" lIns="91425" tIns="91425" rIns="91425" bIns="91425" anchor="ctr" anchorCtr="0">
              <a:noAutofit/>
            </a:bodyPr>
            <a:lstStyle/>
            <a:p>
              <a:pPr marL="0" marR="0" lvl="0" indent="0" algn="just" rtl="0">
                <a:lnSpc>
                  <a:spcPct val="90000"/>
                </a:lnSpc>
                <a:spcBef>
                  <a:spcPts val="0"/>
                </a:spcBef>
                <a:spcAft>
                  <a:spcPts val="0"/>
                </a:spcAft>
                <a:buClr>
                  <a:schemeClr val="dk1"/>
                </a:buClr>
                <a:buSzPts val="2400"/>
                <a:buFont typeface="Cambria"/>
                <a:buNone/>
              </a:pPr>
              <a:r>
                <a:rPr lang="en-US" sz="2400" b="0" i="0">
                  <a:solidFill>
                    <a:schemeClr val="dk1"/>
                  </a:solidFill>
                  <a:latin typeface="Cambria"/>
                  <a:ea typeface="Cambria"/>
                  <a:cs typeface="Cambria"/>
                  <a:sym typeface="Cambria"/>
                </a:rPr>
                <a:t>Người hành nghề</a:t>
              </a:r>
              <a:endParaRPr sz="2400">
                <a:solidFill>
                  <a:schemeClr val="dk1"/>
                </a:solidFill>
                <a:latin typeface="Cambria"/>
                <a:ea typeface="Cambria"/>
                <a:cs typeface="Cambria"/>
                <a:sym typeface="Cambria"/>
              </a:endParaRPr>
            </a:p>
          </p:txBody>
        </p:sp>
        <p:sp>
          <p:nvSpPr>
            <p:cNvPr id="869" name="Google Shape;869;p42"/>
            <p:cNvSpPr/>
            <p:nvPr/>
          </p:nvSpPr>
          <p:spPr>
            <a:xfrm>
              <a:off x="0" y="1944792"/>
              <a:ext cx="10266282" cy="932087"/>
            </a:xfrm>
            <a:prstGeom prst="roundRect">
              <a:avLst>
                <a:gd name="adj" fmla="val 16667"/>
              </a:avLst>
            </a:prstGeom>
            <a:gradFill>
              <a:gsLst>
                <a:gs pos="0">
                  <a:srgbClr val="FFDC9B"/>
                </a:gs>
                <a:gs pos="50000">
                  <a:srgbClr val="FFD68D"/>
                </a:gs>
                <a:gs pos="100000">
                  <a:srgbClr val="FFD478"/>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42"/>
            <p:cNvSpPr txBox="1"/>
            <p:nvPr/>
          </p:nvSpPr>
          <p:spPr>
            <a:xfrm>
              <a:off x="45501" y="1990293"/>
              <a:ext cx="10175280" cy="841085"/>
            </a:xfrm>
            <a:prstGeom prst="rect">
              <a:avLst/>
            </a:prstGeom>
            <a:noFill/>
            <a:ln>
              <a:noFill/>
            </a:ln>
          </p:spPr>
          <p:txBody>
            <a:bodyPr spcFirstLastPara="1" wrap="square" lIns="91425" tIns="91425" rIns="91425" bIns="91425" anchor="ctr" anchorCtr="0">
              <a:noAutofit/>
            </a:bodyPr>
            <a:lstStyle/>
            <a:p>
              <a:pPr marL="0" marR="0" lvl="0" indent="0" algn="just" rtl="0">
                <a:lnSpc>
                  <a:spcPct val="90000"/>
                </a:lnSpc>
                <a:spcBef>
                  <a:spcPts val="0"/>
                </a:spcBef>
                <a:spcAft>
                  <a:spcPts val="0"/>
                </a:spcAft>
                <a:buClr>
                  <a:schemeClr val="dk1"/>
                </a:buClr>
                <a:buSzPts val="2400"/>
                <a:buFont typeface="Cambria"/>
                <a:buNone/>
              </a:pPr>
              <a:r>
                <a:rPr lang="en-US" sz="2400" b="0" i="0">
                  <a:solidFill>
                    <a:schemeClr val="dk1"/>
                  </a:solidFill>
                  <a:latin typeface="Cambria"/>
                  <a:ea typeface="Cambria"/>
                  <a:cs typeface="Cambria"/>
                  <a:sym typeface="Cambria"/>
                </a:rPr>
                <a:t>Cơ sở khám bệnh, chữa bệnh</a:t>
              </a:r>
              <a:endParaRPr sz="2400">
                <a:solidFill>
                  <a:schemeClr val="dk1"/>
                </a:solidFill>
                <a:latin typeface="Cambria"/>
                <a:ea typeface="Cambria"/>
                <a:cs typeface="Cambria"/>
                <a:sym typeface="Cambria"/>
              </a:endParaRPr>
            </a:p>
          </p:txBody>
        </p:sp>
        <p:sp>
          <p:nvSpPr>
            <p:cNvPr id="871" name="Google Shape;871;p42"/>
            <p:cNvSpPr/>
            <p:nvPr/>
          </p:nvSpPr>
          <p:spPr>
            <a:xfrm>
              <a:off x="0" y="2914320"/>
              <a:ext cx="10266282" cy="932087"/>
            </a:xfrm>
            <a:prstGeom prst="roundRect">
              <a:avLst>
                <a:gd name="adj" fmla="val 16667"/>
              </a:avLst>
            </a:prstGeom>
            <a:gradFill>
              <a:gsLst>
                <a:gs pos="0">
                  <a:srgbClr val="AFCAE9"/>
                </a:gs>
                <a:gs pos="50000">
                  <a:srgbClr val="A0C1E4"/>
                </a:gs>
                <a:gs pos="100000">
                  <a:srgbClr val="8FB8E4"/>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42"/>
            <p:cNvSpPr txBox="1"/>
            <p:nvPr/>
          </p:nvSpPr>
          <p:spPr>
            <a:xfrm>
              <a:off x="45501" y="2959821"/>
              <a:ext cx="10175280" cy="841085"/>
            </a:xfrm>
            <a:prstGeom prst="rect">
              <a:avLst/>
            </a:prstGeom>
            <a:noFill/>
            <a:ln>
              <a:noFill/>
            </a:ln>
          </p:spPr>
          <p:txBody>
            <a:bodyPr spcFirstLastPara="1" wrap="square" lIns="91425" tIns="91425" rIns="91425" bIns="91425" anchor="ctr" anchorCtr="0">
              <a:noAutofit/>
            </a:bodyPr>
            <a:lstStyle/>
            <a:p>
              <a:pPr marL="0" marR="0" lvl="0" indent="0" algn="just" rtl="0">
                <a:lnSpc>
                  <a:spcPct val="90000"/>
                </a:lnSpc>
                <a:spcBef>
                  <a:spcPts val="0"/>
                </a:spcBef>
                <a:spcAft>
                  <a:spcPts val="0"/>
                </a:spcAft>
                <a:buClr>
                  <a:schemeClr val="dk1"/>
                </a:buClr>
                <a:buSzPts val="2400"/>
                <a:buFont typeface="Cambria"/>
                <a:buNone/>
              </a:pPr>
              <a:r>
                <a:rPr lang="en-US" sz="2400" b="0" i="0">
                  <a:solidFill>
                    <a:schemeClr val="dk1"/>
                  </a:solidFill>
                  <a:latin typeface="Cambria"/>
                  <a:ea typeface="Cambria"/>
                  <a:cs typeface="Cambria"/>
                  <a:sym typeface="Cambria"/>
                </a:rPr>
                <a:t>Chuyên môn kỹ thuật</a:t>
              </a:r>
              <a:endParaRPr sz="2400">
                <a:solidFill>
                  <a:schemeClr val="dk1"/>
                </a:solidFill>
                <a:latin typeface="Cambria"/>
                <a:ea typeface="Cambria"/>
                <a:cs typeface="Cambria"/>
                <a:sym typeface="Cambria"/>
              </a:endParaRPr>
            </a:p>
          </p:txBody>
        </p:sp>
        <p:sp>
          <p:nvSpPr>
            <p:cNvPr id="873" name="Google Shape;873;p42"/>
            <p:cNvSpPr/>
            <p:nvPr/>
          </p:nvSpPr>
          <p:spPr>
            <a:xfrm>
              <a:off x="0" y="3883847"/>
              <a:ext cx="10266282" cy="932087"/>
            </a:xfrm>
            <a:prstGeom prst="roundRect">
              <a:avLst>
                <a:gd name="adj" fmla="val 16667"/>
              </a:avLst>
            </a:prstGeom>
            <a:gradFill>
              <a:gsLst>
                <a:gs pos="0">
                  <a:srgbClr val="B4D4A5"/>
                </a:gs>
                <a:gs pos="50000">
                  <a:srgbClr val="A8CD97"/>
                </a:gs>
                <a:gs pos="100000">
                  <a:srgbClr val="9BC985"/>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42"/>
            <p:cNvSpPr txBox="1"/>
            <p:nvPr/>
          </p:nvSpPr>
          <p:spPr>
            <a:xfrm>
              <a:off x="45501" y="3929348"/>
              <a:ext cx="10175280" cy="841085"/>
            </a:xfrm>
            <a:prstGeom prst="rect">
              <a:avLst/>
            </a:prstGeom>
            <a:noFill/>
            <a:ln>
              <a:noFill/>
            </a:ln>
          </p:spPr>
          <p:txBody>
            <a:bodyPr spcFirstLastPara="1" wrap="square" lIns="91425" tIns="91425" rIns="91425" bIns="91425" anchor="ctr" anchorCtr="0">
              <a:noAutofit/>
            </a:bodyPr>
            <a:lstStyle/>
            <a:p>
              <a:pPr marL="0" marR="0" lvl="0" indent="0" algn="just" rtl="0">
                <a:lnSpc>
                  <a:spcPct val="90000"/>
                </a:lnSpc>
                <a:spcBef>
                  <a:spcPts val="0"/>
                </a:spcBef>
                <a:spcAft>
                  <a:spcPts val="0"/>
                </a:spcAft>
                <a:buClr>
                  <a:schemeClr val="dk1"/>
                </a:buClr>
                <a:buSzPts val="2400"/>
                <a:buFont typeface="Cambria"/>
                <a:buNone/>
              </a:pPr>
              <a:r>
                <a:rPr lang="en-US" sz="2400" b="0" i="0">
                  <a:solidFill>
                    <a:schemeClr val="dk1"/>
                  </a:solidFill>
                  <a:latin typeface="Cambria"/>
                  <a:ea typeface="Cambria"/>
                  <a:cs typeface="Cambria"/>
                  <a:sym typeface="Cambria"/>
                </a:rPr>
                <a:t>Giá dịch vụ khám bệnh, chữa bệnh, giá dịch vụ chăm sóc, hỗ trợ theo yêu cầu</a:t>
              </a:r>
              <a:endParaRPr sz="2400">
                <a:solidFill>
                  <a:schemeClr val="dk1"/>
                </a:solidFill>
                <a:latin typeface="Cambria"/>
                <a:ea typeface="Cambria"/>
                <a:cs typeface="Cambria"/>
                <a:sym typeface="Cambria"/>
              </a:endParaRPr>
            </a:p>
          </p:txBody>
        </p:sp>
        <p:sp>
          <p:nvSpPr>
            <p:cNvPr id="875" name="Google Shape;875;p42"/>
            <p:cNvSpPr/>
            <p:nvPr/>
          </p:nvSpPr>
          <p:spPr>
            <a:xfrm>
              <a:off x="0" y="4853375"/>
              <a:ext cx="10266282" cy="932087"/>
            </a:xfrm>
            <a:prstGeom prst="roundRect">
              <a:avLst>
                <a:gd name="adj" fmla="val 16667"/>
              </a:avLst>
            </a:prstGeom>
            <a:gradFill>
              <a:gsLst>
                <a:gs pos="0">
                  <a:srgbClr val="F7BCA2"/>
                </a:gs>
                <a:gs pos="50000">
                  <a:srgbClr val="F4B093"/>
                </a:gs>
                <a:gs pos="100000">
                  <a:srgbClr val="F7A47F"/>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42"/>
            <p:cNvSpPr txBox="1"/>
            <p:nvPr/>
          </p:nvSpPr>
          <p:spPr>
            <a:xfrm>
              <a:off x="45501" y="4898876"/>
              <a:ext cx="10175280" cy="841085"/>
            </a:xfrm>
            <a:prstGeom prst="rect">
              <a:avLst/>
            </a:prstGeom>
            <a:noFill/>
            <a:ln>
              <a:noFill/>
            </a:ln>
          </p:spPr>
          <p:txBody>
            <a:bodyPr spcFirstLastPara="1" wrap="square" lIns="91425" tIns="91425" rIns="91425" bIns="91425" anchor="ctr" anchorCtr="0">
              <a:noAutofit/>
            </a:bodyPr>
            <a:lstStyle/>
            <a:p>
              <a:pPr marL="0" marR="0" lvl="0" indent="0" algn="just" rtl="0">
                <a:lnSpc>
                  <a:spcPct val="90000"/>
                </a:lnSpc>
                <a:spcBef>
                  <a:spcPts val="0"/>
                </a:spcBef>
                <a:spcAft>
                  <a:spcPts val="0"/>
                </a:spcAft>
                <a:buClr>
                  <a:schemeClr val="dk1"/>
                </a:buClr>
                <a:buSzPts val="2400"/>
                <a:buFont typeface="Cambria"/>
                <a:buNone/>
              </a:pPr>
              <a:r>
                <a:rPr lang="en-US" sz="2400" b="0" i="0">
                  <a:solidFill>
                    <a:schemeClr val="dk1"/>
                  </a:solidFill>
                  <a:latin typeface="Cambria"/>
                  <a:ea typeface="Cambria"/>
                  <a:cs typeface="Cambria"/>
                  <a:sym typeface="Cambria"/>
                </a:rPr>
                <a:t>Chi phí khám bệnh, chữa bệnh, bao gồm cả chi phí khám bệnh, chữa bệnh do quỹ bảo hiểm y tế thanh toán</a:t>
              </a:r>
              <a:endParaRPr sz="2400">
                <a:solidFill>
                  <a:schemeClr val="dk1"/>
                </a:solidFill>
                <a:latin typeface="Cambria"/>
                <a:ea typeface="Cambria"/>
                <a:cs typeface="Cambria"/>
                <a:sym typeface="Cambria"/>
              </a:endParaRPr>
            </a:p>
          </p:txBody>
        </p:sp>
      </p:gr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80"/>
        <p:cNvGrpSpPr/>
        <p:nvPr/>
      </p:nvGrpSpPr>
      <p:grpSpPr>
        <a:xfrm>
          <a:off x="0" y="0"/>
          <a:ext cx="0" cy="0"/>
          <a:chOff x="0" y="0"/>
          <a:chExt cx="0" cy="0"/>
        </a:xfrm>
      </p:grpSpPr>
      <p:sp>
        <p:nvSpPr>
          <p:cNvPr id="881" name="Google Shape;881;p43"/>
          <p:cNvSpPr/>
          <p:nvPr/>
        </p:nvSpPr>
        <p:spPr>
          <a:xfrm>
            <a:off x="3048"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82" name="Google Shape;882;p43"/>
          <p:cNvSpPr/>
          <p:nvPr/>
        </p:nvSpPr>
        <p:spPr>
          <a:xfrm>
            <a:off x="1" y="0"/>
            <a:ext cx="4167271" cy="6858000"/>
          </a:xfrm>
          <a:custGeom>
            <a:avLst/>
            <a:gdLst/>
            <a:ahLst/>
            <a:cxnLst/>
            <a:rect l="l" t="t" r="r" b="b"/>
            <a:pathLst>
              <a:path w="4167271" h="6858000" extrusionOk="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83" name="Google Shape;883;p43"/>
          <p:cNvSpPr txBox="1">
            <a:spLocks noGrp="1"/>
          </p:cNvSpPr>
          <p:nvPr>
            <p:ph type="title"/>
          </p:nvPr>
        </p:nvSpPr>
        <p:spPr>
          <a:xfrm>
            <a:off x="101175" y="1251454"/>
            <a:ext cx="3371973" cy="4461163"/>
          </a:xfrm>
          <a:prstGeom prst="rect">
            <a:avLst/>
          </a:prstGeom>
          <a:noFill/>
          <a:ln>
            <a:noFill/>
          </a:ln>
        </p:spPr>
        <p:txBody>
          <a:bodyPr spcFirstLastPara="1" wrap="square" lIns="91425" tIns="45700" rIns="91425" bIns="45700" anchor="ctr" anchorCtr="0">
            <a:noAutofit/>
          </a:bodyPr>
          <a:lstStyle/>
          <a:p>
            <a:pPr marL="0" lvl="0" indent="0" algn="l" rtl="0">
              <a:lnSpc>
                <a:spcPct val="120000"/>
              </a:lnSpc>
              <a:spcBef>
                <a:spcPts val="0"/>
              </a:spcBef>
              <a:spcAft>
                <a:spcPts val="0"/>
              </a:spcAft>
              <a:buClr>
                <a:srgbClr val="FFFFFF"/>
              </a:buClr>
              <a:buSzPts val="2800"/>
              <a:buFont typeface="Calibri"/>
              <a:buNone/>
            </a:pPr>
            <a:r>
              <a:rPr lang="en-US" sz="2800" b="1">
                <a:solidFill>
                  <a:srgbClr val="FFFFFF"/>
                </a:solidFill>
                <a:latin typeface="Calibri"/>
                <a:ea typeface="Calibri"/>
                <a:cs typeface="Calibri"/>
                <a:sym typeface="Calibri"/>
              </a:rPr>
              <a:t/>
            </a:r>
            <a:br>
              <a:rPr lang="en-US" sz="2800" b="1">
                <a:solidFill>
                  <a:srgbClr val="FFFFFF"/>
                </a:solidFill>
                <a:latin typeface="Calibri"/>
                <a:ea typeface="Calibri"/>
                <a:cs typeface="Calibri"/>
                <a:sym typeface="Calibri"/>
              </a:rPr>
            </a:br>
            <a:r>
              <a:rPr lang="en-US" sz="2800" b="1">
                <a:solidFill>
                  <a:srgbClr val="FFFFFF"/>
                </a:solidFill>
                <a:latin typeface="Calibri"/>
                <a:ea typeface="Calibri"/>
                <a:cs typeface="Calibri"/>
                <a:sym typeface="Calibri"/>
              </a:rPr>
              <a:t>Chương XI</a:t>
            </a:r>
            <a:br>
              <a:rPr lang="en-US" sz="2800" b="1">
                <a:solidFill>
                  <a:srgbClr val="FFFFFF"/>
                </a:solidFill>
                <a:latin typeface="Calibri"/>
                <a:ea typeface="Calibri"/>
                <a:cs typeface="Calibri"/>
                <a:sym typeface="Calibri"/>
              </a:rPr>
            </a:br>
            <a:r>
              <a:rPr lang="en-US" sz="2600" b="1">
                <a:solidFill>
                  <a:srgbClr val="FFFFFF"/>
                </a:solidFill>
                <a:latin typeface="Calibri"/>
                <a:ea typeface="Calibri"/>
                <a:cs typeface="Calibri"/>
                <a:sym typeface="Calibri"/>
              </a:rPr>
              <a:t>HUY ĐỘNG, ĐIỀU ĐỘNG </a:t>
            </a:r>
            <a:br>
              <a:rPr lang="en-US" sz="2600" b="1">
                <a:solidFill>
                  <a:srgbClr val="FFFFFF"/>
                </a:solidFill>
                <a:latin typeface="Calibri"/>
                <a:ea typeface="Calibri"/>
                <a:cs typeface="Calibri"/>
                <a:sym typeface="Calibri"/>
              </a:rPr>
            </a:br>
            <a:r>
              <a:rPr lang="en-US" sz="2600" b="1">
                <a:solidFill>
                  <a:srgbClr val="FFFFFF"/>
                </a:solidFill>
                <a:latin typeface="Calibri"/>
                <a:ea typeface="Calibri"/>
                <a:cs typeface="Calibri"/>
                <a:sym typeface="Calibri"/>
              </a:rPr>
              <a:t>NGUỒN LỰC </a:t>
            </a:r>
            <a:br>
              <a:rPr lang="en-US" sz="2600" b="1">
                <a:solidFill>
                  <a:srgbClr val="FFFFFF"/>
                </a:solidFill>
                <a:latin typeface="Calibri"/>
                <a:ea typeface="Calibri"/>
                <a:cs typeface="Calibri"/>
                <a:sym typeface="Calibri"/>
              </a:rPr>
            </a:br>
            <a:r>
              <a:rPr lang="en-US" sz="2600" b="1">
                <a:solidFill>
                  <a:srgbClr val="FFFFFF"/>
                </a:solidFill>
                <a:latin typeface="Calibri"/>
                <a:ea typeface="Calibri"/>
                <a:cs typeface="Calibri"/>
                <a:sym typeface="Calibri"/>
              </a:rPr>
              <a:t>PHỤC VỤ CÔNG TÁC </a:t>
            </a:r>
            <a:br>
              <a:rPr lang="en-US" sz="2600" b="1">
                <a:solidFill>
                  <a:srgbClr val="FFFFFF"/>
                </a:solidFill>
                <a:latin typeface="Calibri"/>
                <a:ea typeface="Calibri"/>
                <a:cs typeface="Calibri"/>
                <a:sym typeface="Calibri"/>
              </a:rPr>
            </a:br>
            <a:r>
              <a:rPr lang="en-US" sz="2600" b="1">
                <a:solidFill>
                  <a:srgbClr val="FFFFFF"/>
                </a:solidFill>
                <a:latin typeface="Calibri"/>
                <a:ea typeface="Calibri"/>
                <a:cs typeface="Calibri"/>
                <a:sym typeface="Calibri"/>
              </a:rPr>
              <a:t>KHÁM BỆNH, </a:t>
            </a:r>
            <a:br>
              <a:rPr lang="en-US" sz="2600" b="1">
                <a:solidFill>
                  <a:srgbClr val="FFFFFF"/>
                </a:solidFill>
                <a:latin typeface="Calibri"/>
                <a:ea typeface="Calibri"/>
                <a:cs typeface="Calibri"/>
                <a:sym typeface="Calibri"/>
              </a:rPr>
            </a:br>
            <a:r>
              <a:rPr lang="en-US" sz="2600" b="1">
                <a:solidFill>
                  <a:srgbClr val="FFFFFF"/>
                </a:solidFill>
                <a:latin typeface="Calibri"/>
                <a:ea typeface="Calibri"/>
                <a:cs typeface="Calibri"/>
                <a:sym typeface="Calibri"/>
              </a:rPr>
              <a:t>CHỮA BỆNH TRONG TRƯỜNG HỢP XẢY RA THIÊN TAI, THẢM HỌA VÀ DỊCH BỆNH TRUYỀN NHIỄM THUỘC NHÓM A</a:t>
            </a:r>
            <a:br>
              <a:rPr lang="en-US" sz="2600" b="1">
                <a:solidFill>
                  <a:srgbClr val="FFFFFF"/>
                </a:solidFill>
                <a:latin typeface="Calibri"/>
                <a:ea typeface="Calibri"/>
                <a:cs typeface="Calibri"/>
                <a:sym typeface="Calibri"/>
              </a:rPr>
            </a:br>
            <a:r>
              <a:rPr lang="en-US" sz="2800" b="1">
                <a:solidFill>
                  <a:srgbClr val="FFFFFF"/>
                </a:solidFill>
                <a:latin typeface="Calibri"/>
                <a:ea typeface="Calibri"/>
                <a:cs typeface="Calibri"/>
                <a:sym typeface="Calibri"/>
              </a:rPr>
              <a:t/>
            </a:r>
            <a:br>
              <a:rPr lang="en-US" sz="2800" b="1">
                <a:solidFill>
                  <a:srgbClr val="FFFFFF"/>
                </a:solidFill>
                <a:latin typeface="Calibri"/>
                <a:ea typeface="Calibri"/>
                <a:cs typeface="Calibri"/>
                <a:sym typeface="Calibri"/>
              </a:rPr>
            </a:br>
            <a:endParaRPr sz="3600" b="1">
              <a:solidFill>
                <a:srgbClr val="FFFFFF"/>
              </a:solidFill>
              <a:latin typeface="Calibri"/>
              <a:ea typeface="Calibri"/>
              <a:cs typeface="Calibri"/>
              <a:sym typeface="Calibri"/>
            </a:endParaRPr>
          </a:p>
        </p:txBody>
      </p:sp>
      <p:sp>
        <p:nvSpPr>
          <p:cNvPr id="884" name="Google Shape;884;p43"/>
          <p:cNvSpPr/>
          <p:nvPr/>
        </p:nvSpPr>
        <p:spPr>
          <a:xfrm rot="10800000" flipH="1">
            <a:off x="7550402" y="2455479"/>
            <a:ext cx="4083433" cy="4083433"/>
          </a:xfrm>
          <a:prstGeom prst="arc">
            <a:avLst>
              <a:gd name="adj1" fmla="val 16200000"/>
              <a:gd name="adj2" fmla="val 0"/>
            </a:avLst>
          </a:prstGeom>
          <a:noFill/>
          <a:ln w="127000" cap="rnd" cmpd="sng">
            <a:solidFill>
              <a:schemeClr val="accent4"/>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885" name="Google Shape;885;p43"/>
          <p:cNvSpPr/>
          <p:nvPr/>
        </p:nvSpPr>
        <p:spPr>
          <a:xfrm>
            <a:off x="4269852" y="1994104"/>
            <a:ext cx="7125444" cy="4409635"/>
          </a:xfrm>
          <a:prstGeom prst="rect">
            <a:avLst/>
          </a:prstGeom>
          <a:noFill/>
          <a:ln>
            <a:noFill/>
          </a:ln>
        </p:spPr>
        <p:txBody>
          <a:bodyPr spcFirstLastPara="1" wrap="square" lIns="91425" tIns="45700" rIns="91425" bIns="45700" anchor="ctr" anchorCtr="0">
            <a:normAutofit/>
          </a:bodyPr>
          <a:lstStyle/>
          <a:p>
            <a:pPr marL="285750" marR="0" lvl="0" indent="-285750" algn="just" rtl="0">
              <a:lnSpc>
                <a:spcPct val="130000"/>
              </a:lnSpc>
              <a:spcBef>
                <a:spcPts val="0"/>
              </a:spcBef>
              <a:spcAft>
                <a:spcPts val="0"/>
              </a:spcAft>
              <a:buClr>
                <a:schemeClr val="dk1"/>
              </a:buClr>
              <a:buSzPts val="2000"/>
              <a:buFont typeface="Noto Sans Symbols"/>
              <a:buChar char="⮚"/>
            </a:pPr>
            <a:r>
              <a:rPr lang="en-US" sz="2000">
                <a:solidFill>
                  <a:schemeClr val="dk1"/>
                </a:solidFill>
                <a:latin typeface="Cambria"/>
                <a:ea typeface="Cambria"/>
                <a:cs typeface="Cambria"/>
                <a:sym typeface="Cambria"/>
              </a:rPr>
              <a:t>Huy động, điều động người tham gia hoạt động khám bệnh, chữa bệnh trong trường hợp xảy ra thiên tai, thảm họa và dịch bệnh truyền nhiễm thuộc nhóm A hoặc tình trạng khẩn cấp</a:t>
            </a:r>
            <a:endParaRPr sz="2000">
              <a:solidFill>
                <a:schemeClr val="dk1"/>
              </a:solidFill>
              <a:latin typeface="Cambria"/>
              <a:ea typeface="Cambria"/>
              <a:cs typeface="Cambria"/>
              <a:sym typeface="Cambria"/>
            </a:endParaRPr>
          </a:p>
          <a:p>
            <a:pPr marL="285750" marR="0" lvl="0" indent="-285750" algn="just" rtl="0">
              <a:lnSpc>
                <a:spcPct val="130000"/>
              </a:lnSpc>
              <a:spcBef>
                <a:spcPts val="1200"/>
              </a:spcBef>
              <a:spcAft>
                <a:spcPts val="0"/>
              </a:spcAft>
              <a:buClr>
                <a:schemeClr val="dk1"/>
              </a:buClr>
              <a:buSzPts val="2000"/>
              <a:buFont typeface="Noto Sans Symbols"/>
              <a:buChar char="⮚"/>
            </a:pPr>
            <a:r>
              <a:rPr lang="en-US" sz="2000">
                <a:solidFill>
                  <a:schemeClr val="dk1"/>
                </a:solidFill>
                <a:latin typeface="Cambria"/>
                <a:ea typeface="Cambria"/>
                <a:cs typeface="Cambria"/>
                <a:sym typeface="Cambria"/>
              </a:rPr>
              <a:t>Huy động, điều động cơ sở khám bệnh, chữa bệnh tham gia hoạt động khám bệnh, chữa bệnh trong trường hợp xảy ra thiên tai, thảm họa và dịch bệnh truyền nhiễm thuộc nhóm A hoặc tình trạng khẩn cấp</a:t>
            </a:r>
            <a:endParaRPr sz="2000">
              <a:solidFill>
                <a:schemeClr val="dk1"/>
              </a:solidFill>
              <a:latin typeface="Cambria"/>
              <a:ea typeface="Cambria"/>
              <a:cs typeface="Cambria"/>
              <a:sym typeface="Cambria"/>
            </a:endParaRPr>
          </a:p>
          <a:p>
            <a:pPr marL="285750" marR="0" lvl="0" indent="-285750" algn="just" rtl="0">
              <a:lnSpc>
                <a:spcPct val="130000"/>
              </a:lnSpc>
              <a:spcBef>
                <a:spcPts val="1200"/>
              </a:spcBef>
              <a:spcAft>
                <a:spcPts val="0"/>
              </a:spcAft>
              <a:buClr>
                <a:schemeClr val="dk1"/>
              </a:buClr>
              <a:buSzPts val="2000"/>
              <a:buFont typeface="Noto Sans Symbols"/>
              <a:buChar char="⮚"/>
            </a:pPr>
            <a:r>
              <a:rPr lang="en-US" sz="2000">
                <a:solidFill>
                  <a:schemeClr val="dk1"/>
                </a:solidFill>
                <a:latin typeface="Cambria"/>
                <a:ea typeface="Cambria"/>
                <a:cs typeface="Cambria"/>
                <a:sym typeface="Cambria"/>
              </a:rPr>
              <a:t>Cơ chế tài chính đối với hoạt động khám bệnh, chữa bệnh trong trường hợp xảy ra thiên tai, thảm họa và dịch bệnh truyền nhiễm thuộc nhóm A hoặc tình trạng khẩn cấp</a:t>
            </a:r>
            <a:endParaRPr sz="2000">
              <a:solidFill>
                <a:schemeClr val="dk1"/>
              </a:solidFill>
              <a:latin typeface="Cambria"/>
              <a:ea typeface="Cambria"/>
              <a:cs typeface="Cambria"/>
              <a:sym typeface="Cambria"/>
            </a:endParaRPr>
          </a:p>
          <a:p>
            <a:pPr marL="285750" marR="0" lvl="0" indent="-285750" algn="just" rtl="0">
              <a:lnSpc>
                <a:spcPct val="130000"/>
              </a:lnSpc>
              <a:spcBef>
                <a:spcPts val="1200"/>
              </a:spcBef>
              <a:spcAft>
                <a:spcPts val="0"/>
              </a:spcAft>
              <a:buClr>
                <a:schemeClr val="dk1"/>
              </a:buClr>
              <a:buSzPts val="2000"/>
              <a:buFont typeface="Noto Sans Symbols"/>
              <a:buChar char="⮚"/>
            </a:pPr>
            <a:r>
              <a:rPr lang="en-US" sz="2000">
                <a:solidFill>
                  <a:schemeClr val="dk1"/>
                </a:solidFill>
                <a:latin typeface="Cambria"/>
                <a:ea typeface="Cambria"/>
                <a:cs typeface="Cambria"/>
                <a:sym typeface="Cambria"/>
              </a:rPr>
              <a:t>Thẩm quyền điều động tham gia hoạt động khám bệnh, chữa bệnh trong trường hợp xảy ra thiên tai, thảm họa và dịch bệnh truyền nhiễm thuộc nhóm A hoặc tình trạng khẩn cấp </a:t>
            </a:r>
            <a:endParaRPr sz="2000">
              <a:solidFill>
                <a:schemeClr val="dk1"/>
              </a:solidFill>
              <a:latin typeface="Cambria"/>
              <a:ea typeface="Cambria"/>
              <a:cs typeface="Cambria"/>
              <a:sym typeface="Cambria"/>
            </a:endParaRPr>
          </a:p>
          <a:p>
            <a:pPr marL="114300" marR="0" lvl="0" indent="-76200" algn="just" rtl="0">
              <a:lnSpc>
                <a:spcPct val="130000"/>
              </a:lnSpc>
              <a:spcBef>
                <a:spcPts val="1200"/>
              </a:spcBef>
              <a:spcAft>
                <a:spcPts val="0"/>
              </a:spcAft>
              <a:buClr>
                <a:schemeClr val="dk1"/>
              </a:buClr>
              <a:buSzPts val="600"/>
              <a:buFont typeface="Noto Sans Symbols"/>
              <a:buNone/>
            </a:pPr>
            <a:endParaRPr sz="600">
              <a:solidFill>
                <a:schemeClr val="accent1"/>
              </a:solidFill>
              <a:latin typeface="Cambria"/>
              <a:ea typeface="Cambria"/>
              <a:cs typeface="Cambria"/>
              <a:sym typeface="Cambria"/>
            </a:endParaRPr>
          </a:p>
          <a:p>
            <a:pPr marL="114300" marR="0" lvl="0" indent="-76200" algn="just" rtl="0">
              <a:lnSpc>
                <a:spcPct val="130000"/>
              </a:lnSpc>
              <a:spcBef>
                <a:spcPts val="1800"/>
              </a:spcBef>
              <a:spcAft>
                <a:spcPts val="0"/>
              </a:spcAft>
              <a:buClr>
                <a:schemeClr val="dk1"/>
              </a:buClr>
              <a:buSzPts val="600"/>
              <a:buFont typeface="Noto Sans Symbols"/>
              <a:buNone/>
            </a:pPr>
            <a:endParaRPr sz="600">
              <a:solidFill>
                <a:schemeClr val="accent1"/>
              </a:solidFill>
              <a:latin typeface="Cambria"/>
              <a:ea typeface="Cambria"/>
              <a:cs typeface="Cambria"/>
              <a:sym typeface="Cambria"/>
            </a:endParaRPr>
          </a:p>
          <a:p>
            <a:pPr marL="114300" marR="0" lvl="0" indent="-76200" algn="just" rtl="0">
              <a:lnSpc>
                <a:spcPct val="130000"/>
              </a:lnSpc>
              <a:spcBef>
                <a:spcPts val="1800"/>
              </a:spcBef>
              <a:spcAft>
                <a:spcPts val="0"/>
              </a:spcAft>
              <a:buClr>
                <a:schemeClr val="dk1"/>
              </a:buClr>
              <a:buSzPts val="600"/>
              <a:buFont typeface="Noto Sans Symbols"/>
              <a:buNone/>
            </a:pPr>
            <a:endParaRPr sz="600" b="1">
              <a:solidFill>
                <a:schemeClr val="accent1"/>
              </a:solidFill>
              <a:latin typeface="Cambria"/>
              <a:ea typeface="Cambria"/>
              <a:cs typeface="Cambria"/>
              <a:sym typeface="Cambria"/>
            </a:endParaRPr>
          </a:p>
          <a:p>
            <a:pPr marL="114300" marR="0" lvl="0" indent="-76200" algn="just" rtl="0">
              <a:lnSpc>
                <a:spcPct val="130000"/>
              </a:lnSpc>
              <a:spcBef>
                <a:spcPts val="1800"/>
              </a:spcBef>
              <a:spcAft>
                <a:spcPts val="0"/>
              </a:spcAft>
              <a:buClr>
                <a:schemeClr val="dk1"/>
              </a:buClr>
              <a:buSzPts val="600"/>
              <a:buFont typeface="Noto Sans Symbols"/>
              <a:buNone/>
            </a:pPr>
            <a:endParaRPr sz="600">
              <a:solidFill>
                <a:schemeClr val="dk1"/>
              </a:solidFill>
              <a:latin typeface="Cambria"/>
              <a:ea typeface="Cambria"/>
              <a:cs typeface="Cambria"/>
              <a:sym typeface="Cambria"/>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890"/>
        <p:cNvGrpSpPr/>
        <p:nvPr/>
      </p:nvGrpSpPr>
      <p:grpSpPr>
        <a:xfrm>
          <a:off x="0" y="0"/>
          <a:ext cx="0" cy="0"/>
          <a:chOff x="0" y="0"/>
          <a:chExt cx="0" cy="0"/>
        </a:xfrm>
      </p:grpSpPr>
      <p:pic>
        <p:nvPicPr>
          <p:cNvPr id="891" name="Google Shape;891;p44"/>
          <p:cNvPicPr preferRelativeResize="0"/>
          <p:nvPr/>
        </p:nvPicPr>
        <p:blipFill rotWithShape="1">
          <a:blip r:embed="rId3">
            <a:alphaModFix/>
          </a:blip>
          <a:srcRect/>
          <a:stretch/>
        </p:blipFill>
        <p:spPr>
          <a:xfrm>
            <a:off x="11023600" y="228600"/>
            <a:ext cx="1016000" cy="1016000"/>
          </a:xfrm>
          <a:prstGeom prst="rect">
            <a:avLst/>
          </a:prstGeom>
          <a:noFill/>
          <a:ln>
            <a:noFill/>
          </a:ln>
        </p:spPr>
      </p:pic>
      <p:pic>
        <p:nvPicPr>
          <p:cNvPr id="892" name="Google Shape;892;p44"/>
          <p:cNvPicPr preferRelativeResize="0"/>
          <p:nvPr/>
        </p:nvPicPr>
        <p:blipFill rotWithShape="1">
          <a:blip r:embed="rId4">
            <a:alphaModFix/>
          </a:blip>
          <a:srcRect/>
          <a:stretch/>
        </p:blipFill>
        <p:spPr>
          <a:xfrm>
            <a:off x="704850" y="5942019"/>
            <a:ext cx="1237379" cy="266037"/>
          </a:xfrm>
          <a:prstGeom prst="rect">
            <a:avLst/>
          </a:prstGeom>
          <a:noFill/>
          <a:ln>
            <a:noFill/>
          </a:ln>
        </p:spPr>
      </p:pic>
      <p:sp>
        <p:nvSpPr>
          <p:cNvPr id="893" name="Google Shape;893;p44"/>
          <p:cNvSpPr txBox="1"/>
          <p:nvPr/>
        </p:nvSpPr>
        <p:spPr>
          <a:xfrm>
            <a:off x="2032000" y="4379680"/>
            <a:ext cx="9759950" cy="1518814"/>
          </a:xfrm>
          <a:prstGeom prst="rect">
            <a:avLst/>
          </a:prstGeom>
          <a:noFill/>
          <a:ln>
            <a:noFill/>
          </a:ln>
        </p:spPr>
        <p:txBody>
          <a:bodyPr spcFirstLastPara="1" wrap="square" lIns="0" tIns="0" rIns="0" bIns="0" anchor="t" anchorCtr="0">
            <a:spAutoFit/>
          </a:bodyPr>
          <a:lstStyle/>
          <a:p>
            <a:pPr marL="0" marR="0" lvl="0" indent="0" algn="l" rtl="0">
              <a:lnSpc>
                <a:spcPct val="110000"/>
              </a:lnSpc>
              <a:spcBef>
                <a:spcPts val="0"/>
              </a:spcBef>
              <a:spcAft>
                <a:spcPts val="0"/>
              </a:spcAft>
              <a:buNone/>
            </a:pPr>
            <a:r>
              <a:rPr lang="en-US" sz="4667" b="1">
                <a:solidFill>
                  <a:srgbClr val="000000"/>
                </a:solidFill>
                <a:latin typeface="Arial"/>
                <a:ea typeface="Arial"/>
                <a:cs typeface="Arial"/>
                <a:sym typeface="Arial"/>
              </a:rPr>
              <a:t>Triển khai thi hành Luật Khám bệnh, Chữa bệnh số 15/2023/QH15</a:t>
            </a:r>
            <a:endParaRPr/>
          </a:p>
        </p:txBody>
      </p:sp>
      <p:pic>
        <p:nvPicPr>
          <p:cNvPr id="894" name="Google Shape;894;p44"/>
          <p:cNvPicPr preferRelativeResize="0"/>
          <p:nvPr/>
        </p:nvPicPr>
        <p:blipFill rotWithShape="1">
          <a:blip r:embed="rId5">
            <a:alphaModFix/>
          </a:blip>
          <a:srcRect t="45511" r="50000"/>
          <a:stretch/>
        </p:blipFill>
        <p:spPr>
          <a:xfrm rot="-5400000">
            <a:off x="-133075" y="133073"/>
            <a:ext cx="1481221" cy="1215071"/>
          </a:xfrm>
          <a:prstGeom prst="rect">
            <a:avLst/>
          </a:prstGeom>
          <a:noFill/>
          <a:ln>
            <a:noFill/>
          </a:ln>
        </p:spPr>
      </p:pic>
      <p:sp>
        <p:nvSpPr>
          <p:cNvPr id="895" name="Google Shape;895;p44"/>
          <p:cNvSpPr txBox="1"/>
          <p:nvPr/>
        </p:nvSpPr>
        <p:spPr>
          <a:xfrm>
            <a:off x="292100" y="3886200"/>
            <a:ext cx="1758044" cy="2082108"/>
          </a:xfrm>
          <a:prstGeom prst="rect">
            <a:avLst/>
          </a:prstGeom>
          <a:noFill/>
          <a:ln>
            <a:noFill/>
          </a:ln>
        </p:spPr>
        <p:txBody>
          <a:bodyPr spcFirstLastPara="1" wrap="square" lIns="0" tIns="0" rIns="0" bIns="0" anchor="t" anchorCtr="0">
            <a:spAutoFit/>
          </a:bodyPr>
          <a:lstStyle/>
          <a:p>
            <a:pPr marL="0" marR="0" lvl="0" indent="0" algn="l" rtl="0">
              <a:lnSpc>
                <a:spcPct val="110000"/>
              </a:lnSpc>
              <a:spcBef>
                <a:spcPts val="0"/>
              </a:spcBef>
              <a:spcAft>
                <a:spcPts val="0"/>
              </a:spcAft>
              <a:buNone/>
            </a:pPr>
            <a:r>
              <a:rPr lang="en-US" sz="13334" b="1">
                <a:latin typeface="Arial"/>
                <a:ea typeface="Arial"/>
                <a:cs typeface="Arial"/>
                <a:sym typeface="Arial"/>
              </a:rPr>
              <a:t>IV</a:t>
            </a:r>
            <a:endParaRPr sz="6667" b="1">
              <a:latin typeface="Arial"/>
              <a:ea typeface="Arial"/>
              <a:cs typeface="Arial"/>
              <a:sym typeface="Arial"/>
            </a:endParaRPr>
          </a:p>
        </p:txBody>
      </p:sp>
      <p:pic>
        <p:nvPicPr>
          <p:cNvPr id="896" name="Google Shape;896;p44" descr="https://kcb.vn/upload/2005611/fck/lehaokcb1/a4577288bd05605b3914.jpg"/>
          <p:cNvPicPr preferRelativeResize="0"/>
          <p:nvPr/>
        </p:nvPicPr>
        <p:blipFill rotWithShape="1">
          <a:blip r:embed="rId6">
            <a:alphaModFix/>
          </a:blip>
          <a:srcRect/>
          <a:stretch/>
        </p:blipFill>
        <p:spPr>
          <a:xfrm>
            <a:off x="2679700" y="-433584"/>
            <a:ext cx="6324600" cy="474345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901"/>
        <p:cNvGrpSpPr/>
        <p:nvPr/>
      </p:nvGrpSpPr>
      <p:grpSpPr>
        <a:xfrm>
          <a:off x="0" y="0"/>
          <a:ext cx="0" cy="0"/>
          <a:chOff x="0" y="0"/>
          <a:chExt cx="0" cy="0"/>
        </a:xfrm>
      </p:grpSpPr>
      <p:sp>
        <p:nvSpPr>
          <p:cNvPr id="902" name="Google Shape;902;p45"/>
          <p:cNvSpPr txBox="1"/>
          <p:nvPr/>
        </p:nvSpPr>
        <p:spPr>
          <a:xfrm>
            <a:off x="455363" y="122830"/>
            <a:ext cx="11281273" cy="95410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a:solidFill>
                  <a:schemeClr val="dk1"/>
                </a:solidFill>
                <a:latin typeface="Cambria"/>
                <a:ea typeface="Cambria"/>
                <a:cs typeface="Cambria"/>
                <a:sym typeface="Cambria"/>
              </a:rPr>
              <a:t>Quyết định số 172/QĐ-TTg ngày 03/03/2023 </a:t>
            </a:r>
            <a:endParaRPr/>
          </a:p>
          <a:p>
            <a:pPr marL="0" marR="0" lvl="0" indent="0" algn="ctr" rtl="0">
              <a:spcBef>
                <a:spcPts val="0"/>
              </a:spcBef>
              <a:spcAft>
                <a:spcPts val="0"/>
              </a:spcAft>
              <a:buNone/>
            </a:pPr>
            <a:r>
              <a:rPr lang="en-US" sz="2800" b="1">
                <a:solidFill>
                  <a:schemeClr val="dk1"/>
                </a:solidFill>
                <a:latin typeface="Cambria"/>
                <a:ea typeface="Cambria"/>
                <a:cs typeface="Cambria"/>
                <a:sym typeface="Cambria"/>
              </a:rPr>
              <a:t>của Thủ tướng Chính phủ</a:t>
            </a:r>
            <a:endParaRPr/>
          </a:p>
        </p:txBody>
      </p:sp>
      <p:sp>
        <p:nvSpPr>
          <p:cNvPr id="903" name="Google Shape;903;p45"/>
          <p:cNvSpPr txBox="1"/>
          <p:nvPr/>
        </p:nvSpPr>
        <p:spPr>
          <a:xfrm>
            <a:off x="455362" y="1076937"/>
            <a:ext cx="11281273" cy="138499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a:solidFill>
                  <a:schemeClr val="dk1"/>
                </a:solidFill>
                <a:latin typeface="Cambria"/>
                <a:ea typeface="Cambria"/>
                <a:cs typeface="Cambria"/>
                <a:sym typeface="Cambria"/>
              </a:rPr>
              <a:t>Ban hành Danh mục và phân công cơ quan chủ trì soạn thảo văn bản quy định chi tiết thi hành Luật Khám bệnh, chữa bệnh được Quốc hội khóa XV thông qua tại Kỳ bất thuờng lần thứ 2</a:t>
            </a:r>
            <a:endParaRPr/>
          </a:p>
        </p:txBody>
      </p:sp>
      <p:graphicFrame>
        <p:nvGraphicFramePr>
          <p:cNvPr id="904" name="Google Shape;904;p45"/>
          <p:cNvGraphicFramePr/>
          <p:nvPr/>
        </p:nvGraphicFramePr>
        <p:xfrm>
          <a:off x="330199" y="2599266"/>
          <a:ext cx="11406425" cy="2386470"/>
        </p:xfrm>
        <a:graphic>
          <a:graphicData uri="http://schemas.openxmlformats.org/drawingml/2006/table">
            <a:tbl>
              <a:tblPr firstRow="1" bandRow="1">
                <a:noFill/>
                <a:tableStyleId>{EA165590-BC5D-4655-B5B2-E75FA0F99E81}</a:tableStyleId>
              </a:tblPr>
              <a:tblGrid>
                <a:gridCol w="1066800"/>
                <a:gridCol w="4636425"/>
                <a:gridCol w="2851600"/>
                <a:gridCol w="2851600"/>
              </a:tblGrid>
              <a:tr h="466200">
                <a:tc>
                  <a:txBody>
                    <a:bodyPr/>
                    <a:lstStyle/>
                    <a:p>
                      <a:pPr marL="0" marR="0" lvl="0" indent="0" algn="ctr" rtl="0">
                        <a:spcBef>
                          <a:spcPts val="0"/>
                        </a:spcBef>
                        <a:spcAft>
                          <a:spcPts val="0"/>
                        </a:spcAft>
                        <a:buNone/>
                      </a:pPr>
                      <a:r>
                        <a:rPr lang="en-US" sz="1800" u="none" strike="noStrike" cap="none"/>
                        <a:t>STT</a:t>
                      </a:r>
                      <a:endParaRPr/>
                    </a:p>
                  </a:txBody>
                  <a:tcPr marL="91450" marR="91450" marT="45725" marB="45725" anchor="ctr"/>
                </a:tc>
                <a:tc>
                  <a:txBody>
                    <a:bodyPr/>
                    <a:lstStyle/>
                    <a:p>
                      <a:pPr marL="0" marR="0" lvl="0" indent="0" algn="ctr" rtl="0">
                        <a:spcBef>
                          <a:spcPts val="0"/>
                        </a:spcBef>
                        <a:spcAft>
                          <a:spcPts val="0"/>
                        </a:spcAft>
                        <a:buNone/>
                      </a:pPr>
                      <a:r>
                        <a:rPr lang="en-US" sz="1800" u="none" strike="noStrike" cap="none"/>
                        <a:t>Tên văn bản quy định</a:t>
                      </a:r>
                      <a:endParaRPr/>
                    </a:p>
                  </a:txBody>
                  <a:tcPr marL="91450" marR="91450" marT="45725" marB="45725" anchor="ctr"/>
                </a:tc>
                <a:tc>
                  <a:txBody>
                    <a:bodyPr/>
                    <a:lstStyle/>
                    <a:p>
                      <a:pPr marL="0" marR="0" lvl="0" indent="0" algn="ctr" rtl="0">
                        <a:spcBef>
                          <a:spcPts val="0"/>
                        </a:spcBef>
                        <a:spcAft>
                          <a:spcPts val="0"/>
                        </a:spcAft>
                        <a:buNone/>
                      </a:pPr>
                      <a:r>
                        <a:rPr lang="en-US" sz="1800" u="none" strike="noStrike" cap="none"/>
                        <a:t>Cơ quan chủ trì</a:t>
                      </a:r>
                      <a:endParaRPr/>
                    </a:p>
                  </a:txBody>
                  <a:tcPr marL="91450" marR="91450" marT="45725" marB="45725" anchor="ctr"/>
                </a:tc>
                <a:tc>
                  <a:txBody>
                    <a:bodyPr/>
                    <a:lstStyle/>
                    <a:p>
                      <a:pPr marL="0" marR="0" lvl="0" indent="0" algn="ctr" rtl="0">
                        <a:spcBef>
                          <a:spcPts val="0"/>
                        </a:spcBef>
                        <a:spcAft>
                          <a:spcPts val="0"/>
                        </a:spcAft>
                        <a:buNone/>
                      </a:pPr>
                      <a:r>
                        <a:rPr lang="en-US" sz="1800" u="none" strike="noStrike" cap="none"/>
                        <a:t>Thời hạn ban hành</a:t>
                      </a:r>
                      <a:endParaRPr/>
                    </a:p>
                  </a:txBody>
                  <a:tcPr marL="91450" marR="91450" marT="45725" marB="45725" anchor="ctr"/>
                </a:tc>
              </a:tr>
              <a:tr h="466200">
                <a:tc>
                  <a:txBody>
                    <a:bodyPr/>
                    <a:lstStyle/>
                    <a:p>
                      <a:pPr marL="0" marR="0" lvl="0" indent="0" algn="ctr" rtl="0">
                        <a:spcBef>
                          <a:spcPts val="0"/>
                        </a:spcBef>
                        <a:spcAft>
                          <a:spcPts val="0"/>
                        </a:spcAft>
                        <a:buNone/>
                      </a:pPr>
                      <a:r>
                        <a:rPr lang="en-US" sz="1800" u="none" strike="noStrike" cap="none"/>
                        <a:t>1.</a:t>
                      </a:r>
                      <a:endParaRPr/>
                    </a:p>
                  </a:txBody>
                  <a:tcPr marL="91450" marR="91450" marT="45725" marB="45725" anchor="ctr"/>
                </a:tc>
                <a:tc>
                  <a:txBody>
                    <a:bodyPr/>
                    <a:lstStyle/>
                    <a:p>
                      <a:pPr marL="0" marR="0" lvl="0" indent="0" algn="ctr" rtl="0">
                        <a:spcBef>
                          <a:spcPts val="0"/>
                        </a:spcBef>
                        <a:spcAft>
                          <a:spcPts val="0"/>
                        </a:spcAft>
                        <a:buNone/>
                      </a:pPr>
                      <a:r>
                        <a:rPr lang="en-US" sz="1800" u="none" strike="noStrike" cap="none"/>
                        <a:t>Nghị định quy định chi tiết và hướng dẫn thi hành một số điều của Luật KBCB</a:t>
                      </a:r>
                      <a:endParaRPr/>
                    </a:p>
                  </a:txBody>
                  <a:tcPr marL="91450" marR="91450" marT="45725" marB="45725" anchor="ctr"/>
                </a:tc>
                <a:tc>
                  <a:txBody>
                    <a:bodyPr/>
                    <a:lstStyle/>
                    <a:p>
                      <a:pPr marL="0" marR="0" lvl="0" indent="0" algn="ctr" rtl="0">
                        <a:spcBef>
                          <a:spcPts val="0"/>
                        </a:spcBef>
                        <a:spcAft>
                          <a:spcPts val="0"/>
                        </a:spcAft>
                        <a:buNone/>
                      </a:pPr>
                      <a:r>
                        <a:rPr lang="en-US" sz="1800" u="none" strike="noStrike" cap="none"/>
                        <a:t>Bộ Y tế</a:t>
                      </a:r>
                      <a:endParaRPr/>
                    </a:p>
                  </a:txBody>
                  <a:tcPr marL="91450" marR="91450" marT="45725" marB="45725" anchor="ctr"/>
                </a:tc>
                <a:tc>
                  <a:txBody>
                    <a:bodyPr/>
                    <a:lstStyle/>
                    <a:p>
                      <a:pPr marL="0" marR="0" lvl="0" indent="0" algn="ctr" rtl="0">
                        <a:spcBef>
                          <a:spcPts val="0"/>
                        </a:spcBef>
                        <a:spcAft>
                          <a:spcPts val="0"/>
                        </a:spcAft>
                        <a:buNone/>
                      </a:pPr>
                      <a:r>
                        <a:rPr lang="en-US" sz="1800" u="none" strike="noStrike" cap="none"/>
                        <a:t>Trước ngày 15/09/2023</a:t>
                      </a:r>
                      <a:endParaRPr/>
                    </a:p>
                  </a:txBody>
                  <a:tcPr marL="91450" marR="91450" marT="45725" marB="45725" anchor="ctr"/>
                </a:tc>
              </a:tr>
              <a:tr h="466200">
                <a:tc>
                  <a:txBody>
                    <a:bodyPr/>
                    <a:lstStyle/>
                    <a:p>
                      <a:pPr marL="0" marR="0" lvl="0" indent="0" algn="ctr" rtl="0">
                        <a:spcBef>
                          <a:spcPts val="0"/>
                        </a:spcBef>
                        <a:spcAft>
                          <a:spcPts val="0"/>
                        </a:spcAft>
                        <a:buNone/>
                      </a:pPr>
                      <a:r>
                        <a:rPr lang="en-US" sz="1800" u="none" strike="noStrike" cap="none"/>
                        <a:t>2.</a:t>
                      </a:r>
                      <a:endParaRPr/>
                    </a:p>
                  </a:txBody>
                  <a:tcPr marL="91450" marR="91450" marT="45725" marB="45725" anchor="ctr"/>
                </a:tc>
                <a:tc>
                  <a:txBody>
                    <a:bodyPr/>
                    <a:lstStyle/>
                    <a:p>
                      <a:pPr marL="0" marR="0" lvl="0" indent="0" algn="ctr" rtl="0">
                        <a:spcBef>
                          <a:spcPts val="0"/>
                        </a:spcBef>
                        <a:spcAft>
                          <a:spcPts val="0"/>
                        </a:spcAft>
                        <a:buNone/>
                      </a:pPr>
                      <a:r>
                        <a:rPr lang="en-US" sz="1800" u="none" strike="noStrike" cap="none"/>
                        <a:t>Nghị định quy định về bảo hiểm nghề nghiệp trong KBCB</a:t>
                      </a:r>
                      <a:endParaRPr/>
                    </a:p>
                  </a:txBody>
                  <a:tcPr marL="91450" marR="91450" marT="45725" marB="45725" anchor="ctr"/>
                </a:tc>
                <a:tc>
                  <a:txBody>
                    <a:bodyPr/>
                    <a:lstStyle/>
                    <a:p>
                      <a:pPr marL="0" marR="0" lvl="0" indent="0" algn="ctr" rtl="0">
                        <a:spcBef>
                          <a:spcPts val="0"/>
                        </a:spcBef>
                        <a:spcAft>
                          <a:spcPts val="0"/>
                        </a:spcAft>
                        <a:buNone/>
                      </a:pPr>
                      <a:r>
                        <a:rPr lang="en-US" sz="1800" u="none" strike="noStrike" cap="none"/>
                        <a:t>Bộ Tài Chính</a:t>
                      </a:r>
                      <a:endParaRPr/>
                    </a:p>
                  </a:txBody>
                  <a:tcPr marL="91450" marR="91450" marT="45725" marB="45725" anchor="ctr"/>
                </a:tc>
                <a:tc>
                  <a:txBody>
                    <a:bodyPr/>
                    <a:lstStyle/>
                    <a:p>
                      <a:pPr marL="0" marR="0" lvl="0" indent="0" algn="ctr" rtl="0">
                        <a:lnSpc>
                          <a:spcPct val="100000"/>
                        </a:lnSpc>
                        <a:spcBef>
                          <a:spcPts val="0"/>
                        </a:spcBef>
                        <a:spcAft>
                          <a:spcPts val="0"/>
                        </a:spcAft>
                        <a:buClr>
                          <a:schemeClr val="dk1"/>
                        </a:buClr>
                        <a:buSzPts val="1800"/>
                        <a:buFont typeface="Calibri"/>
                        <a:buNone/>
                      </a:pPr>
                      <a:r>
                        <a:rPr lang="en-US" sz="1800" u="none" strike="noStrike" cap="none"/>
                        <a:t>Trước ngày 15/09/2023</a:t>
                      </a:r>
                      <a:endParaRPr/>
                    </a:p>
                  </a:txBody>
                  <a:tcPr marL="91450" marR="91450" marT="45725" marB="45725" anchor="ctr"/>
                </a:tc>
              </a:tr>
              <a:tr h="466200">
                <a:tc>
                  <a:txBody>
                    <a:bodyPr/>
                    <a:lstStyle/>
                    <a:p>
                      <a:pPr marL="0" marR="0" lvl="0" indent="0" algn="ctr" rtl="0">
                        <a:spcBef>
                          <a:spcPts val="0"/>
                        </a:spcBef>
                        <a:spcAft>
                          <a:spcPts val="0"/>
                        </a:spcAft>
                        <a:buNone/>
                      </a:pPr>
                      <a:r>
                        <a:rPr lang="en-US" sz="1800" u="none" strike="noStrike" cap="none"/>
                        <a:t>3.</a:t>
                      </a:r>
                      <a:endParaRPr/>
                    </a:p>
                  </a:txBody>
                  <a:tcPr marL="91450" marR="91450" marT="45725" marB="45725" anchor="ctr"/>
                </a:tc>
                <a:tc>
                  <a:txBody>
                    <a:bodyPr/>
                    <a:lstStyle/>
                    <a:p>
                      <a:pPr marL="0" marR="0" lvl="0" indent="0" algn="ctr" rtl="0">
                        <a:spcBef>
                          <a:spcPts val="0"/>
                        </a:spcBef>
                        <a:spcAft>
                          <a:spcPts val="0"/>
                        </a:spcAft>
                        <a:buNone/>
                      </a:pPr>
                      <a:r>
                        <a:rPr lang="en-US" sz="1800" u="none" strike="noStrike" cap="none"/>
                        <a:t>Nghị định về KBCB cho các đối tượng thuộc lực lượng vũ trang nhân dân</a:t>
                      </a:r>
                      <a:endParaRPr/>
                    </a:p>
                  </a:txBody>
                  <a:tcPr marL="91450" marR="91450" marT="45725" marB="45725" anchor="ctr"/>
                </a:tc>
                <a:tc>
                  <a:txBody>
                    <a:bodyPr/>
                    <a:lstStyle/>
                    <a:p>
                      <a:pPr marL="0" marR="0" lvl="0" indent="0" algn="ctr" rtl="0">
                        <a:spcBef>
                          <a:spcPts val="0"/>
                        </a:spcBef>
                        <a:spcAft>
                          <a:spcPts val="0"/>
                        </a:spcAft>
                        <a:buNone/>
                      </a:pPr>
                      <a:r>
                        <a:rPr lang="en-US" sz="1800" u="none" strike="noStrike" cap="none"/>
                        <a:t>Bộ Quốc Phòng</a:t>
                      </a:r>
                      <a:endParaRPr/>
                    </a:p>
                  </a:txBody>
                  <a:tcPr marL="91450" marR="91450" marT="45725" marB="45725" anchor="ctr"/>
                </a:tc>
                <a:tc>
                  <a:txBody>
                    <a:bodyPr/>
                    <a:lstStyle/>
                    <a:p>
                      <a:pPr marL="0" marR="0" lvl="0" indent="0" algn="ctr" rtl="0">
                        <a:lnSpc>
                          <a:spcPct val="100000"/>
                        </a:lnSpc>
                        <a:spcBef>
                          <a:spcPts val="0"/>
                        </a:spcBef>
                        <a:spcAft>
                          <a:spcPts val="0"/>
                        </a:spcAft>
                        <a:buClr>
                          <a:schemeClr val="dk1"/>
                        </a:buClr>
                        <a:buSzPts val="1800"/>
                        <a:buFont typeface="Calibri"/>
                        <a:buNone/>
                      </a:pPr>
                      <a:r>
                        <a:rPr lang="en-US" sz="1800" u="none" strike="noStrike" cap="none"/>
                        <a:t>Trước ngày 15/09/2023</a:t>
                      </a:r>
                      <a:endParaRPr/>
                    </a:p>
                  </a:txBody>
                  <a:tcPr marL="91450" marR="91450" marT="45725" marB="45725" anchor="ctr"/>
                </a:tc>
              </a:tr>
            </a:tbl>
          </a:graphicData>
        </a:graphic>
      </p:graphicFrame>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909"/>
        <p:cNvGrpSpPr/>
        <p:nvPr/>
      </p:nvGrpSpPr>
      <p:grpSpPr>
        <a:xfrm>
          <a:off x="0" y="0"/>
          <a:ext cx="0" cy="0"/>
          <a:chOff x="0" y="0"/>
          <a:chExt cx="0" cy="0"/>
        </a:xfrm>
      </p:grpSpPr>
      <p:sp>
        <p:nvSpPr>
          <p:cNvPr id="910" name="Google Shape;910;p46"/>
          <p:cNvSpPr txBox="1"/>
          <p:nvPr/>
        </p:nvSpPr>
        <p:spPr>
          <a:xfrm>
            <a:off x="455363" y="122830"/>
            <a:ext cx="11281273" cy="95410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a:solidFill>
                  <a:schemeClr val="dk1"/>
                </a:solidFill>
                <a:latin typeface="Cambria"/>
                <a:ea typeface="Cambria"/>
                <a:cs typeface="Cambria"/>
                <a:sym typeface="Cambria"/>
              </a:rPr>
              <a:t>Quyết định số 172/QĐ-TTg ngày 03/03/2023 </a:t>
            </a:r>
            <a:endParaRPr/>
          </a:p>
          <a:p>
            <a:pPr marL="0" marR="0" lvl="0" indent="0" algn="ctr" rtl="0">
              <a:spcBef>
                <a:spcPts val="0"/>
              </a:spcBef>
              <a:spcAft>
                <a:spcPts val="0"/>
              </a:spcAft>
              <a:buNone/>
            </a:pPr>
            <a:r>
              <a:rPr lang="en-US" sz="2800" b="1">
                <a:solidFill>
                  <a:schemeClr val="dk1"/>
                </a:solidFill>
                <a:latin typeface="Cambria"/>
                <a:ea typeface="Cambria"/>
                <a:cs typeface="Cambria"/>
                <a:sym typeface="Cambria"/>
              </a:rPr>
              <a:t>của Thủ tướng Chính phủ</a:t>
            </a:r>
            <a:endParaRPr/>
          </a:p>
        </p:txBody>
      </p:sp>
      <p:sp>
        <p:nvSpPr>
          <p:cNvPr id="911" name="Google Shape;911;p46"/>
          <p:cNvSpPr txBox="1"/>
          <p:nvPr/>
        </p:nvSpPr>
        <p:spPr>
          <a:xfrm>
            <a:off x="455362" y="1076937"/>
            <a:ext cx="11281273" cy="138499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a:solidFill>
                  <a:schemeClr val="dk1"/>
                </a:solidFill>
                <a:latin typeface="Cambria"/>
                <a:ea typeface="Cambria"/>
                <a:cs typeface="Cambria"/>
                <a:sym typeface="Cambria"/>
              </a:rPr>
              <a:t>Ban hành Danh mục và phân công cơ quan chủ trì soạn thảo văn bản quy định chi tiết thi hành Luật Khám bệnh, chữa bệnh được Quốc hội khóa XV thông qua tại Kỳ bất thuờng lần thứ 2</a:t>
            </a:r>
            <a:endParaRPr/>
          </a:p>
        </p:txBody>
      </p:sp>
      <p:graphicFrame>
        <p:nvGraphicFramePr>
          <p:cNvPr id="912" name="Google Shape;912;p46"/>
          <p:cNvGraphicFramePr/>
          <p:nvPr/>
        </p:nvGraphicFramePr>
        <p:xfrm>
          <a:off x="330199" y="2408766"/>
          <a:ext cx="11406425" cy="4123840"/>
        </p:xfrm>
        <a:graphic>
          <a:graphicData uri="http://schemas.openxmlformats.org/drawingml/2006/table">
            <a:tbl>
              <a:tblPr firstRow="1" bandRow="1">
                <a:noFill/>
                <a:tableStyleId>{EA165590-BC5D-4655-B5B2-E75FA0F99E81}</a:tableStyleId>
              </a:tblPr>
              <a:tblGrid>
                <a:gridCol w="1066800"/>
                <a:gridCol w="4636425"/>
                <a:gridCol w="2851600"/>
                <a:gridCol w="2851600"/>
              </a:tblGrid>
              <a:tr h="466200">
                <a:tc>
                  <a:txBody>
                    <a:bodyPr/>
                    <a:lstStyle/>
                    <a:p>
                      <a:pPr marL="0" marR="0" lvl="0" indent="0" algn="ctr" rtl="0">
                        <a:spcBef>
                          <a:spcPts val="0"/>
                        </a:spcBef>
                        <a:spcAft>
                          <a:spcPts val="0"/>
                        </a:spcAft>
                        <a:buNone/>
                      </a:pPr>
                      <a:r>
                        <a:rPr lang="en-US" sz="1800" u="none" strike="noStrike" cap="none"/>
                        <a:t>STT</a:t>
                      </a:r>
                      <a:endParaRPr/>
                    </a:p>
                  </a:txBody>
                  <a:tcPr marL="91450" marR="91450" marT="45725" marB="45725" anchor="ctr"/>
                </a:tc>
                <a:tc>
                  <a:txBody>
                    <a:bodyPr/>
                    <a:lstStyle/>
                    <a:p>
                      <a:pPr marL="0" marR="0" lvl="0" indent="0" algn="ctr" rtl="0">
                        <a:spcBef>
                          <a:spcPts val="0"/>
                        </a:spcBef>
                        <a:spcAft>
                          <a:spcPts val="0"/>
                        </a:spcAft>
                        <a:buNone/>
                      </a:pPr>
                      <a:r>
                        <a:rPr lang="en-US" sz="1800" u="none" strike="noStrike" cap="none"/>
                        <a:t>Tên văn bản quy định</a:t>
                      </a:r>
                      <a:endParaRPr/>
                    </a:p>
                  </a:txBody>
                  <a:tcPr marL="91450" marR="91450" marT="45725" marB="45725" anchor="ctr"/>
                </a:tc>
                <a:tc>
                  <a:txBody>
                    <a:bodyPr/>
                    <a:lstStyle/>
                    <a:p>
                      <a:pPr marL="0" marR="0" lvl="0" indent="0" algn="ctr" rtl="0">
                        <a:spcBef>
                          <a:spcPts val="0"/>
                        </a:spcBef>
                        <a:spcAft>
                          <a:spcPts val="0"/>
                        </a:spcAft>
                        <a:buNone/>
                      </a:pPr>
                      <a:r>
                        <a:rPr lang="en-US" sz="1800" u="none" strike="noStrike" cap="none"/>
                        <a:t>Cơ quan chủ trì</a:t>
                      </a:r>
                      <a:endParaRPr/>
                    </a:p>
                  </a:txBody>
                  <a:tcPr marL="91450" marR="91450" marT="45725" marB="45725" anchor="ctr"/>
                </a:tc>
                <a:tc>
                  <a:txBody>
                    <a:bodyPr/>
                    <a:lstStyle/>
                    <a:p>
                      <a:pPr marL="0" marR="0" lvl="0" indent="0" algn="ctr" rtl="0">
                        <a:spcBef>
                          <a:spcPts val="0"/>
                        </a:spcBef>
                        <a:spcAft>
                          <a:spcPts val="0"/>
                        </a:spcAft>
                        <a:buNone/>
                      </a:pPr>
                      <a:r>
                        <a:rPr lang="en-US" sz="1800" u="none" strike="noStrike" cap="none"/>
                        <a:t>Thời hạn ban hành</a:t>
                      </a:r>
                      <a:endParaRPr/>
                    </a:p>
                  </a:txBody>
                  <a:tcPr marL="91450" marR="91450" marT="45725" marB="45725" anchor="ctr"/>
                </a:tc>
              </a:tr>
              <a:tr h="466200">
                <a:tc>
                  <a:txBody>
                    <a:bodyPr/>
                    <a:lstStyle/>
                    <a:p>
                      <a:pPr marL="0" marR="0" lvl="0" indent="0" algn="ctr" rtl="0">
                        <a:spcBef>
                          <a:spcPts val="0"/>
                        </a:spcBef>
                        <a:spcAft>
                          <a:spcPts val="0"/>
                        </a:spcAft>
                        <a:buNone/>
                      </a:pPr>
                      <a:r>
                        <a:rPr lang="en-US" sz="1800" u="none" strike="noStrike" cap="none"/>
                        <a:t>4.</a:t>
                      </a:r>
                      <a:endParaRPr/>
                    </a:p>
                  </a:txBody>
                  <a:tcPr marL="91450" marR="91450" marT="45725" marB="45725" anchor="ctr"/>
                </a:tc>
                <a:tc>
                  <a:txBody>
                    <a:bodyPr/>
                    <a:lstStyle/>
                    <a:p>
                      <a:pPr marL="0" marR="0" lvl="0" indent="0" algn="ctr" rtl="0">
                        <a:spcBef>
                          <a:spcPts val="0"/>
                        </a:spcBef>
                        <a:spcAft>
                          <a:spcPts val="0"/>
                        </a:spcAft>
                        <a:buNone/>
                      </a:pPr>
                      <a:r>
                        <a:rPr lang="en-US" sz="1800" u="none" strike="noStrike" cap="none"/>
                        <a:t>Quyết định của Thủ tướng Chính phủ về tổ chức và hoạt động của Hội đồng Y khoa Quốc gia</a:t>
                      </a:r>
                      <a:endParaRPr/>
                    </a:p>
                  </a:txBody>
                  <a:tcPr marL="91450" marR="91450" marT="45725" marB="45725" anchor="ctr"/>
                </a:tc>
                <a:tc>
                  <a:txBody>
                    <a:bodyPr/>
                    <a:lstStyle/>
                    <a:p>
                      <a:pPr marL="0" marR="0" lvl="0" indent="0" algn="ctr" rtl="0">
                        <a:spcBef>
                          <a:spcPts val="0"/>
                        </a:spcBef>
                        <a:spcAft>
                          <a:spcPts val="0"/>
                        </a:spcAft>
                        <a:buNone/>
                      </a:pPr>
                      <a:r>
                        <a:rPr lang="en-US" sz="1800" u="none" strike="noStrike" cap="none"/>
                        <a:t>Bộ Y tế</a:t>
                      </a:r>
                      <a:endParaRPr/>
                    </a:p>
                  </a:txBody>
                  <a:tcPr marL="91450" marR="91450" marT="45725" marB="45725" anchor="ctr"/>
                </a:tc>
                <a:tc>
                  <a:txBody>
                    <a:bodyPr/>
                    <a:lstStyle/>
                    <a:p>
                      <a:pPr marL="0" marR="0" lvl="0" indent="0" algn="ctr" rtl="0">
                        <a:lnSpc>
                          <a:spcPct val="100000"/>
                        </a:lnSpc>
                        <a:spcBef>
                          <a:spcPts val="0"/>
                        </a:spcBef>
                        <a:spcAft>
                          <a:spcPts val="0"/>
                        </a:spcAft>
                        <a:buClr>
                          <a:schemeClr val="dk1"/>
                        </a:buClr>
                        <a:buSzPts val="1800"/>
                        <a:buFont typeface="Calibri"/>
                        <a:buNone/>
                      </a:pPr>
                      <a:r>
                        <a:rPr lang="en-US" sz="1800" u="none" strike="noStrike" cap="none"/>
                        <a:t>Trước ngày 15/09/2023</a:t>
                      </a:r>
                      <a:endParaRPr/>
                    </a:p>
                  </a:txBody>
                  <a:tcPr marL="91450" marR="91450" marT="45725" marB="45725" anchor="ctr"/>
                </a:tc>
              </a:tr>
              <a:tr h="466200">
                <a:tc>
                  <a:txBody>
                    <a:bodyPr/>
                    <a:lstStyle/>
                    <a:p>
                      <a:pPr marL="0" marR="0" lvl="0" indent="0" algn="ctr" rtl="0">
                        <a:spcBef>
                          <a:spcPts val="0"/>
                        </a:spcBef>
                        <a:spcAft>
                          <a:spcPts val="0"/>
                        </a:spcAft>
                        <a:buNone/>
                      </a:pPr>
                      <a:r>
                        <a:rPr lang="en-US" sz="1800" u="none" strike="noStrike" cap="none"/>
                        <a:t>5.</a:t>
                      </a:r>
                      <a:endParaRPr/>
                    </a:p>
                  </a:txBody>
                  <a:tcPr marL="91450" marR="91450" marT="45725" marB="45725" anchor="ctr"/>
                </a:tc>
                <a:tc>
                  <a:txBody>
                    <a:bodyPr/>
                    <a:lstStyle/>
                    <a:p>
                      <a:pPr marL="0" marR="0" lvl="0" indent="0" algn="ctr" rtl="0">
                        <a:spcBef>
                          <a:spcPts val="0"/>
                        </a:spcBef>
                        <a:spcAft>
                          <a:spcPts val="0"/>
                        </a:spcAft>
                        <a:buNone/>
                      </a:pPr>
                      <a:r>
                        <a:rPr lang="en-US" sz="1800" u="none" strike="noStrike" cap="none"/>
                        <a:t>Thông tư của Bộ trưởng Bộ Y tế quy định chi tiết và hướng dẫn thi hành một số điều của Luật KBCB</a:t>
                      </a:r>
                      <a:endParaRPr/>
                    </a:p>
                  </a:txBody>
                  <a:tcPr marL="91450" marR="91450" marT="45725" marB="45725" anchor="ctr"/>
                </a:tc>
                <a:tc>
                  <a:txBody>
                    <a:bodyPr/>
                    <a:lstStyle/>
                    <a:p>
                      <a:pPr marL="0" marR="0" lvl="0" indent="0" algn="ctr" rtl="0">
                        <a:spcBef>
                          <a:spcPts val="0"/>
                        </a:spcBef>
                        <a:spcAft>
                          <a:spcPts val="0"/>
                        </a:spcAft>
                        <a:buNone/>
                      </a:pPr>
                      <a:r>
                        <a:rPr lang="en-US" sz="1800" u="none" strike="noStrike" cap="none"/>
                        <a:t>Bộ Y tế</a:t>
                      </a:r>
                      <a:endParaRPr/>
                    </a:p>
                  </a:txBody>
                  <a:tcPr marL="91450" marR="91450" marT="45725" marB="45725" anchor="ctr"/>
                </a:tc>
                <a:tc>
                  <a:txBody>
                    <a:bodyPr/>
                    <a:lstStyle/>
                    <a:p>
                      <a:pPr marL="0" marR="0" lvl="0" indent="0" algn="ctr" rtl="0">
                        <a:lnSpc>
                          <a:spcPct val="100000"/>
                        </a:lnSpc>
                        <a:spcBef>
                          <a:spcPts val="0"/>
                        </a:spcBef>
                        <a:spcAft>
                          <a:spcPts val="0"/>
                        </a:spcAft>
                        <a:buClr>
                          <a:schemeClr val="dk1"/>
                        </a:buClr>
                        <a:buSzPts val="1800"/>
                        <a:buFont typeface="Calibri"/>
                        <a:buNone/>
                      </a:pPr>
                      <a:r>
                        <a:rPr lang="en-US" sz="1800" u="none" strike="noStrike" cap="none"/>
                        <a:t>Trước ngày 15/09/2023</a:t>
                      </a:r>
                      <a:endParaRPr/>
                    </a:p>
                  </a:txBody>
                  <a:tcPr marL="91450" marR="91450" marT="45725" marB="45725" anchor="ctr"/>
                </a:tc>
              </a:tr>
              <a:tr h="466200">
                <a:tc>
                  <a:txBody>
                    <a:bodyPr/>
                    <a:lstStyle/>
                    <a:p>
                      <a:pPr marL="0" marR="0" lvl="0" indent="0" algn="ctr" rtl="0">
                        <a:spcBef>
                          <a:spcPts val="0"/>
                        </a:spcBef>
                        <a:spcAft>
                          <a:spcPts val="0"/>
                        </a:spcAft>
                        <a:buNone/>
                      </a:pPr>
                      <a:r>
                        <a:rPr lang="en-US" sz="1800" u="none" strike="noStrike" cap="none"/>
                        <a:t>6.</a:t>
                      </a:r>
                      <a:endParaRPr/>
                    </a:p>
                  </a:txBody>
                  <a:tcPr marL="91450" marR="91450" marT="45725" marB="45725" anchor="ctr"/>
                </a:tc>
                <a:tc>
                  <a:txBody>
                    <a:bodyPr/>
                    <a:lstStyle/>
                    <a:p>
                      <a:pPr marL="0" marR="0" lvl="0" indent="0" algn="ctr" rtl="0">
                        <a:spcBef>
                          <a:spcPts val="0"/>
                        </a:spcBef>
                        <a:spcAft>
                          <a:spcPts val="0"/>
                        </a:spcAft>
                        <a:buNone/>
                      </a:pPr>
                      <a:r>
                        <a:rPr lang="en-US" sz="1800" u="none" strike="noStrike" cap="none"/>
                        <a:t>Thông tư của Bộ trưởng Bộ Quốc phòng quy định tiêu chuẩn sức khỏe đặc thù và việc khám sức khỏe đối với lực lượng QĐND</a:t>
                      </a:r>
                      <a:endParaRPr/>
                    </a:p>
                  </a:txBody>
                  <a:tcPr marL="91450" marR="91450" marT="45725" marB="45725" anchor="ctr"/>
                </a:tc>
                <a:tc>
                  <a:txBody>
                    <a:bodyPr/>
                    <a:lstStyle/>
                    <a:p>
                      <a:pPr marL="0" marR="0" lvl="0" indent="0" algn="ctr" rtl="0">
                        <a:spcBef>
                          <a:spcPts val="0"/>
                        </a:spcBef>
                        <a:spcAft>
                          <a:spcPts val="0"/>
                        </a:spcAft>
                        <a:buNone/>
                      </a:pPr>
                      <a:r>
                        <a:rPr lang="en-US" sz="1800" u="none" strike="noStrike" cap="none"/>
                        <a:t>Bộ Quốc Phòng</a:t>
                      </a:r>
                      <a:endParaRPr/>
                    </a:p>
                  </a:txBody>
                  <a:tcPr marL="91450" marR="91450" marT="45725" marB="45725" anchor="ctr"/>
                </a:tc>
                <a:tc>
                  <a:txBody>
                    <a:bodyPr/>
                    <a:lstStyle/>
                    <a:p>
                      <a:pPr marL="0" marR="0" lvl="0" indent="0" algn="ctr" rtl="0">
                        <a:lnSpc>
                          <a:spcPct val="100000"/>
                        </a:lnSpc>
                        <a:spcBef>
                          <a:spcPts val="0"/>
                        </a:spcBef>
                        <a:spcAft>
                          <a:spcPts val="0"/>
                        </a:spcAft>
                        <a:buClr>
                          <a:schemeClr val="dk1"/>
                        </a:buClr>
                        <a:buSzPts val="1800"/>
                        <a:buFont typeface="Calibri"/>
                        <a:buNone/>
                      </a:pPr>
                      <a:r>
                        <a:rPr lang="en-US" sz="1800" u="none" strike="noStrike" cap="none"/>
                        <a:t>Trước ngày 15/10/2023</a:t>
                      </a:r>
                      <a:endParaRPr/>
                    </a:p>
                  </a:txBody>
                  <a:tcPr marL="91450" marR="91450" marT="45725" marB="45725" anchor="ctr"/>
                </a:tc>
              </a:tr>
              <a:tr h="466200">
                <a:tc>
                  <a:txBody>
                    <a:bodyPr/>
                    <a:lstStyle/>
                    <a:p>
                      <a:pPr marL="0" marR="0" lvl="0" indent="0" algn="ctr" rtl="0">
                        <a:spcBef>
                          <a:spcPts val="0"/>
                        </a:spcBef>
                        <a:spcAft>
                          <a:spcPts val="0"/>
                        </a:spcAft>
                        <a:buNone/>
                      </a:pPr>
                      <a:r>
                        <a:rPr lang="en-US" sz="1800" u="none" strike="noStrike" cap="none"/>
                        <a:t>7.</a:t>
                      </a:r>
                      <a:endParaRPr/>
                    </a:p>
                  </a:txBody>
                  <a:tcPr marL="91450" marR="91450" marT="45725" marB="45725" anchor="ctr"/>
                </a:tc>
                <a:tc>
                  <a:txBody>
                    <a:bodyPr/>
                    <a:lstStyle/>
                    <a:p>
                      <a:pPr marL="0" marR="0" lvl="0" indent="0" algn="ctr" rtl="0">
                        <a:spcBef>
                          <a:spcPts val="0"/>
                        </a:spcBef>
                        <a:spcAft>
                          <a:spcPts val="0"/>
                        </a:spcAft>
                        <a:buNone/>
                      </a:pPr>
                      <a:r>
                        <a:rPr lang="en-US" sz="1800" u="none" strike="noStrike" cap="none"/>
                        <a:t>Thông tư của Bộ trưởng Bộ Công an quy định tiêu chuẩn sức khỏe đặc thù và việc khám sức khỏe đối với lực lượng CAND</a:t>
                      </a:r>
                      <a:endParaRPr/>
                    </a:p>
                  </a:txBody>
                  <a:tcPr marL="91450" marR="91450" marT="45725" marB="45725" anchor="ctr"/>
                </a:tc>
                <a:tc>
                  <a:txBody>
                    <a:bodyPr/>
                    <a:lstStyle/>
                    <a:p>
                      <a:pPr marL="0" marR="0" lvl="0" indent="0" algn="ctr" rtl="0">
                        <a:spcBef>
                          <a:spcPts val="0"/>
                        </a:spcBef>
                        <a:spcAft>
                          <a:spcPts val="0"/>
                        </a:spcAft>
                        <a:buNone/>
                      </a:pPr>
                      <a:r>
                        <a:rPr lang="en-US" sz="1800" u="none" strike="noStrike" cap="none"/>
                        <a:t>Bộ Công an</a:t>
                      </a:r>
                      <a:endParaRPr/>
                    </a:p>
                  </a:txBody>
                  <a:tcPr marL="91450" marR="91450" marT="45725" marB="45725" anchor="ctr"/>
                </a:tc>
                <a:tc>
                  <a:txBody>
                    <a:bodyPr/>
                    <a:lstStyle/>
                    <a:p>
                      <a:pPr marL="0" marR="0" lvl="0" indent="0" algn="ctr" rtl="0">
                        <a:lnSpc>
                          <a:spcPct val="100000"/>
                        </a:lnSpc>
                        <a:spcBef>
                          <a:spcPts val="0"/>
                        </a:spcBef>
                        <a:spcAft>
                          <a:spcPts val="0"/>
                        </a:spcAft>
                        <a:buClr>
                          <a:schemeClr val="dk1"/>
                        </a:buClr>
                        <a:buSzPts val="1800"/>
                        <a:buFont typeface="Calibri"/>
                        <a:buNone/>
                      </a:pPr>
                      <a:r>
                        <a:rPr lang="en-US" sz="1800" u="none" strike="noStrike" cap="none"/>
                        <a:t>Trước ngày 15/10/2023</a:t>
                      </a:r>
                      <a:endParaRPr/>
                    </a:p>
                  </a:txBody>
                  <a:tcPr marL="91450" marR="91450" marT="45725" marB="45725" anchor="ctr"/>
                </a:tc>
              </a:tr>
            </a:tbl>
          </a:graphicData>
        </a:graphic>
      </p:graphicFrame>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917"/>
        <p:cNvGrpSpPr/>
        <p:nvPr/>
      </p:nvGrpSpPr>
      <p:grpSpPr>
        <a:xfrm>
          <a:off x="0" y="0"/>
          <a:ext cx="0" cy="0"/>
          <a:chOff x="0" y="0"/>
          <a:chExt cx="0" cy="0"/>
        </a:xfrm>
      </p:grpSpPr>
      <p:pic>
        <p:nvPicPr>
          <p:cNvPr id="918" name="Google Shape;918;p47"/>
          <p:cNvPicPr preferRelativeResize="0"/>
          <p:nvPr/>
        </p:nvPicPr>
        <p:blipFill rotWithShape="1">
          <a:blip r:embed="rId3">
            <a:alphaModFix/>
          </a:blip>
          <a:srcRect/>
          <a:stretch/>
        </p:blipFill>
        <p:spPr>
          <a:xfrm>
            <a:off x="11023600" y="228600"/>
            <a:ext cx="1016000" cy="1016000"/>
          </a:xfrm>
          <a:prstGeom prst="rect">
            <a:avLst/>
          </a:prstGeom>
          <a:noFill/>
          <a:ln>
            <a:noFill/>
          </a:ln>
        </p:spPr>
      </p:pic>
      <p:pic>
        <p:nvPicPr>
          <p:cNvPr id="919" name="Google Shape;919;p47"/>
          <p:cNvPicPr preferRelativeResize="0"/>
          <p:nvPr/>
        </p:nvPicPr>
        <p:blipFill rotWithShape="1">
          <a:blip r:embed="rId4">
            <a:alphaModFix/>
          </a:blip>
          <a:srcRect/>
          <a:stretch/>
        </p:blipFill>
        <p:spPr>
          <a:xfrm>
            <a:off x="704850" y="5942019"/>
            <a:ext cx="1237379" cy="266037"/>
          </a:xfrm>
          <a:prstGeom prst="rect">
            <a:avLst/>
          </a:prstGeom>
          <a:noFill/>
          <a:ln>
            <a:noFill/>
          </a:ln>
        </p:spPr>
      </p:pic>
      <p:sp>
        <p:nvSpPr>
          <p:cNvPr id="920" name="Google Shape;920;p47"/>
          <p:cNvSpPr txBox="1"/>
          <p:nvPr/>
        </p:nvSpPr>
        <p:spPr>
          <a:xfrm>
            <a:off x="2032000" y="4379680"/>
            <a:ext cx="9759950" cy="1518814"/>
          </a:xfrm>
          <a:prstGeom prst="rect">
            <a:avLst/>
          </a:prstGeom>
          <a:noFill/>
          <a:ln>
            <a:noFill/>
          </a:ln>
        </p:spPr>
        <p:txBody>
          <a:bodyPr spcFirstLastPara="1" wrap="square" lIns="0" tIns="0" rIns="0" bIns="0" anchor="t" anchorCtr="0">
            <a:spAutoFit/>
          </a:bodyPr>
          <a:lstStyle/>
          <a:p>
            <a:pPr marL="0" marR="0" lvl="0" indent="0" algn="l" rtl="0">
              <a:lnSpc>
                <a:spcPct val="110000"/>
              </a:lnSpc>
              <a:spcBef>
                <a:spcPts val="0"/>
              </a:spcBef>
              <a:spcAft>
                <a:spcPts val="0"/>
              </a:spcAft>
              <a:buNone/>
            </a:pPr>
            <a:r>
              <a:rPr lang="en-US" sz="4667" b="1">
                <a:solidFill>
                  <a:srgbClr val="000000"/>
                </a:solidFill>
                <a:latin typeface="Arial"/>
                <a:ea typeface="Arial"/>
                <a:cs typeface="Arial"/>
                <a:sym typeface="Arial"/>
              </a:rPr>
              <a:t>Triển khai thi hành Luật Khám bệnh, Chữa bệnh số 15/2023/QH15</a:t>
            </a:r>
            <a:endParaRPr/>
          </a:p>
        </p:txBody>
      </p:sp>
      <p:pic>
        <p:nvPicPr>
          <p:cNvPr id="921" name="Google Shape;921;p47"/>
          <p:cNvPicPr preferRelativeResize="0"/>
          <p:nvPr/>
        </p:nvPicPr>
        <p:blipFill rotWithShape="1">
          <a:blip r:embed="rId5">
            <a:alphaModFix/>
          </a:blip>
          <a:srcRect t="45511" r="50000"/>
          <a:stretch/>
        </p:blipFill>
        <p:spPr>
          <a:xfrm rot="-5400000">
            <a:off x="-133075" y="133073"/>
            <a:ext cx="1481221" cy="1215071"/>
          </a:xfrm>
          <a:prstGeom prst="rect">
            <a:avLst/>
          </a:prstGeom>
          <a:noFill/>
          <a:ln>
            <a:noFill/>
          </a:ln>
        </p:spPr>
      </p:pic>
      <p:sp>
        <p:nvSpPr>
          <p:cNvPr id="922" name="Google Shape;922;p47"/>
          <p:cNvSpPr txBox="1"/>
          <p:nvPr/>
        </p:nvSpPr>
        <p:spPr>
          <a:xfrm>
            <a:off x="292100" y="3886200"/>
            <a:ext cx="1758044" cy="2082108"/>
          </a:xfrm>
          <a:prstGeom prst="rect">
            <a:avLst/>
          </a:prstGeom>
          <a:noFill/>
          <a:ln>
            <a:noFill/>
          </a:ln>
        </p:spPr>
        <p:txBody>
          <a:bodyPr spcFirstLastPara="1" wrap="square" lIns="0" tIns="0" rIns="0" bIns="0" anchor="t" anchorCtr="0">
            <a:spAutoFit/>
          </a:bodyPr>
          <a:lstStyle/>
          <a:p>
            <a:pPr marL="0" marR="0" lvl="0" indent="0" algn="l" rtl="0">
              <a:lnSpc>
                <a:spcPct val="110000"/>
              </a:lnSpc>
              <a:spcBef>
                <a:spcPts val="0"/>
              </a:spcBef>
              <a:spcAft>
                <a:spcPts val="0"/>
              </a:spcAft>
              <a:buNone/>
            </a:pPr>
            <a:r>
              <a:rPr lang="en-US" sz="13334" b="1">
                <a:latin typeface="Arial"/>
                <a:ea typeface="Arial"/>
                <a:cs typeface="Arial"/>
                <a:sym typeface="Arial"/>
              </a:rPr>
              <a:t>IV</a:t>
            </a:r>
            <a:endParaRPr sz="6667" b="1">
              <a:latin typeface="Arial"/>
              <a:ea typeface="Arial"/>
              <a:cs typeface="Arial"/>
              <a:sym typeface="Arial"/>
            </a:endParaRPr>
          </a:p>
        </p:txBody>
      </p:sp>
      <p:pic>
        <p:nvPicPr>
          <p:cNvPr id="923" name="Google Shape;923;p47"/>
          <p:cNvPicPr preferRelativeResize="0"/>
          <p:nvPr/>
        </p:nvPicPr>
        <p:blipFill rotWithShape="1">
          <a:blip r:embed="rId6">
            <a:alphaModFix/>
          </a:blip>
          <a:srcRect/>
          <a:stretch/>
        </p:blipFill>
        <p:spPr>
          <a:xfrm>
            <a:off x="2310643" y="570492"/>
            <a:ext cx="7617384" cy="3559553"/>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928"/>
        <p:cNvGrpSpPr/>
        <p:nvPr/>
      </p:nvGrpSpPr>
      <p:grpSpPr>
        <a:xfrm>
          <a:off x="0" y="0"/>
          <a:ext cx="0" cy="0"/>
          <a:chOff x="0" y="0"/>
          <a:chExt cx="0" cy="0"/>
        </a:xfrm>
      </p:grpSpPr>
      <p:sp>
        <p:nvSpPr>
          <p:cNvPr id="929" name="Google Shape;929;p48"/>
          <p:cNvSpPr txBox="1"/>
          <p:nvPr/>
        </p:nvSpPr>
        <p:spPr>
          <a:xfrm>
            <a:off x="455363" y="122830"/>
            <a:ext cx="11281273" cy="95410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a:solidFill>
                  <a:schemeClr val="dk1"/>
                </a:solidFill>
                <a:latin typeface="Cambria"/>
                <a:ea typeface="Cambria"/>
                <a:cs typeface="Cambria"/>
                <a:sym typeface="Cambria"/>
              </a:rPr>
              <a:t>Quyết định số 1701/QĐ-BYT ngày 05/04/2023 </a:t>
            </a:r>
            <a:endParaRPr/>
          </a:p>
          <a:p>
            <a:pPr marL="0" marR="0" lvl="0" indent="0" algn="ctr" rtl="0">
              <a:spcBef>
                <a:spcPts val="0"/>
              </a:spcBef>
              <a:spcAft>
                <a:spcPts val="0"/>
              </a:spcAft>
              <a:buNone/>
            </a:pPr>
            <a:r>
              <a:rPr lang="en-US" sz="2800" b="1">
                <a:solidFill>
                  <a:schemeClr val="dk1"/>
                </a:solidFill>
                <a:latin typeface="Cambria"/>
                <a:ea typeface="Cambria"/>
                <a:cs typeface="Cambria"/>
                <a:sym typeface="Cambria"/>
              </a:rPr>
              <a:t>của Bộ trưởng Bộ Y tế</a:t>
            </a:r>
            <a:endParaRPr/>
          </a:p>
        </p:txBody>
      </p:sp>
      <p:sp>
        <p:nvSpPr>
          <p:cNvPr id="930" name="Google Shape;930;p48"/>
          <p:cNvSpPr txBox="1"/>
          <p:nvPr/>
        </p:nvSpPr>
        <p:spPr>
          <a:xfrm>
            <a:off x="455362" y="1076937"/>
            <a:ext cx="11281273" cy="95410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a:solidFill>
                  <a:schemeClr val="dk1"/>
                </a:solidFill>
                <a:latin typeface="Cambria"/>
                <a:ea typeface="Cambria"/>
                <a:cs typeface="Cambria"/>
                <a:sym typeface="Cambria"/>
              </a:rPr>
              <a:t>Ban hành Kế hoạch triển khai thi hành Luật Khám bệnh, Chữa bệnh số 15/2023/QH15</a:t>
            </a:r>
            <a:endParaRPr/>
          </a:p>
        </p:txBody>
      </p:sp>
      <p:graphicFrame>
        <p:nvGraphicFramePr>
          <p:cNvPr id="931" name="Google Shape;931;p48"/>
          <p:cNvGraphicFramePr/>
          <p:nvPr/>
        </p:nvGraphicFramePr>
        <p:xfrm>
          <a:off x="330199" y="2599266"/>
          <a:ext cx="11406425" cy="2935110"/>
        </p:xfrm>
        <a:graphic>
          <a:graphicData uri="http://schemas.openxmlformats.org/drawingml/2006/table">
            <a:tbl>
              <a:tblPr firstRow="1" bandRow="1">
                <a:noFill/>
                <a:tableStyleId>{EA165590-BC5D-4655-B5B2-E75FA0F99E81}</a:tableStyleId>
              </a:tblPr>
              <a:tblGrid>
                <a:gridCol w="1066800"/>
                <a:gridCol w="4636425"/>
                <a:gridCol w="2851600"/>
                <a:gridCol w="2851600"/>
              </a:tblGrid>
              <a:tr h="466200">
                <a:tc>
                  <a:txBody>
                    <a:bodyPr/>
                    <a:lstStyle/>
                    <a:p>
                      <a:pPr marL="0" marR="0" lvl="0" indent="0" algn="ctr" rtl="0">
                        <a:spcBef>
                          <a:spcPts val="0"/>
                        </a:spcBef>
                        <a:spcAft>
                          <a:spcPts val="0"/>
                        </a:spcAft>
                        <a:buNone/>
                      </a:pPr>
                      <a:r>
                        <a:rPr lang="en-US" sz="1800" u="none" strike="noStrike" cap="none"/>
                        <a:t>STT</a:t>
                      </a:r>
                      <a:endParaRPr/>
                    </a:p>
                  </a:txBody>
                  <a:tcPr marL="91450" marR="91450" marT="45725" marB="45725" anchor="ctr"/>
                </a:tc>
                <a:tc>
                  <a:txBody>
                    <a:bodyPr/>
                    <a:lstStyle/>
                    <a:p>
                      <a:pPr marL="0" marR="0" lvl="0" indent="0" algn="ctr" rtl="0">
                        <a:spcBef>
                          <a:spcPts val="0"/>
                        </a:spcBef>
                        <a:spcAft>
                          <a:spcPts val="0"/>
                        </a:spcAft>
                        <a:buNone/>
                      </a:pPr>
                      <a:r>
                        <a:rPr lang="en-US" sz="1800" u="none" strike="noStrike" cap="none"/>
                        <a:t>Tên văn bản quy định</a:t>
                      </a:r>
                      <a:endParaRPr/>
                    </a:p>
                  </a:txBody>
                  <a:tcPr marL="91450" marR="91450" marT="45725" marB="45725" anchor="ctr"/>
                </a:tc>
                <a:tc>
                  <a:txBody>
                    <a:bodyPr/>
                    <a:lstStyle/>
                    <a:p>
                      <a:pPr marL="0" marR="0" lvl="0" indent="0" algn="ctr" rtl="0">
                        <a:spcBef>
                          <a:spcPts val="0"/>
                        </a:spcBef>
                        <a:spcAft>
                          <a:spcPts val="0"/>
                        </a:spcAft>
                        <a:buNone/>
                      </a:pPr>
                      <a:r>
                        <a:rPr lang="en-US" sz="1800" u="none" strike="noStrike" cap="none"/>
                        <a:t>Đơn vị đầu mối</a:t>
                      </a:r>
                      <a:endParaRPr/>
                    </a:p>
                  </a:txBody>
                  <a:tcPr marL="91450" marR="91450" marT="45725" marB="45725" anchor="ctr"/>
                </a:tc>
                <a:tc>
                  <a:txBody>
                    <a:bodyPr/>
                    <a:lstStyle/>
                    <a:p>
                      <a:pPr marL="0" marR="0" lvl="0" indent="0" algn="ctr" rtl="0">
                        <a:spcBef>
                          <a:spcPts val="0"/>
                        </a:spcBef>
                        <a:spcAft>
                          <a:spcPts val="0"/>
                        </a:spcAft>
                        <a:buNone/>
                      </a:pPr>
                      <a:r>
                        <a:rPr lang="en-US" sz="1800" u="none" strike="noStrike" cap="none"/>
                        <a:t>Thời hạn hoàn thành</a:t>
                      </a:r>
                      <a:endParaRPr/>
                    </a:p>
                  </a:txBody>
                  <a:tcPr marL="91450" marR="91450" marT="45725" marB="45725" anchor="ctr"/>
                </a:tc>
              </a:tr>
              <a:tr h="466200">
                <a:tc>
                  <a:txBody>
                    <a:bodyPr/>
                    <a:lstStyle/>
                    <a:p>
                      <a:pPr marL="0" marR="0" lvl="0" indent="0" algn="ctr" rtl="0">
                        <a:spcBef>
                          <a:spcPts val="0"/>
                        </a:spcBef>
                        <a:spcAft>
                          <a:spcPts val="0"/>
                        </a:spcAft>
                        <a:buNone/>
                      </a:pPr>
                      <a:r>
                        <a:rPr lang="en-US" sz="1800" u="none" strike="noStrike" cap="none"/>
                        <a:t>1.</a:t>
                      </a:r>
                      <a:endParaRPr/>
                    </a:p>
                  </a:txBody>
                  <a:tcPr marL="91450" marR="91450" marT="45725" marB="45725" anchor="ctr"/>
                </a:tc>
                <a:tc>
                  <a:txBody>
                    <a:bodyPr/>
                    <a:lstStyle/>
                    <a:p>
                      <a:pPr marL="0" marR="0" lvl="0" indent="0" algn="ctr" rtl="0">
                        <a:spcBef>
                          <a:spcPts val="0"/>
                        </a:spcBef>
                        <a:spcAft>
                          <a:spcPts val="0"/>
                        </a:spcAft>
                        <a:buNone/>
                      </a:pPr>
                      <a:r>
                        <a:rPr lang="en-US" sz="1800" u="none" strike="noStrike" cap="none"/>
                        <a:t>Nghị định quy định chi tiết và hướng dẫn thi hành một số điều của Luật KBCB</a:t>
                      </a:r>
                      <a:endParaRPr/>
                    </a:p>
                  </a:txBody>
                  <a:tcPr marL="91450" marR="91450" marT="45725" marB="45725" anchor="ctr"/>
                </a:tc>
                <a:tc>
                  <a:txBody>
                    <a:bodyPr/>
                    <a:lstStyle/>
                    <a:p>
                      <a:pPr marL="0" marR="0" lvl="0" indent="0" algn="ctr" rtl="0">
                        <a:spcBef>
                          <a:spcPts val="0"/>
                        </a:spcBef>
                        <a:spcAft>
                          <a:spcPts val="0"/>
                        </a:spcAft>
                        <a:buNone/>
                      </a:pPr>
                      <a:r>
                        <a:rPr lang="en-US" sz="1800" u="none" strike="noStrike" cap="none"/>
                        <a:t>Cục Quản lý </a:t>
                      </a:r>
                      <a:endParaRPr/>
                    </a:p>
                    <a:p>
                      <a:pPr marL="0" marR="0" lvl="0" indent="0" algn="ctr" rtl="0">
                        <a:spcBef>
                          <a:spcPts val="0"/>
                        </a:spcBef>
                        <a:spcAft>
                          <a:spcPts val="0"/>
                        </a:spcAft>
                        <a:buNone/>
                      </a:pPr>
                      <a:r>
                        <a:rPr lang="en-US" sz="1800" u="none" strike="noStrike" cap="none"/>
                        <a:t>Khám, Chữa bệnh</a:t>
                      </a:r>
                      <a:endParaRPr/>
                    </a:p>
                  </a:txBody>
                  <a:tcPr marL="91450" marR="91450" marT="45725" marB="45725" anchor="ctr"/>
                </a:tc>
                <a:tc>
                  <a:txBody>
                    <a:bodyPr/>
                    <a:lstStyle/>
                    <a:p>
                      <a:pPr marL="0" marR="0" lvl="0" indent="0" algn="ctr" rtl="0">
                        <a:spcBef>
                          <a:spcPts val="0"/>
                        </a:spcBef>
                        <a:spcAft>
                          <a:spcPts val="0"/>
                        </a:spcAft>
                        <a:buNone/>
                      </a:pPr>
                      <a:r>
                        <a:rPr lang="en-US" sz="1800" u="none" strike="noStrike" cap="none"/>
                        <a:t>Trước ngày 15/09/2023</a:t>
                      </a:r>
                      <a:endParaRPr/>
                    </a:p>
                  </a:txBody>
                  <a:tcPr marL="91450" marR="91450" marT="45725" marB="45725" anchor="ctr"/>
                </a:tc>
              </a:tr>
              <a:tr h="466200">
                <a:tc>
                  <a:txBody>
                    <a:bodyPr/>
                    <a:lstStyle/>
                    <a:p>
                      <a:pPr marL="0" marR="0" lvl="0" indent="0" algn="ctr" rtl="0">
                        <a:spcBef>
                          <a:spcPts val="0"/>
                        </a:spcBef>
                        <a:spcAft>
                          <a:spcPts val="0"/>
                        </a:spcAft>
                        <a:buNone/>
                      </a:pPr>
                      <a:r>
                        <a:rPr lang="en-US" sz="1800" u="none" strike="noStrike" cap="none"/>
                        <a:t>2.</a:t>
                      </a:r>
                      <a:endParaRPr/>
                    </a:p>
                  </a:txBody>
                  <a:tcPr marL="91450" marR="91450" marT="45725" marB="45725" anchor="ctr"/>
                </a:tc>
                <a:tc>
                  <a:txBody>
                    <a:bodyPr/>
                    <a:lstStyle/>
                    <a:p>
                      <a:pPr marL="0" marR="0" lvl="0" indent="0" algn="ctr" rtl="0">
                        <a:spcBef>
                          <a:spcPts val="0"/>
                        </a:spcBef>
                        <a:spcAft>
                          <a:spcPts val="0"/>
                        </a:spcAft>
                        <a:buNone/>
                      </a:pPr>
                      <a:r>
                        <a:rPr lang="en-US" sz="1800" u="none" strike="noStrike" cap="none"/>
                        <a:t>Quyết định của Thủ tướng Chính phủ về tổ chức và hoạt động của Hội đồng Y khoa Quốc gia</a:t>
                      </a:r>
                      <a:endParaRPr/>
                    </a:p>
                  </a:txBody>
                  <a:tcPr marL="91450" marR="91450" marT="45725" marB="45725" anchor="ctr"/>
                </a:tc>
                <a:tc>
                  <a:txBody>
                    <a:bodyPr/>
                    <a:lstStyle/>
                    <a:p>
                      <a:pPr marL="0" marR="0" lvl="0" indent="0" algn="ctr" rtl="0">
                        <a:spcBef>
                          <a:spcPts val="0"/>
                        </a:spcBef>
                        <a:spcAft>
                          <a:spcPts val="0"/>
                        </a:spcAft>
                        <a:buNone/>
                      </a:pPr>
                      <a:r>
                        <a:rPr lang="en-US" sz="1800" u="none" strike="noStrike" cap="none"/>
                        <a:t>Vụ Tổ chức Cán bộ</a:t>
                      </a:r>
                      <a:endParaRPr/>
                    </a:p>
                  </a:txBody>
                  <a:tcPr marL="91450" marR="91450" marT="45725" marB="45725" anchor="ctr"/>
                </a:tc>
                <a:tc>
                  <a:txBody>
                    <a:bodyPr/>
                    <a:lstStyle/>
                    <a:p>
                      <a:pPr marL="0" marR="0" lvl="0" indent="0" algn="ctr" rtl="0">
                        <a:lnSpc>
                          <a:spcPct val="100000"/>
                        </a:lnSpc>
                        <a:spcBef>
                          <a:spcPts val="0"/>
                        </a:spcBef>
                        <a:spcAft>
                          <a:spcPts val="0"/>
                        </a:spcAft>
                        <a:buClr>
                          <a:schemeClr val="dk1"/>
                        </a:buClr>
                        <a:buSzPts val="1800"/>
                        <a:buFont typeface="Calibri"/>
                        <a:buNone/>
                      </a:pPr>
                      <a:r>
                        <a:rPr lang="en-US" sz="1800" u="none" strike="noStrike" cap="none"/>
                        <a:t>Trước ngày 15/09/2023</a:t>
                      </a:r>
                      <a:endParaRPr/>
                    </a:p>
                  </a:txBody>
                  <a:tcPr marL="91450" marR="91450" marT="45725" marB="45725" anchor="ctr"/>
                </a:tc>
              </a:tr>
              <a:tr h="466200">
                <a:tc>
                  <a:txBody>
                    <a:bodyPr/>
                    <a:lstStyle/>
                    <a:p>
                      <a:pPr marL="0" marR="0" lvl="0" indent="0" algn="ctr" rtl="0">
                        <a:spcBef>
                          <a:spcPts val="0"/>
                        </a:spcBef>
                        <a:spcAft>
                          <a:spcPts val="0"/>
                        </a:spcAft>
                        <a:buNone/>
                      </a:pPr>
                      <a:r>
                        <a:rPr lang="en-US" sz="1800" u="none" strike="noStrike" cap="none"/>
                        <a:t>3.</a:t>
                      </a:r>
                      <a:endParaRPr/>
                    </a:p>
                  </a:txBody>
                  <a:tcPr marL="91450" marR="91450" marT="45725" marB="45725" anchor="ctr"/>
                </a:tc>
                <a:tc>
                  <a:txBody>
                    <a:bodyPr/>
                    <a:lstStyle/>
                    <a:p>
                      <a:pPr marL="0" marR="0" lvl="0" indent="0" algn="ctr" rtl="0">
                        <a:spcBef>
                          <a:spcPts val="0"/>
                        </a:spcBef>
                        <a:spcAft>
                          <a:spcPts val="0"/>
                        </a:spcAft>
                        <a:buNone/>
                      </a:pPr>
                      <a:r>
                        <a:rPr lang="en-US" sz="1800" u="none" strike="noStrike" cap="none"/>
                        <a:t>Thông tư của Bộ trưởng Bộ Y tế quy định chi tiết và hướng dẫn thi hành một số điều của Luật KBCB</a:t>
                      </a:r>
                      <a:endParaRPr/>
                    </a:p>
                  </a:txBody>
                  <a:tcPr marL="91450" marR="91450" marT="45725" marB="45725" anchor="ctr"/>
                </a:tc>
                <a:tc>
                  <a:txBody>
                    <a:bodyPr/>
                    <a:lstStyle/>
                    <a:p>
                      <a:pPr marL="0" marR="0" lvl="0" indent="0" algn="ctr" rtl="0">
                        <a:spcBef>
                          <a:spcPts val="0"/>
                        </a:spcBef>
                        <a:spcAft>
                          <a:spcPts val="0"/>
                        </a:spcAft>
                        <a:buNone/>
                      </a:pPr>
                      <a:r>
                        <a:rPr lang="en-US" sz="1800" u="none" strike="noStrike" cap="none"/>
                        <a:t>Cục Quản lý </a:t>
                      </a:r>
                      <a:endParaRPr/>
                    </a:p>
                    <a:p>
                      <a:pPr marL="0" marR="0" lvl="0" indent="0" algn="ctr" rtl="0">
                        <a:spcBef>
                          <a:spcPts val="0"/>
                        </a:spcBef>
                        <a:spcAft>
                          <a:spcPts val="0"/>
                        </a:spcAft>
                        <a:buNone/>
                      </a:pPr>
                      <a:r>
                        <a:rPr lang="en-US" sz="1800" u="none" strike="noStrike" cap="none"/>
                        <a:t>Khám, Chữa bệnh</a:t>
                      </a:r>
                      <a:endParaRPr/>
                    </a:p>
                  </a:txBody>
                  <a:tcPr marL="91450" marR="91450" marT="45725" marB="45725" anchor="ctr"/>
                </a:tc>
                <a:tc>
                  <a:txBody>
                    <a:bodyPr/>
                    <a:lstStyle/>
                    <a:p>
                      <a:pPr marL="0" marR="0" lvl="0" indent="0" algn="ctr" rtl="0">
                        <a:spcBef>
                          <a:spcPts val="0"/>
                        </a:spcBef>
                        <a:spcAft>
                          <a:spcPts val="0"/>
                        </a:spcAft>
                        <a:buNone/>
                      </a:pPr>
                      <a:r>
                        <a:rPr lang="en-US" sz="1800" u="none" strike="noStrike" cap="none"/>
                        <a:t>Trước ngày 15/09/2023</a:t>
                      </a:r>
                      <a:endParaRPr/>
                    </a:p>
                  </a:txBody>
                  <a:tcPr marL="91450" marR="91450" marT="45725" marB="45725" anchor="ctr"/>
                </a:tc>
              </a:tr>
            </a:tbl>
          </a:graphicData>
        </a:graphic>
      </p:graphicFrame>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936"/>
        <p:cNvGrpSpPr/>
        <p:nvPr/>
      </p:nvGrpSpPr>
      <p:grpSpPr>
        <a:xfrm>
          <a:off x="0" y="0"/>
          <a:ext cx="0" cy="0"/>
          <a:chOff x="0" y="0"/>
          <a:chExt cx="0" cy="0"/>
        </a:xfrm>
      </p:grpSpPr>
      <p:sp>
        <p:nvSpPr>
          <p:cNvPr id="937" name="Google Shape;937;p49"/>
          <p:cNvSpPr txBox="1"/>
          <p:nvPr/>
        </p:nvSpPr>
        <p:spPr>
          <a:xfrm>
            <a:off x="455363" y="122830"/>
            <a:ext cx="11281273" cy="95410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a:solidFill>
                  <a:schemeClr val="dk1"/>
                </a:solidFill>
                <a:latin typeface="Cambria"/>
                <a:ea typeface="Cambria"/>
                <a:cs typeface="Cambria"/>
                <a:sym typeface="Cambria"/>
              </a:rPr>
              <a:t>Quyết định số 1701/QĐ-BYT ngày 05/04/2023 </a:t>
            </a:r>
            <a:endParaRPr/>
          </a:p>
          <a:p>
            <a:pPr marL="0" marR="0" lvl="0" indent="0" algn="ctr" rtl="0">
              <a:spcBef>
                <a:spcPts val="0"/>
              </a:spcBef>
              <a:spcAft>
                <a:spcPts val="0"/>
              </a:spcAft>
              <a:buNone/>
            </a:pPr>
            <a:r>
              <a:rPr lang="en-US" sz="2800" b="1">
                <a:solidFill>
                  <a:schemeClr val="dk1"/>
                </a:solidFill>
                <a:latin typeface="Cambria"/>
                <a:ea typeface="Cambria"/>
                <a:cs typeface="Cambria"/>
                <a:sym typeface="Cambria"/>
              </a:rPr>
              <a:t>của Bộ trưởng Bộ Y tế</a:t>
            </a:r>
            <a:endParaRPr/>
          </a:p>
        </p:txBody>
      </p:sp>
      <p:sp>
        <p:nvSpPr>
          <p:cNvPr id="938" name="Google Shape;938;p49"/>
          <p:cNvSpPr txBox="1"/>
          <p:nvPr/>
        </p:nvSpPr>
        <p:spPr>
          <a:xfrm>
            <a:off x="455362" y="1076937"/>
            <a:ext cx="11281273" cy="95410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a:solidFill>
                  <a:schemeClr val="dk1"/>
                </a:solidFill>
                <a:latin typeface="Cambria"/>
                <a:ea typeface="Cambria"/>
                <a:cs typeface="Cambria"/>
                <a:sym typeface="Cambria"/>
              </a:rPr>
              <a:t>Ban hành Kế hoạch triển khai thi hành Luật Khám bệnh, Chữa bệnh số 15/2023/QH15</a:t>
            </a:r>
            <a:endParaRPr/>
          </a:p>
        </p:txBody>
      </p:sp>
      <p:graphicFrame>
        <p:nvGraphicFramePr>
          <p:cNvPr id="939" name="Google Shape;939;p49"/>
          <p:cNvGraphicFramePr/>
          <p:nvPr/>
        </p:nvGraphicFramePr>
        <p:xfrm>
          <a:off x="330199" y="2599266"/>
          <a:ext cx="11406425" cy="2386470"/>
        </p:xfrm>
        <a:graphic>
          <a:graphicData uri="http://schemas.openxmlformats.org/drawingml/2006/table">
            <a:tbl>
              <a:tblPr firstRow="1" bandRow="1">
                <a:noFill/>
                <a:tableStyleId>{EA165590-BC5D-4655-B5B2-E75FA0F99E81}</a:tableStyleId>
              </a:tblPr>
              <a:tblGrid>
                <a:gridCol w="1066800"/>
                <a:gridCol w="4636425"/>
                <a:gridCol w="2851600"/>
                <a:gridCol w="2851600"/>
              </a:tblGrid>
              <a:tr h="466200">
                <a:tc>
                  <a:txBody>
                    <a:bodyPr/>
                    <a:lstStyle/>
                    <a:p>
                      <a:pPr marL="0" marR="0" lvl="0" indent="0" algn="ctr" rtl="0">
                        <a:spcBef>
                          <a:spcPts val="0"/>
                        </a:spcBef>
                        <a:spcAft>
                          <a:spcPts val="0"/>
                        </a:spcAft>
                        <a:buNone/>
                      </a:pPr>
                      <a:r>
                        <a:rPr lang="en-US" sz="1800" u="none" strike="noStrike" cap="none"/>
                        <a:t>STT</a:t>
                      </a:r>
                      <a:endParaRPr/>
                    </a:p>
                  </a:txBody>
                  <a:tcPr marL="91450" marR="91450" marT="45725" marB="45725" anchor="ctr"/>
                </a:tc>
                <a:tc>
                  <a:txBody>
                    <a:bodyPr/>
                    <a:lstStyle/>
                    <a:p>
                      <a:pPr marL="0" marR="0" lvl="0" indent="0" algn="ctr" rtl="0">
                        <a:spcBef>
                          <a:spcPts val="0"/>
                        </a:spcBef>
                        <a:spcAft>
                          <a:spcPts val="0"/>
                        </a:spcAft>
                        <a:buNone/>
                      </a:pPr>
                      <a:r>
                        <a:rPr lang="en-US" sz="1800" u="none" strike="noStrike" cap="none"/>
                        <a:t>Tên văn bản quy định</a:t>
                      </a:r>
                      <a:endParaRPr/>
                    </a:p>
                  </a:txBody>
                  <a:tcPr marL="91450" marR="91450" marT="45725" marB="45725" anchor="ctr"/>
                </a:tc>
                <a:tc>
                  <a:txBody>
                    <a:bodyPr/>
                    <a:lstStyle/>
                    <a:p>
                      <a:pPr marL="0" marR="0" lvl="0" indent="0" algn="ctr" rtl="0">
                        <a:spcBef>
                          <a:spcPts val="0"/>
                        </a:spcBef>
                        <a:spcAft>
                          <a:spcPts val="0"/>
                        </a:spcAft>
                        <a:buNone/>
                      </a:pPr>
                      <a:r>
                        <a:rPr lang="en-US" sz="1800" u="none" strike="noStrike" cap="none"/>
                        <a:t>Đơn vị đầu mối</a:t>
                      </a:r>
                      <a:endParaRPr/>
                    </a:p>
                  </a:txBody>
                  <a:tcPr marL="91450" marR="91450" marT="45725" marB="45725" anchor="ctr"/>
                </a:tc>
                <a:tc>
                  <a:txBody>
                    <a:bodyPr/>
                    <a:lstStyle/>
                    <a:p>
                      <a:pPr marL="0" marR="0" lvl="0" indent="0" algn="ctr" rtl="0">
                        <a:spcBef>
                          <a:spcPts val="0"/>
                        </a:spcBef>
                        <a:spcAft>
                          <a:spcPts val="0"/>
                        </a:spcAft>
                        <a:buNone/>
                      </a:pPr>
                      <a:r>
                        <a:rPr lang="en-US" sz="1800" u="none" strike="noStrike" cap="none"/>
                        <a:t>Thời hạn hoàn thành</a:t>
                      </a:r>
                      <a:endParaRPr/>
                    </a:p>
                  </a:txBody>
                  <a:tcPr marL="91450" marR="91450" marT="45725" marB="45725" anchor="ctr"/>
                </a:tc>
              </a:tr>
              <a:tr h="466200">
                <a:tc>
                  <a:txBody>
                    <a:bodyPr/>
                    <a:lstStyle/>
                    <a:p>
                      <a:pPr marL="0" marR="0" lvl="0" indent="0" algn="ctr" rtl="0">
                        <a:spcBef>
                          <a:spcPts val="0"/>
                        </a:spcBef>
                        <a:spcAft>
                          <a:spcPts val="0"/>
                        </a:spcAft>
                        <a:buNone/>
                      </a:pPr>
                      <a:r>
                        <a:rPr lang="en-US" sz="1800" u="none" strike="noStrike" cap="none"/>
                        <a:t>4.</a:t>
                      </a:r>
                      <a:endParaRPr/>
                    </a:p>
                  </a:txBody>
                  <a:tcPr marL="91450" marR="91450" marT="45725" marB="45725" anchor="ctr"/>
                </a:tc>
                <a:tc>
                  <a:txBody>
                    <a:bodyPr/>
                    <a:lstStyle/>
                    <a:p>
                      <a:pPr marL="0" marR="0" lvl="0" indent="0" algn="ctr" rtl="0">
                        <a:spcBef>
                          <a:spcPts val="0"/>
                        </a:spcBef>
                        <a:spcAft>
                          <a:spcPts val="0"/>
                        </a:spcAft>
                        <a:buNone/>
                      </a:pPr>
                      <a:r>
                        <a:rPr lang="en-US" sz="1800" u="none" strike="noStrike" cap="none"/>
                        <a:t>Đề án về xây dựng Hệ thống thông tin quản lý hoạt động khám bệnh, chữa bệnh</a:t>
                      </a:r>
                      <a:endParaRPr/>
                    </a:p>
                  </a:txBody>
                  <a:tcPr marL="91450" marR="91450" marT="45725" marB="45725" anchor="ctr"/>
                </a:tc>
                <a:tc>
                  <a:txBody>
                    <a:bodyPr/>
                    <a:lstStyle/>
                    <a:p>
                      <a:pPr marL="0" marR="0" lvl="0" indent="0" algn="ctr" rtl="0">
                        <a:spcBef>
                          <a:spcPts val="0"/>
                        </a:spcBef>
                        <a:spcAft>
                          <a:spcPts val="0"/>
                        </a:spcAft>
                        <a:buNone/>
                      </a:pPr>
                      <a:r>
                        <a:rPr lang="en-US" sz="1800" u="none" strike="noStrike" cap="none"/>
                        <a:t>Cục Công nghệ Thông tin</a:t>
                      </a:r>
                      <a:endParaRPr/>
                    </a:p>
                  </a:txBody>
                  <a:tcPr marL="91450" marR="91450" marT="45725" marB="45725" anchor="ctr"/>
                </a:tc>
                <a:tc>
                  <a:txBody>
                    <a:bodyPr/>
                    <a:lstStyle/>
                    <a:p>
                      <a:pPr marL="0" marR="0" lvl="0" indent="0" algn="ctr" rtl="0">
                        <a:spcBef>
                          <a:spcPts val="0"/>
                        </a:spcBef>
                        <a:spcAft>
                          <a:spcPts val="0"/>
                        </a:spcAft>
                        <a:buNone/>
                      </a:pPr>
                      <a:r>
                        <a:rPr lang="en-US" sz="1800" u="none" strike="noStrike" cap="none"/>
                        <a:t>Trước ngày 15/10/2023</a:t>
                      </a:r>
                      <a:endParaRPr/>
                    </a:p>
                  </a:txBody>
                  <a:tcPr marL="91450" marR="91450" marT="45725" marB="45725" anchor="ctr"/>
                </a:tc>
              </a:tr>
              <a:tr h="466200">
                <a:tc>
                  <a:txBody>
                    <a:bodyPr/>
                    <a:lstStyle/>
                    <a:p>
                      <a:pPr marL="0" marR="0" lvl="0" indent="0" algn="ctr" rtl="0">
                        <a:spcBef>
                          <a:spcPts val="0"/>
                        </a:spcBef>
                        <a:spcAft>
                          <a:spcPts val="0"/>
                        </a:spcAft>
                        <a:buNone/>
                      </a:pPr>
                      <a:r>
                        <a:rPr lang="en-US" sz="1800" u="none" strike="noStrike" cap="none"/>
                        <a:t>5.</a:t>
                      </a:r>
                      <a:endParaRPr/>
                    </a:p>
                  </a:txBody>
                  <a:tcPr marL="91450" marR="91450" marT="45725" marB="45725" anchor="ctr"/>
                </a:tc>
                <a:tc>
                  <a:txBody>
                    <a:bodyPr/>
                    <a:lstStyle/>
                    <a:p>
                      <a:pPr marL="0" marR="0" lvl="0" indent="0" algn="ctr" rtl="0">
                        <a:spcBef>
                          <a:spcPts val="0"/>
                        </a:spcBef>
                        <a:spcAft>
                          <a:spcPts val="0"/>
                        </a:spcAft>
                        <a:buNone/>
                      </a:pPr>
                      <a:r>
                        <a:rPr lang="en-US" sz="1800" u="none" strike="noStrike" cap="none"/>
                        <a:t>Đề án về xây dựng Bộ công cụ đánh giá năng lực hành nghề khám bệnh, chữa bệnh</a:t>
                      </a:r>
                      <a:endParaRPr/>
                    </a:p>
                  </a:txBody>
                  <a:tcPr marL="91450" marR="91450" marT="45725" marB="45725" anchor="ctr"/>
                </a:tc>
                <a:tc>
                  <a:txBody>
                    <a:bodyPr/>
                    <a:lstStyle/>
                    <a:p>
                      <a:pPr marL="0" marR="0" lvl="0" indent="0" algn="ctr" rtl="0">
                        <a:spcBef>
                          <a:spcPts val="0"/>
                        </a:spcBef>
                        <a:spcAft>
                          <a:spcPts val="0"/>
                        </a:spcAft>
                        <a:buNone/>
                      </a:pPr>
                      <a:r>
                        <a:rPr lang="en-US" sz="1800" u="none" strike="noStrike" cap="none"/>
                        <a:t>Hội đồng Y khoa Quốc gia</a:t>
                      </a:r>
                      <a:endParaRPr/>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Arial"/>
                          <a:ea typeface="Arial"/>
                          <a:cs typeface="Arial"/>
                          <a:sym typeface="Arial"/>
                        </a:rPr>
                        <a:t>Trước ngày 15/10/2023</a:t>
                      </a:r>
                      <a:endParaRPr sz="1800" b="0" i="0" u="none" strike="noStrike" cap="none">
                        <a:solidFill>
                          <a:srgbClr val="000000"/>
                        </a:solidFill>
                        <a:latin typeface="Arial"/>
                        <a:ea typeface="Arial"/>
                        <a:cs typeface="Arial"/>
                        <a:sym typeface="Arial"/>
                      </a:endParaRPr>
                    </a:p>
                  </a:txBody>
                  <a:tcPr marL="91450" marR="91450" marT="45725" marB="45725" anchor="ctr"/>
                </a:tc>
              </a:tr>
              <a:tr h="466200">
                <a:tc>
                  <a:txBody>
                    <a:bodyPr/>
                    <a:lstStyle/>
                    <a:p>
                      <a:pPr marL="0" marR="0" lvl="0" indent="0" algn="ctr" rtl="0">
                        <a:spcBef>
                          <a:spcPts val="0"/>
                        </a:spcBef>
                        <a:spcAft>
                          <a:spcPts val="0"/>
                        </a:spcAft>
                        <a:buNone/>
                      </a:pPr>
                      <a:r>
                        <a:rPr lang="en-US" sz="1800" u="none" strike="noStrike" cap="none"/>
                        <a:t>6.</a:t>
                      </a:r>
                      <a:endParaRPr/>
                    </a:p>
                  </a:txBody>
                  <a:tcPr marL="91450" marR="91450" marT="45725" marB="45725" anchor="ctr"/>
                </a:tc>
                <a:tc>
                  <a:txBody>
                    <a:bodyPr/>
                    <a:lstStyle/>
                    <a:p>
                      <a:pPr marL="0" marR="0" lvl="0" indent="0" algn="ctr" rtl="0">
                        <a:spcBef>
                          <a:spcPts val="0"/>
                        </a:spcBef>
                        <a:spcAft>
                          <a:spcPts val="0"/>
                        </a:spcAft>
                        <a:buNone/>
                      </a:pPr>
                      <a:r>
                        <a:rPr lang="en-US" sz="1800" u="none" strike="noStrike" cap="none"/>
                        <a:t>Đề án phát triển nguồn nhân lực y tế giai đoạn 2023-2030</a:t>
                      </a:r>
                      <a:endParaRPr/>
                    </a:p>
                  </a:txBody>
                  <a:tcPr marL="91450" marR="91450" marT="45725" marB="45725" anchor="ctr"/>
                </a:tc>
                <a:tc>
                  <a:txBody>
                    <a:bodyPr/>
                    <a:lstStyle/>
                    <a:p>
                      <a:pPr marL="0" marR="0" lvl="0" indent="0" algn="ctr" rtl="0">
                        <a:spcBef>
                          <a:spcPts val="0"/>
                        </a:spcBef>
                        <a:spcAft>
                          <a:spcPts val="0"/>
                        </a:spcAft>
                        <a:buNone/>
                      </a:pPr>
                      <a:r>
                        <a:rPr lang="en-US" sz="1800" u="none" strike="noStrike" cap="none"/>
                        <a:t>Cục Khoa học Công nghệ và Đào tạo</a:t>
                      </a:r>
                      <a:endParaRPr/>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Arial"/>
                          <a:ea typeface="Arial"/>
                          <a:cs typeface="Arial"/>
                          <a:sym typeface="Arial"/>
                        </a:rPr>
                        <a:t>Trước ngày 15/10/2023</a:t>
                      </a:r>
                      <a:endParaRPr/>
                    </a:p>
                  </a:txBody>
                  <a:tcPr marL="91450" marR="91450" marT="45725" marB="45725" anchor="ctr"/>
                </a:tc>
              </a:tr>
            </a:tbl>
          </a:graphicData>
        </a:graphic>
      </p:graphicFrame>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pic>
        <p:nvPicPr>
          <p:cNvPr id="135" name="Google Shape;135;p5"/>
          <p:cNvPicPr preferRelativeResize="0"/>
          <p:nvPr/>
        </p:nvPicPr>
        <p:blipFill rotWithShape="1">
          <a:blip r:embed="rId3">
            <a:alphaModFix/>
          </a:blip>
          <a:srcRect/>
          <a:stretch/>
        </p:blipFill>
        <p:spPr>
          <a:xfrm>
            <a:off x="11023600" y="228600"/>
            <a:ext cx="1016000" cy="1016000"/>
          </a:xfrm>
          <a:prstGeom prst="rect">
            <a:avLst/>
          </a:prstGeom>
          <a:noFill/>
          <a:ln>
            <a:noFill/>
          </a:ln>
        </p:spPr>
      </p:pic>
      <p:pic>
        <p:nvPicPr>
          <p:cNvPr id="136" name="Google Shape;136;p5"/>
          <p:cNvPicPr preferRelativeResize="0"/>
          <p:nvPr/>
        </p:nvPicPr>
        <p:blipFill rotWithShape="1">
          <a:blip r:embed="rId4">
            <a:alphaModFix/>
          </a:blip>
          <a:srcRect/>
          <a:stretch/>
        </p:blipFill>
        <p:spPr>
          <a:xfrm>
            <a:off x="704850" y="5942019"/>
            <a:ext cx="1237379" cy="266037"/>
          </a:xfrm>
          <a:prstGeom prst="rect">
            <a:avLst/>
          </a:prstGeom>
          <a:noFill/>
          <a:ln>
            <a:noFill/>
          </a:ln>
        </p:spPr>
      </p:pic>
      <p:sp>
        <p:nvSpPr>
          <p:cNvPr id="137" name="Google Shape;137;p5"/>
          <p:cNvSpPr txBox="1"/>
          <p:nvPr/>
        </p:nvSpPr>
        <p:spPr>
          <a:xfrm>
            <a:off x="2032000" y="4274905"/>
            <a:ext cx="9759950" cy="1518814"/>
          </a:xfrm>
          <a:prstGeom prst="rect">
            <a:avLst/>
          </a:prstGeom>
          <a:noFill/>
          <a:ln>
            <a:noFill/>
          </a:ln>
        </p:spPr>
        <p:txBody>
          <a:bodyPr spcFirstLastPara="1" wrap="square" lIns="0" tIns="0" rIns="0" bIns="0" anchor="t" anchorCtr="0">
            <a:spAutoFit/>
          </a:bodyPr>
          <a:lstStyle/>
          <a:p>
            <a:pPr marL="0" marR="0" lvl="0" indent="0" algn="l" rtl="0">
              <a:lnSpc>
                <a:spcPct val="110000"/>
              </a:lnSpc>
              <a:spcBef>
                <a:spcPts val="0"/>
              </a:spcBef>
              <a:spcAft>
                <a:spcPts val="0"/>
              </a:spcAft>
              <a:buNone/>
            </a:pPr>
            <a:r>
              <a:rPr lang="en-US" sz="4667" b="1">
                <a:solidFill>
                  <a:srgbClr val="000000"/>
                </a:solidFill>
                <a:latin typeface="Arial"/>
                <a:ea typeface="Arial"/>
                <a:cs typeface="Arial"/>
                <a:sym typeface="Arial"/>
              </a:rPr>
              <a:t>Tổng quan chung về Luật Khám bệnh, Chữa bệnh số 15/2023/QH15</a:t>
            </a:r>
            <a:endParaRPr/>
          </a:p>
        </p:txBody>
      </p:sp>
      <p:pic>
        <p:nvPicPr>
          <p:cNvPr id="138" name="Google Shape;138;p5"/>
          <p:cNvPicPr preferRelativeResize="0"/>
          <p:nvPr/>
        </p:nvPicPr>
        <p:blipFill rotWithShape="1">
          <a:blip r:embed="rId5">
            <a:alphaModFix/>
          </a:blip>
          <a:srcRect t="45511" r="50000"/>
          <a:stretch/>
        </p:blipFill>
        <p:spPr>
          <a:xfrm rot="-5400000">
            <a:off x="-133075" y="133073"/>
            <a:ext cx="1481221" cy="1215071"/>
          </a:xfrm>
          <a:prstGeom prst="rect">
            <a:avLst/>
          </a:prstGeom>
          <a:noFill/>
          <a:ln>
            <a:noFill/>
          </a:ln>
        </p:spPr>
      </p:pic>
      <p:sp>
        <p:nvSpPr>
          <p:cNvPr id="139" name="Google Shape;139;p5"/>
          <p:cNvSpPr txBox="1"/>
          <p:nvPr/>
        </p:nvSpPr>
        <p:spPr>
          <a:xfrm>
            <a:off x="772587" y="3859911"/>
            <a:ext cx="1550606" cy="2082108"/>
          </a:xfrm>
          <a:prstGeom prst="rect">
            <a:avLst/>
          </a:prstGeom>
          <a:noFill/>
          <a:ln>
            <a:noFill/>
          </a:ln>
        </p:spPr>
        <p:txBody>
          <a:bodyPr spcFirstLastPara="1" wrap="square" lIns="0" tIns="0" rIns="0" bIns="0" anchor="t" anchorCtr="0">
            <a:spAutoFit/>
          </a:bodyPr>
          <a:lstStyle/>
          <a:p>
            <a:pPr marL="0" marR="0" lvl="0" indent="0" algn="l" rtl="0">
              <a:lnSpc>
                <a:spcPct val="110000"/>
              </a:lnSpc>
              <a:spcBef>
                <a:spcPts val="0"/>
              </a:spcBef>
              <a:spcAft>
                <a:spcPts val="0"/>
              </a:spcAft>
              <a:buNone/>
            </a:pPr>
            <a:r>
              <a:rPr lang="en-US" sz="13334" b="1">
                <a:latin typeface="Arial"/>
                <a:ea typeface="Arial"/>
                <a:cs typeface="Arial"/>
                <a:sym typeface="Arial"/>
              </a:rPr>
              <a:t>II</a:t>
            </a:r>
            <a:endParaRPr sz="6667" b="1">
              <a:latin typeface="Arial"/>
              <a:ea typeface="Arial"/>
              <a:cs typeface="Arial"/>
              <a:sym typeface="Arial"/>
            </a:endParaRPr>
          </a:p>
        </p:txBody>
      </p:sp>
      <p:pic>
        <p:nvPicPr>
          <p:cNvPr id="140" name="Google Shape;140;p5"/>
          <p:cNvPicPr preferRelativeResize="0"/>
          <p:nvPr/>
        </p:nvPicPr>
        <p:blipFill rotWithShape="1">
          <a:blip r:embed="rId6">
            <a:alphaModFix/>
          </a:blip>
          <a:srcRect/>
          <a:stretch/>
        </p:blipFill>
        <p:spPr>
          <a:xfrm>
            <a:off x="2361293" y="0"/>
            <a:ext cx="7111701" cy="4220349"/>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43"/>
        <p:cNvGrpSpPr/>
        <p:nvPr/>
      </p:nvGrpSpPr>
      <p:grpSpPr>
        <a:xfrm>
          <a:off x="0" y="0"/>
          <a:ext cx="0" cy="0"/>
          <a:chOff x="0" y="0"/>
          <a:chExt cx="0" cy="0"/>
        </a:xfrm>
      </p:grpSpPr>
      <p:sp>
        <p:nvSpPr>
          <p:cNvPr id="944" name="Google Shape;944;p50"/>
          <p:cNvSpPr/>
          <p:nvPr/>
        </p:nvSpPr>
        <p:spPr>
          <a:xfrm>
            <a:off x="1524" y="0"/>
            <a:ext cx="12188952" cy="6858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945" name="Google Shape;945;p50"/>
          <p:cNvPicPr preferRelativeResize="0"/>
          <p:nvPr/>
        </p:nvPicPr>
        <p:blipFill rotWithShape="1">
          <a:blip r:embed="rId3">
            <a:alphaModFix/>
          </a:blip>
          <a:srcRect/>
          <a:stretch/>
        </p:blipFill>
        <p:spPr>
          <a:xfrm>
            <a:off x="1524" y="0"/>
            <a:ext cx="12193057" cy="6858594"/>
          </a:xfrm>
          <a:prstGeom prst="rect">
            <a:avLst/>
          </a:prstGeom>
          <a:noFill/>
          <a:ln>
            <a:noFill/>
          </a:ln>
        </p:spPr>
      </p:pic>
      <p:sp>
        <p:nvSpPr>
          <p:cNvPr id="946" name="Google Shape;946;p50"/>
          <p:cNvSpPr txBox="1"/>
          <p:nvPr/>
        </p:nvSpPr>
        <p:spPr>
          <a:xfrm>
            <a:off x="2257166" y="3031527"/>
            <a:ext cx="8353168"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a:solidFill>
                  <a:srgbClr val="1F3864"/>
                </a:solidFill>
                <a:latin typeface="Times New Roman"/>
                <a:ea typeface="Times New Roman"/>
                <a:cs typeface="Times New Roman"/>
                <a:sym typeface="Times New Roman"/>
              </a:rPr>
              <a:t>TRÂN TRỌNG CẢM ƠN QUÝ VỊ!</a:t>
            </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4"/>
        <p:cNvGrpSpPr/>
        <p:nvPr/>
      </p:nvGrpSpPr>
      <p:grpSpPr>
        <a:xfrm>
          <a:off x="0" y="0"/>
          <a:ext cx="0" cy="0"/>
          <a:chOff x="0" y="0"/>
          <a:chExt cx="0" cy="0"/>
        </a:xfrm>
      </p:grpSpPr>
      <p:sp>
        <p:nvSpPr>
          <p:cNvPr id="145" name="Google Shape;145;p6"/>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146" name="Google Shape;146;p6"/>
          <p:cNvGrpSpPr/>
          <p:nvPr/>
        </p:nvGrpSpPr>
        <p:grpSpPr>
          <a:xfrm flipH="1">
            <a:off x="10741136" y="-454724"/>
            <a:ext cx="2323655" cy="2323656"/>
            <a:chOff x="-872270" y="-454724"/>
            <a:chExt cx="2323655" cy="2323656"/>
          </a:xfrm>
        </p:grpSpPr>
        <p:sp>
          <p:nvSpPr>
            <p:cNvPr id="147" name="Google Shape;147;p6"/>
            <p:cNvSpPr/>
            <p:nvPr/>
          </p:nvSpPr>
          <p:spPr>
            <a:xfrm rot="2700000">
              <a:off x="-415188" y="-231223"/>
              <a:ext cx="1409491" cy="1876653"/>
            </a:xfrm>
            <a:custGeom>
              <a:avLst/>
              <a:gdLst/>
              <a:ahLst/>
              <a:cxnLst/>
              <a:rect l="l" t="t" r="r" b="b"/>
              <a:pathLst>
                <a:path w="1409491" h="1876653" extrusionOk="0">
                  <a:moveTo>
                    <a:pt x="0" y="643075"/>
                  </a:moveTo>
                  <a:lnTo>
                    <a:pt x="643075" y="0"/>
                  </a:lnTo>
                  <a:lnTo>
                    <a:pt x="1409491" y="0"/>
                  </a:lnTo>
                  <a:lnTo>
                    <a:pt x="1409491" y="1876653"/>
                  </a:lnTo>
                  <a:lnTo>
                    <a:pt x="1233578" y="1876653"/>
                  </a:lnTo>
                  <a:close/>
                </a:path>
              </a:pathLst>
            </a:custGeom>
            <a:solidFill>
              <a:schemeClr val="accent1">
                <a:alpha val="2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48" name="Google Shape;148;p6"/>
            <p:cNvSpPr/>
            <p:nvPr/>
          </p:nvSpPr>
          <p:spPr>
            <a:xfrm rot="2700000">
              <a:off x="301285" y="1282788"/>
              <a:ext cx="485578" cy="485578"/>
            </a:xfrm>
            <a:prstGeom prst="rect">
              <a:avLst/>
            </a:prstGeom>
            <a:solidFill>
              <a:schemeClr val="accent1">
                <a:alpha val="2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
        <p:nvSpPr>
          <p:cNvPr id="149" name="Google Shape;149;p6"/>
          <p:cNvSpPr/>
          <p:nvPr/>
        </p:nvSpPr>
        <p:spPr>
          <a:xfrm rot="2700000">
            <a:off x="2737196" y="6033666"/>
            <a:ext cx="645368" cy="645368"/>
          </a:xfrm>
          <a:prstGeom prst="rect">
            <a:avLst/>
          </a:prstGeom>
          <a:solidFill>
            <a:schemeClr val="accent4">
              <a:alpha val="2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0" name="Google Shape;150;p6"/>
          <p:cNvSpPr/>
          <p:nvPr/>
        </p:nvSpPr>
        <p:spPr>
          <a:xfrm>
            <a:off x="1343436" y="5721108"/>
            <a:ext cx="2261965" cy="1136891"/>
          </a:xfrm>
          <a:prstGeom prst="triangle">
            <a:avLst>
              <a:gd name="adj" fmla="val 50000"/>
            </a:avLst>
          </a:prstGeom>
          <a:solidFill>
            <a:schemeClr val="accent4">
              <a:alpha val="2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1" name="Google Shape;151;p6"/>
          <p:cNvSpPr/>
          <p:nvPr/>
        </p:nvSpPr>
        <p:spPr>
          <a:xfrm>
            <a:off x="1878566" y="1049722"/>
            <a:ext cx="8485246" cy="4851793"/>
          </a:xfrm>
          <a:prstGeom prst="ellipse">
            <a:avLst/>
          </a:prstGeom>
          <a:solidFill>
            <a:schemeClr val="lt1"/>
          </a:solidFill>
          <a:ln w="762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50000"/>
              </a:lnSpc>
              <a:spcBef>
                <a:spcPts val="0"/>
              </a:spcBef>
              <a:spcAft>
                <a:spcPts val="0"/>
              </a:spcAft>
              <a:buClr>
                <a:schemeClr val="dk1"/>
              </a:buClr>
              <a:buSzPts val="2000"/>
              <a:buFont typeface="Arial"/>
              <a:buNone/>
            </a:pPr>
            <a:r>
              <a:rPr lang="en-US" sz="2000" b="1">
                <a:solidFill>
                  <a:schemeClr val="dk1"/>
                </a:solidFill>
                <a:latin typeface="Cambria"/>
                <a:ea typeface="Cambria"/>
                <a:cs typeface="Cambria"/>
                <a:sym typeface="Cambria"/>
              </a:rPr>
              <a:t>LUẬT KHÁM BỆNH, CHỮA BỆNH </a:t>
            </a:r>
            <a:endParaRPr/>
          </a:p>
          <a:p>
            <a:pPr marL="0" marR="0" lvl="0" indent="0" algn="ctr" rtl="0">
              <a:lnSpc>
                <a:spcPct val="150000"/>
              </a:lnSpc>
              <a:spcBef>
                <a:spcPts val="600"/>
              </a:spcBef>
              <a:spcAft>
                <a:spcPts val="0"/>
              </a:spcAft>
              <a:buClr>
                <a:schemeClr val="dk1"/>
              </a:buClr>
              <a:buSzPts val="2000"/>
              <a:buFont typeface="Arial"/>
              <a:buNone/>
            </a:pPr>
            <a:r>
              <a:rPr lang="en-US" sz="2000" b="1">
                <a:solidFill>
                  <a:schemeClr val="dk1"/>
                </a:solidFill>
                <a:latin typeface="Cambria"/>
                <a:ea typeface="Cambria"/>
                <a:cs typeface="Cambria"/>
                <a:sym typeface="Cambria"/>
              </a:rPr>
              <a:t>SỐ 15/2023/QH15</a:t>
            </a:r>
            <a:endParaRPr/>
          </a:p>
          <a:p>
            <a:pPr marL="0" marR="0" lvl="0" indent="0" algn="ctr" rtl="0">
              <a:lnSpc>
                <a:spcPct val="150000"/>
              </a:lnSpc>
              <a:spcBef>
                <a:spcPts val="600"/>
              </a:spcBef>
              <a:spcAft>
                <a:spcPts val="0"/>
              </a:spcAft>
              <a:buClr>
                <a:schemeClr val="dk1"/>
              </a:buClr>
              <a:buSzPts val="2000"/>
              <a:buFont typeface="Arial"/>
              <a:buNone/>
            </a:pPr>
            <a:r>
              <a:rPr lang="en-US" sz="2000" b="1">
                <a:solidFill>
                  <a:schemeClr val="dk1"/>
                </a:solidFill>
                <a:latin typeface="Cambria"/>
                <a:ea typeface="Cambria"/>
                <a:cs typeface="Cambria"/>
                <a:sym typeface="Cambria"/>
              </a:rPr>
              <a:t>được Quốc hội nước CHXHCN Việt Nam thông qua ngày 09/01/2023, </a:t>
            </a:r>
            <a:endParaRPr/>
          </a:p>
          <a:p>
            <a:pPr marL="0" marR="0" lvl="0" indent="0" algn="ctr" rtl="0">
              <a:lnSpc>
                <a:spcPct val="150000"/>
              </a:lnSpc>
              <a:spcBef>
                <a:spcPts val="600"/>
              </a:spcBef>
              <a:spcAft>
                <a:spcPts val="0"/>
              </a:spcAft>
              <a:buClr>
                <a:schemeClr val="dk1"/>
              </a:buClr>
              <a:buSzPts val="2000"/>
              <a:buFont typeface="Arial"/>
              <a:buNone/>
            </a:pPr>
            <a:r>
              <a:rPr lang="en-US" sz="2000" b="1">
                <a:solidFill>
                  <a:schemeClr val="dk1"/>
                </a:solidFill>
                <a:latin typeface="Cambria"/>
                <a:ea typeface="Cambria"/>
                <a:cs typeface="Cambria"/>
                <a:sym typeface="Cambria"/>
              </a:rPr>
              <a:t>có hiệu lực từ ngày 01/01/2024</a:t>
            </a:r>
            <a:endParaRPr sz="2000" b="1">
              <a:solidFill>
                <a:schemeClr val="dk1"/>
              </a:solidFill>
              <a:latin typeface="Cambria"/>
              <a:ea typeface="Cambria"/>
              <a:cs typeface="Cambria"/>
              <a:sym typeface="Cambria"/>
            </a:endParaRPr>
          </a:p>
          <a:p>
            <a:pPr marL="0" marR="0" lvl="0" indent="0" algn="ctr" rtl="0">
              <a:lnSpc>
                <a:spcPct val="150000"/>
              </a:lnSpc>
              <a:spcBef>
                <a:spcPts val="600"/>
              </a:spcBef>
              <a:spcAft>
                <a:spcPts val="0"/>
              </a:spcAft>
              <a:buClr>
                <a:schemeClr val="dk1"/>
              </a:buClr>
              <a:buSzPts val="2000"/>
              <a:buFont typeface="Arial"/>
              <a:buNone/>
            </a:pPr>
            <a:r>
              <a:rPr lang="en-US" sz="2000" b="1">
                <a:solidFill>
                  <a:schemeClr val="dk1"/>
                </a:solidFill>
                <a:latin typeface="Cambria"/>
                <a:ea typeface="Cambria"/>
                <a:cs typeface="Cambria"/>
                <a:sym typeface="Cambria"/>
              </a:rPr>
              <a:t> Gồm 12 chương – 121 điều</a:t>
            </a:r>
            <a:endParaRPr sz="2400" b="1">
              <a:solidFill>
                <a:schemeClr val="dk1"/>
              </a:solidFill>
              <a:latin typeface="Cambria"/>
              <a:ea typeface="Cambria"/>
              <a:cs typeface="Cambria"/>
              <a:sym typeface="Cambria"/>
            </a:endParaRPr>
          </a:p>
        </p:txBody>
      </p:sp>
      <p:sp>
        <p:nvSpPr>
          <p:cNvPr id="152" name="Google Shape;152;p6"/>
          <p:cNvSpPr/>
          <p:nvPr/>
        </p:nvSpPr>
        <p:spPr>
          <a:xfrm>
            <a:off x="1815438" y="976171"/>
            <a:ext cx="1800045" cy="1143199"/>
          </a:xfrm>
          <a:prstGeom prst="ellipse">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660"/>
              <a:buFont typeface="Arial"/>
              <a:buNone/>
            </a:pPr>
            <a:r>
              <a:rPr lang="en-US" sz="1660" b="1">
                <a:solidFill>
                  <a:srgbClr val="FFFFFF"/>
                </a:solidFill>
                <a:latin typeface="Cambria"/>
                <a:ea typeface="Cambria"/>
                <a:cs typeface="Cambria"/>
                <a:sym typeface="Cambria"/>
              </a:rPr>
              <a:t>I. NHỮNG QUY ĐỊNH CHUNG</a:t>
            </a:r>
            <a:endParaRPr sz="2000" b="1">
              <a:solidFill>
                <a:srgbClr val="FFFFFF"/>
              </a:solidFill>
              <a:latin typeface="Cambria"/>
              <a:ea typeface="Cambria"/>
              <a:cs typeface="Cambria"/>
              <a:sym typeface="Cambria"/>
            </a:endParaRPr>
          </a:p>
        </p:txBody>
      </p:sp>
      <p:sp>
        <p:nvSpPr>
          <p:cNvPr id="153" name="Google Shape;153;p6"/>
          <p:cNvSpPr/>
          <p:nvPr/>
        </p:nvSpPr>
        <p:spPr>
          <a:xfrm>
            <a:off x="3751008" y="643468"/>
            <a:ext cx="1880387" cy="1143199"/>
          </a:xfrm>
          <a:prstGeom prst="ellipse">
            <a:avLst/>
          </a:prstGeom>
          <a:solidFill>
            <a:schemeClr val="accent2"/>
          </a:solidFill>
          <a:ln w="12700" cap="flat" cmpd="sng">
            <a:solidFill>
              <a:srgbClr val="AC5B2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660"/>
              <a:buFont typeface="Arial"/>
              <a:buNone/>
            </a:pPr>
            <a:r>
              <a:rPr lang="en-US" sz="1660" b="1">
                <a:solidFill>
                  <a:srgbClr val="FFFFFF"/>
                </a:solidFill>
                <a:latin typeface="Cambria"/>
                <a:ea typeface="Cambria"/>
                <a:cs typeface="Cambria"/>
                <a:sym typeface="Cambria"/>
              </a:rPr>
              <a:t>II, QUYỀN, NGHĨA VỤ CỦA NGƯỜI BỆNH</a:t>
            </a:r>
            <a:endParaRPr sz="2000" b="1">
              <a:solidFill>
                <a:srgbClr val="FFFFFF"/>
              </a:solidFill>
              <a:latin typeface="Cambria"/>
              <a:ea typeface="Cambria"/>
              <a:cs typeface="Cambria"/>
              <a:sym typeface="Cambria"/>
            </a:endParaRPr>
          </a:p>
        </p:txBody>
      </p:sp>
      <p:sp>
        <p:nvSpPr>
          <p:cNvPr id="154" name="Google Shape;154;p6"/>
          <p:cNvSpPr/>
          <p:nvPr/>
        </p:nvSpPr>
        <p:spPr>
          <a:xfrm>
            <a:off x="5902446" y="643467"/>
            <a:ext cx="1755805" cy="1143199"/>
          </a:xfrm>
          <a:prstGeom prst="ellipse">
            <a:avLst/>
          </a:prstGeom>
          <a:solidFill>
            <a:schemeClr val="accent3"/>
          </a:solidFill>
          <a:ln w="12700" cap="flat" cmpd="sng">
            <a:solidFill>
              <a:srgbClr val="78787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660"/>
              <a:buFont typeface="Arial"/>
              <a:buNone/>
            </a:pPr>
            <a:r>
              <a:rPr lang="en-US" sz="1660" b="1">
                <a:solidFill>
                  <a:srgbClr val="FFFFFF"/>
                </a:solidFill>
                <a:latin typeface="Cambria"/>
                <a:ea typeface="Cambria"/>
                <a:cs typeface="Cambria"/>
                <a:sym typeface="Cambria"/>
              </a:rPr>
              <a:t>III. NGƯỜI HÀNH NGHỀ KBCB</a:t>
            </a:r>
            <a:endParaRPr sz="2000" b="1">
              <a:solidFill>
                <a:srgbClr val="FFFFFF"/>
              </a:solidFill>
              <a:latin typeface="Cambria"/>
              <a:ea typeface="Cambria"/>
              <a:cs typeface="Cambria"/>
              <a:sym typeface="Cambria"/>
            </a:endParaRPr>
          </a:p>
        </p:txBody>
      </p:sp>
      <p:sp>
        <p:nvSpPr>
          <p:cNvPr id="155" name="Google Shape;155;p6"/>
          <p:cNvSpPr/>
          <p:nvPr/>
        </p:nvSpPr>
        <p:spPr>
          <a:xfrm>
            <a:off x="7929301" y="892288"/>
            <a:ext cx="1946262" cy="1141877"/>
          </a:xfrm>
          <a:prstGeom prst="ellipse">
            <a:avLst/>
          </a:prstGeom>
          <a:solidFill>
            <a:schemeClr val="accent5"/>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660"/>
              <a:buFont typeface="Arial"/>
              <a:buNone/>
            </a:pPr>
            <a:r>
              <a:rPr lang="en-US" sz="1660" b="1">
                <a:solidFill>
                  <a:srgbClr val="FFFFFF"/>
                </a:solidFill>
                <a:latin typeface="Cambria"/>
                <a:ea typeface="Cambria"/>
                <a:cs typeface="Cambria"/>
                <a:sym typeface="Cambria"/>
              </a:rPr>
              <a:t>IV. CƠ SỞ KHÁM BỆNH, CHỮA BỆNH</a:t>
            </a:r>
            <a:endParaRPr sz="2000" b="1">
              <a:solidFill>
                <a:srgbClr val="FFFFFF"/>
              </a:solidFill>
              <a:latin typeface="Cambria"/>
              <a:ea typeface="Cambria"/>
              <a:cs typeface="Cambria"/>
              <a:sym typeface="Cambria"/>
            </a:endParaRPr>
          </a:p>
        </p:txBody>
      </p:sp>
      <p:sp>
        <p:nvSpPr>
          <p:cNvPr id="156" name="Google Shape;156;p6"/>
          <p:cNvSpPr/>
          <p:nvPr/>
        </p:nvSpPr>
        <p:spPr>
          <a:xfrm>
            <a:off x="9274049" y="1982960"/>
            <a:ext cx="1691278" cy="1143199"/>
          </a:xfrm>
          <a:prstGeom prst="ellipse">
            <a:avLst/>
          </a:prstGeom>
          <a:solidFill>
            <a:srgbClr val="FFC000"/>
          </a:solidFill>
          <a:ln w="12700" cap="flat" cmpd="sng">
            <a:solidFill>
              <a:srgbClr val="517E3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660"/>
              <a:buFont typeface="Arial"/>
              <a:buNone/>
            </a:pPr>
            <a:r>
              <a:rPr lang="en-US" sz="1660" b="1">
                <a:solidFill>
                  <a:schemeClr val="dk1"/>
                </a:solidFill>
                <a:latin typeface="Cambria"/>
                <a:ea typeface="Cambria"/>
                <a:cs typeface="Cambria"/>
                <a:sym typeface="Cambria"/>
              </a:rPr>
              <a:t>V. CHUYÊN MÔN KỸ THUẬT</a:t>
            </a:r>
            <a:endParaRPr sz="2000" b="1">
              <a:solidFill>
                <a:schemeClr val="dk1"/>
              </a:solidFill>
              <a:latin typeface="Cambria"/>
              <a:ea typeface="Cambria"/>
              <a:cs typeface="Cambria"/>
              <a:sym typeface="Cambria"/>
            </a:endParaRPr>
          </a:p>
        </p:txBody>
      </p:sp>
      <p:sp>
        <p:nvSpPr>
          <p:cNvPr id="157" name="Google Shape;157;p6"/>
          <p:cNvSpPr/>
          <p:nvPr/>
        </p:nvSpPr>
        <p:spPr>
          <a:xfrm>
            <a:off x="6278163" y="5071333"/>
            <a:ext cx="1946262" cy="1143199"/>
          </a:xfrm>
          <a:prstGeom prst="ellipse">
            <a:avLst/>
          </a:prstGeom>
          <a:solidFill>
            <a:srgbClr val="7030A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100"/>
              <a:buFont typeface="Arial"/>
              <a:buNone/>
            </a:pPr>
            <a:r>
              <a:rPr lang="en-US" sz="1100" b="1">
                <a:solidFill>
                  <a:srgbClr val="FFFFFF"/>
                </a:solidFill>
                <a:latin typeface="Cambria"/>
                <a:ea typeface="Cambria"/>
                <a:cs typeface="Cambria"/>
                <a:sym typeface="Cambria"/>
              </a:rPr>
              <a:t>VIII. ÁP DỤNG KỸ THUẬT MỚI, PHƯƠNG PHÁP MỚI TRONG KBCB VÀ TNLS TRONG KBCB</a:t>
            </a:r>
            <a:endParaRPr sz="1100" b="1">
              <a:solidFill>
                <a:srgbClr val="FFFFFF"/>
              </a:solidFill>
              <a:latin typeface="Cambria"/>
              <a:ea typeface="Cambria"/>
              <a:cs typeface="Cambria"/>
              <a:sym typeface="Cambria"/>
            </a:endParaRPr>
          </a:p>
        </p:txBody>
      </p:sp>
      <p:sp>
        <p:nvSpPr>
          <p:cNvPr id="158" name="Google Shape;158;p6"/>
          <p:cNvSpPr/>
          <p:nvPr/>
        </p:nvSpPr>
        <p:spPr>
          <a:xfrm>
            <a:off x="4042022" y="5071333"/>
            <a:ext cx="1946262" cy="1143199"/>
          </a:xfrm>
          <a:prstGeom prst="ellipse">
            <a:avLst/>
          </a:prstGeom>
          <a:solidFill>
            <a:srgbClr val="00206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660" b="1">
                <a:solidFill>
                  <a:schemeClr val="lt1"/>
                </a:solidFill>
                <a:latin typeface="Cambria"/>
                <a:ea typeface="Cambria"/>
                <a:cs typeface="Cambria"/>
                <a:sym typeface="Cambria"/>
              </a:rPr>
              <a:t>IX. SAI SÓT CHUYÊN MÔN KỸ THUẬT</a:t>
            </a:r>
            <a:endParaRPr sz="2000" b="1">
              <a:solidFill>
                <a:schemeClr val="lt1"/>
              </a:solidFill>
              <a:latin typeface="Cambria"/>
              <a:ea typeface="Cambria"/>
              <a:cs typeface="Cambria"/>
              <a:sym typeface="Cambria"/>
            </a:endParaRPr>
          </a:p>
        </p:txBody>
      </p:sp>
      <p:sp>
        <p:nvSpPr>
          <p:cNvPr id="159" name="Google Shape;159;p6"/>
          <p:cNvSpPr/>
          <p:nvPr/>
        </p:nvSpPr>
        <p:spPr>
          <a:xfrm>
            <a:off x="2160520" y="4595021"/>
            <a:ext cx="1854113" cy="1141877"/>
          </a:xfrm>
          <a:prstGeom prst="ellipse">
            <a:avLst/>
          </a:prstGeom>
          <a:solidFill>
            <a:srgbClr val="FF000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400"/>
              <a:buFont typeface="Arial"/>
              <a:buNone/>
            </a:pPr>
            <a:r>
              <a:rPr lang="en-US" sz="1400" b="1">
                <a:solidFill>
                  <a:srgbClr val="FFFFFF"/>
                </a:solidFill>
                <a:latin typeface="Cambria"/>
                <a:ea typeface="Cambria"/>
                <a:cs typeface="Cambria"/>
                <a:sym typeface="Cambria"/>
              </a:rPr>
              <a:t>X. ĐIỀU KIỆN</a:t>
            </a:r>
            <a:br>
              <a:rPr lang="en-US" sz="1400" b="1">
                <a:solidFill>
                  <a:srgbClr val="FFFFFF"/>
                </a:solidFill>
                <a:latin typeface="Cambria"/>
                <a:ea typeface="Cambria"/>
                <a:cs typeface="Cambria"/>
                <a:sym typeface="Cambria"/>
              </a:rPr>
            </a:br>
            <a:r>
              <a:rPr lang="en-US" sz="1400" b="1">
                <a:solidFill>
                  <a:srgbClr val="FFFFFF"/>
                </a:solidFill>
                <a:latin typeface="Cambria"/>
                <a:ea typeface="Cambria"/>
                <a:cs typeface="Cambria"/>
                <a:sym typeface="Cambria"/>
              </a:rPr>
              <a:t> BẢO ĐẢM HOẠT ĐỘNG KBCB</a:t>
            </a:r>
            <a:endParaRPr sz="1400" b="1">
              <a:solidFill>
                <a:srgbClr val="FFFFFF"/>
              </a:solidFill>
              <a:latin typeface="Cambria"/>
              <a:ea typeface="Cambria"/>
              <a:cs typeface="Cambria"/>
              <a:sym typeface="Cambria"/>
            </a:endParaRPr>
          </a:p>
        </p:txBody>
      </p:sp>
      <p:sp>
        <p:nvSpPr>
          <p:cNvPr id="160" name="Google Shape;160;p6"/>
          <p:cNvSpPr/>
          <p:nvPr/>
        </p:nvSpPr>
        <p:spPr>
          <a:xfrm>
            <a:off x="9313334" y="3406084"/>
            <a:ext cx="1691278" cy="1143199"/>
          </a:xfrm>
          <a:prstGeom prst="ellipse">
            <a:avLst/>
          </a:prstGeom>
          <a:solidFill>
            <a:srgbClr val="00B0F0"/>
          </a:solidFill>
          <a:ln w="12700" cap="flat" cmpd="sng">
            <a:solidFill>
              <a:srgbClr val="517E3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400"/>
              <a:buFont typeface="Arial"/>
              <a:buNone/>
            </a:pPr>
            <a:r>
              <a:rPr lang="en-US" sz="1400" b="1">
                <a:solidFill>
                  <a:srgbClr val="FFFFFF"/>
                </a:solidFill>
                <a:latin typeface="Cambria"/>
                <a:ea typeface="Cambria"/>
                <a:cs typeface="Cambria"/>
                <a:sym typeface="Cambria"/>
              </a:rPr>
              <a:t>VI. KBCB BẰNG YHCT VÀ KẾT HỢP YHCT VỚI YHHĐ</a:t>
            </a:r>
            <a:endParaRPr sz="1400" b="1">
              <a:solidFill>
                <a:srgbClr val="FFFFFF"/>
              </a:solidFill>
              <a:latin typeface="Cambria"/>
              <a:ea typeface="Cambria"/>
              <a:cs typeface="Cambria"/>
              <a:sym typeface="Cambria"/>
            </a:endParaRPr>
          </a:p>
        </p:txBody>
      </p:sp>
      <p:sp>
        <p:nvSpPr>
          <p:cNvPr id="161" name="Google Shape;161;p6"/>
          <p:cNvSpPr/>
          <p:nvPr/>
        </p:nvSpPr>
        <p:spPr>
          <a:xfrm>
            <a:off x="8340202" y="4663312"/>
            <a:ext cx="1946262" cy="1143199"/>
          </a:xfrm>
          <a:prstGeom prst="ellipse">
            <a:avLst/>
          </a:prstGeom>
          <a:solidFill>
            <a:srgbClr val="7F6000"/>
          </a:solidFill>
          <a:ln w="12700" cap="flat" cmpd="sng">
            <a:solidFill>
              <a:srgbClr val="517E3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100"/>
              <a:buFont typeface="Arial"/>
              <a:buNone/>
            </a:pPr>
            <a:r>
              <a:rPr lang="en-US" sz="1100" b="1">
                <a:solidFill>
                  <a:srgbClr val="FFFFFF"/>
                </a:solidFill>
                <a:latin typeface="Cambria"/>
                <a:ea typeface="Cambria"/>
                <a:cs typeface="Cambria"/>
                <a:sym typeface="Cambria"/>
              </a:rPr>
              <a:t>VII. KBCB NHÂN ĐẠO, KBCB KHÔNG VÌ MỤC ĐÍCH LỢI NHUẬN, CHUYỂN GIAO KTCM VỀ KBCB</a:t>
            </a:r>
            <a:endParaRPr sz="1100" b="1">
              <a:solidFill>
                <a:srgbClr val="FFFFFF"/>
              </a:solidFill>
              <a:latin typeface="Cambria"/>
              <a:ea typeface="Cambria"/>
              <a:cs typeface="Cambria"/>
              <a:sym typeface="Cambria"/>
            </a:endParaRPr>
          </a:p>
        </p:txBody>
      </p:sp>
      <p:sp>
        <p:nvSpPr>
          <p:cNvPr id="162" name="Google Shape;162;p6"/>
          <p:cNvSpPr/>
          <p:nvPr/>
        </p:nvSpPr>
        <p:spPr>
          <a:xfrm>
            <a:off x="1187388" y="3461199"/>
            <a:ext cx="1946264" cy="1143199"/>
          </a:xfrm>
          <a:prstGeom prst="ellipse">
            <a:avLst/>
          </a:prstGeom>
          <a:solidFill>
            <a:srgbClr val="C55A11"/>
          </a:solidFill>
          <a:ln w="12700" cap="flat" cmpd="sng">
            <a:solidFill>
              <a:srgbClr val="517E3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800"/>
              <a:buFont typeface="Arial"/>
              <a:buNone/>
            </a:pPr>
            <a:r>
              <a:rPr lang="en-US" sz="800" b="1">
                <a:solidFill>
                  <a:srgbClr val="FFFFFF"/>
                </a:solidFill>
                <a:latin typeface="Cambria"/>
                <a:ea typeface="Cambria"/>
                <a:cs typeface="Cambria"/>
                <a:sym typeface="Cambria"/>
              </a:rPr>
              <a:t>XI. HUY ĐỘNG, ĐIỀU ĐỘNG NGUỒN LỰC PHỤC VỤ CÔNG TÁC KBCB TRONG TH XẢY RA THIÊN TAI, THẢM HỌA, DỊCH BỆNH TRUYỀN NHIỄM THUỘC NHÓM A HOẶC TÌNH TRẠNG KHẨN CẤP</a:t>
            </a:r>
            <a:endParaRPr sz="800" b="1">
              <a:solidFill>
                <a:srgbClr val="FFFFFF"/>
              </a:solidFill>
              <a:latin typeface="Cambria"/>
              <a:ea typeface="Cambria"/>
              <a:cs typeface="Cambria"/>
              <a:sym typeface="Cambria"/>
            </a:endParaRPr>
          </a:p>
        </p:txBody>
      </p:sp>
      <p:sp>
        <p:nvSpPr>
          <p:cNvPr id="163" name="Google Shape;163;p6"/>
          <p:cNvSpPr/>
          <p:nvPr/>
        </p:nvSpPr>
        <p:spPr>
          <a:xfrm>
            <a:off x="1251623" y="2184349"/>
            <a:ext cx="1691278" cy="1143199"/>
          </a:xfrm>
          <a:prstGeom prst="ellipse">
            <a:avLst/>
          </a:prstGeom>
          <a:solidFill>
            <a:schemeClr val="accent6"/>
          </a:solidFill>
          <a:ln w="12700" cap="flat" cmpd="sng">
            <a:solidFill>
              <a:srgbClr val="517E3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660"/>
              <a:buFont typeface="Arial"/>
              <a:buNone/>
            </a:pPr>
            <a:r>
              <a:rPr lang="en-US" sz="1660" b="1">
                <a:solidFill>
                  <a:srgbClr val="FFFFFF"/>
                </a:solidFill>
                <a:latin typeface="Cambria"/>
                <a:ea typeface="Cambria"/>
                <a:cs typeface="Cambria"/>
                <a:sym typeface="Cambria"/>
              </a:rPr>
              <a:t>XII. ĐIỀU KHOẢN THI HÀNH</a:t>
            </a:r>
            <a:endParaRPr sz="2000" b="1">
              <a:solidFill>
                <a:srgbClr val="FFFFFF"/>
              </a:solidFill>
              <a:latin typeface="Cambria"/>
              <a:ea typeface="Cambria"/>
              <a:cs typeface="Cambria"/>
              <a:sym typeface="Cambria"/>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pic>
        <p:nvPicPr>
          <p:cNvPr id="169" name="Google Shape;169;p7"/>
          <p:cNvPicPr preferRelativeResize="0"/>
          <p:nvPr/>
        </p:nvPicPr>
        <p:blipFill rotWithShape="1">
          <a:blip r:embed="rId3">
            <a:alphaModFix/>
          </a:blip>
          <a:srcRect/>
          <a:stretch/>
        </p:blipFill>
        <p:spPr>
          <a:xfrm>
            <a:off x="11023600" y="228600"/>
            <a:ext cx="1016000" cy="1016000"/>
          </a:xfrm>
          <a:prstGeom prst="rect">
            <a:avLst/>
          </a:prstGeom>
          <a:noFill/>
          <a:ln>
            <a:noFill/>
          </a:ln>
        </p:spPr>
      </p:pic>
      <p:pic>
        <p:nvPicPr>
          <p:cNvPr id="170" name="Google Shape;170;p7"/>
          <p:cNvPicPr preferRelativeResize="0"/>
          <p:nvPr/>
        </p:nvPicPr>
        <p:blipFill rotWithShape="1">
          <a:blip r:embed="rId4">
            <a:alphaModFix/>
          </a:blip>
          <a:srcRect/>
          <a:stretch/>
        </p:blipFill>
        <p:spPr>
          <a:xfrm>
            <a:off x="704850" y="5942019"/>
            <a:ext cx="1237379" cy="266037"/>
          </a:xfrm>
          <a:prstGeom prst="rect">
            <a:avLst/>
          </a:prstGeom>
          <a:noFill/>
          <a:ln>
            <a:noFill/>
          </a:ln>
        </p:spPr>
      </p:pic>
      <p:sp>
        <p:nvSpPr>
          <p:cNvPr id="171" name="Google Shape;171;p7"/>
          <p:cNvSpPr txBox="1"/>
          <p:nvPr/>
        </p:nvSpPr>
        <p:spPr>
          <a:xfrm>
            <a:off x="2032000" y="4379680"/>
            <a:ext cx="9759950" cy="1518814"/>
          </a:xfrm>
          <a:prstGeom prst="rect">
            <a:avLst/>
          </a:prstGeom>
          <a:noFill/>
          <a:ln>
            <a:noFill/>
          </a:ln>
        </p:spPr>
        <p:txBody>
          <a:bodyPr spcFirstLastPara="1" wrap="square" lIns="0" tIns="0" rIns="0" bIns="0" anchor="t" anchorCtr="0">
            <a:spAutoFit/>
          </a:bodyPr>
          <a:lstStyle/>
          <a:p>
            <a:pPr marL="0" marR="0" lvl="0" indent="0" algn="l" rtl="0">
              <a:lnSpc>
                <a:spcPct val="110000"/>
              </a:lnSpc>
              <a:spcBef>
                <a:spcPts val="0"/>
              </a:spcBef>
              <a:spcAft>
                <a:spcPts val="0"/>
              </a:spcAft>
              <a:buNone/>
            </a:pPr>
            <a:r>
              <a:rPr lang="en-US" sz="4667" b="1">
                <a:solidFill>
                  <a:srgbClr val="000000"/>
                </a:solidFill>
                <a:latin typeface="Arial"/>
                <a:ea typeface="Arial"/>
                <a:cs typeface="Arial"/>
                <a:sym typeface="Arial"/>
              </a:rPr>
              <a:t>Một số nội dung chính Luật Khám bệnh, Chữa bệnh số 15/2023/QH15</a:t>
            </a:r>
            <a:endParaRPr/>
          </a:p>
        </p:txBody>
      </p:sp>
      <p:pic>
        <p:nvPicPr>
          <p:cNvPr id="172" name="Google Shape;172;p7"/>
          <p:cNvPicPr preferRelativeResize="0"/>
          <p:nvPr/>
        </p:nvPicPr>
        <p:blipFill rotWithShape="1">
          <a:blip r:embed="rId5">
            <a:alphaModFix/>
          </a:blip>
          <a:srcRect t="45511" r="50000"/>
          <a:stretch/>
        </p:blipFill>
        <p:spPr>
          <a:xfrm rot="-5400000">
            <a:off x="-133075" y="133073"/>
            <a:ext cx="1481221" cy="1215071"/>
          </a:xfrm>
          <a:prstGeom prst="rect">
            <a:avLst/>
          </a:prstGeom>
          <a:noFill/>
          <a:ln>
            <a:noFill/>
          </a:ln>
        </p:spPr>
      </p:pic>
      <p:sp>
        <p:nvSpPr>
          <p:cNvPr id="173" name="Google Shape;173;p7"/>
          <p:cNvSpPr txBox="1"/>
          <p:nvPr/>
        </p:nvSpPr>
        <p:spPr>
          <a:xfrm>
            <a:off x="581026" y="3886200"/>
            <a:ext cx="1469118" cy="2082108"/>
          </a:xfrm>
          <a:prstGeom prst="rect">
            <a:avLst/>
          </a:prstGeom>
          <a:noFill/>
          <a:ln>
            <a:noFill/>
          </a:ln>
        </p:spPr>
        <p:txBody>
          <a:bodyPr spcFirstLastPara="1" wrap="square" lIns="0" tIns="0" rIns="0" bIns="0" anchor="t" anchorCtr="0">
            <a:spAutoFit/>
          </a:bodyPr>
          <a:lstStyle/>
          <a:p>
            <a:pPr marL="0" marR="0" lvl="0" indent="0" algn="l" rtl="0">
              <a:lnSpc>
                <a:spcPct val="110000"/>
              </a:lnSpc>
              <a:spcBef>
                <a:spcPts val="0"/>
              </a:spcBef>
              <a:spcAft>
                <a:spcPts val="0"/>
              </a:spcAft>
              <a:buNone/>
            </a:pPr>
            <a:r>
              <a:rPr lang="en-US" sz="13334" b="1">
                <a:latin typeface="Arial"/>
                <a:ea typeface="Arial"/>
                <a:cs typeface="Arial"/>
                <a:sym typeface="Arial"/>
              </a:rPr>
              <a:t>III</a:t>
            </a:r>
            <a:endParaRPr sz="6667" b="1">
              <a:latin typeface="Arial"/>
              <a:ea typeface="Arial"/>
              <a:cs typeface="Arial"/>
              <a:sym typeface="Arial"/>
            </a:endParaRPr>
          </a:p>
        </p:txBody>
      </p:sp>
      <p:pic>
        <p:nvPicPr>
          <p:cNvPr id="174" name="Google Shape;174;p7"/>
          <p:cNvPicPr preferRelativeResize="0"/>
          <p:nvPr/>
        </p:nvPicPr>
        <p:blipFill rotWithShape="1">
          <a:blip r:embed="rId6">
            <a:alphaModFix/>
          </a:blip>
          <a:srcRect/>
          <a:stretch/>
        </p:blipFill>
        <p:spPr>
          <a:xfrm>
            <a:off x="2838211" y="0"/>
            <a:ext cx="6515577" cy="4360234"/>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78"/>
        <p:cNvGrpSpPr/>
        <p:nvPr/>
      </p:nvGrpSpPr>
      <p:grpSpPr>
        <a:xfrm>
          <a:off x="0" y="0"/>
          <a:ext cx="0" cy="0"/>
          <a:chOff x="0" y="0"/>
          <a:chExt cx="0" cy="0"/>
        </a:xfrm>
      </p:grpSpPr>
      <p:sp>
        <p:nvSpPr>
          <p:cNvPr id="179" name="Google Shape;179;p8"/>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180" name="Google Shape;180;p8"/>
          <p:cNvGrpSpPr/>
          <p:nvPr/>
        </p:nvGrpSpPr>
        <p:grpSpPr>
          <a:xfrm flipH="1">
            <a:off x="10741136" y="-454724"/>
            <a:ext cx="2323655" cy="2323656"/>
            <a:chOff x="-872270" y="-454724"/>
            <a:chExt cx="2323655" cy="2323656"/>
          </a:xfrm>
        </p:grpSpPr>
        <p:sp>
          <p:nvSpPr>
            <p:cNvPr id="181" name="Google Shape;181;p8"/>
            <p:cNvSpPr/>
            <p:nvPr/>
          </p:nvSpPr>
          <p:spPr>
            <a:xfrm rot="2700000">
              <a:off x="-415188" y="-231223"/>
              <a:ext cx="1409491" cy="1876653"/>
            </a:xfrm>
            <a:custGeom>
              <a:avLst/>
              <a:gdLst/>
              <a:ahLst/>
              <a:cxnLst/>
              <a:rect l="l" t="t" r="r" b="b"/>
              <a:pathLst>
                <a:path w="1409491" h="1876653" extrusionOk="0">
                  <a:moveTo>
                    <a:pt x="0" y="643075"/>
                  </a:moveTo>
                  <a:lnTo>
                    <a:pt x="643075" y="0"/>
                  </a:lnTo>
                  <a:lnTo>
                    <a:pt x="1409491" y="0"/>
                  </a:lnTo>
                  <a:lnTo>
                    <a:pt x="1409491" y="1876653"/>
                  </a:lnTo>
                  <a:lnTo>
                    <a:pt x="1233578" y="1876653"/>
                  </a:lnTo>
                  <a:close/>
                </a:path>
              </a:pathLst>
            </a:custGeom>
            <a:solidFill>
              <a:schemeClr val="accent1">
                <a:alpha val="2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82" name="Google Shape;182;p8"/>
            <p:cNvSpPr/>
            <p:nvPr/>
          </p:nvSpPr>
          <p:spPr>
            <a:xfrm rot="2700000">
              <a:off x="301285" y="1282788"/>
              <a:ext cx="485578" cy="485578"/>
            </a:xfrm>
            <a:prstGeom prst="rect">
              <a:avLst/>
            </a:prstGeom>
            <a:solidFill>
              <a:schemeClr val="accent1">
                <a:alpha val="2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
        <p:nvSpPr>
          <p:cNvPr id="183" name="Google Shape;183;p8"/>
          <p:cNvSpPr/>
          <p:nvPr/>
        </p:nvSpPr>
        <p:spPr>
          <a:xfrm rot="2700000">
            <a:off x="2737196" y="6033666"/>
            <a:ext cx="645368" cy="645368"/>
          </a:xfrm>
          <a:prstGeom prst="rect">
            <a:avLst/>
          </a:prstGeom>
          <a:solidFill>
            <a:schemeClr val="accent4">
              <a:alpha val="2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84" name="Google Shape;184;p8"/>
          <p:cNvSpPr/>
          <p:nvPr/>
        </p:nvSpPr>
        <p:spPr>
          <a:xfrm>
            <a:off x="1343436" y="5721108"/>
            <a:ext cx="2261965" cy="1136891"/>
          </a:xfrm>
          <a:prstGeom prst="triangle">
            <a:avLst>
              <a:gd name="adj" fmla="val 50000"/>
            </a:avLst>
          </a:prstGeom>
          <a:solidFill>
            <a:schemeClr val="accent4">
              <a:alpha val="2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85" name="Google Shape;185;p8"/>
          <p:cNvSpPr/>
          <p:nvPr/>
        </p:nvSpPr>
        <p:spPr>
          <a:xfrm>
            <a:off x="2652907" y="1221516"/>
            <a:ext cx="6747566" cy="4599626"/>
          </a:xfrm>
          <a:prstGeom prst="ellipse">
            <a:avLst/>
          </a:prstGeom>
          <a:solidFill>
            <a:schemeClr val="lt1"/>
          </a:solidFill>
          <a:ln w="762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2212"/>
              <a:buFont typeface="Arial"/>
              <a:buNone/>
            </a:pPr>
            <a:r>
              <a:rPr lang="en-US" sz="2212" b="1">
                <a:solidFill>
                  <a:schemeClr val="dk1"/>
                </a:solidFill>
                <a:latin typeface="Cambria"/>
                <a:ea typeface="Cambria"/>
                <a:cs typeface="Cambria"/>
                <a:sym typeface="Cambria"/>
              </a:rPr>
              <a:t>CHƯƠNG I</a:t>
            </a:r>
            <a:endParaRPr/>
          </a:p>
          <a:p>
            <a:pPr marL="0" marR="0" lvl="0" indent="0" algn="ctr" rtl="0">
              <a:lnSpc>
                <a:spcPct val="100000"/>
              </a:lnSpc>
              <a:spcBef>
                <a:spcPts val="600"/>
              </a:spcBef>
              <a:spcAft>
                <a:spcPts val="0"/>
              </a:spcAft>
              <a:buClr>
                <a:schemeClr val="dk1"/>
              </a:buClr>
              <a:buSzPts val="2212"/>
              <a:buFont typeface="Arial"/>
              <a:buNone/>
            </a:pPr>
            <a:r>
              <a:rPr lang="en-US" sz="2212" b="1">
                <a:solidFill>
                  <a:schemeClr val="dk1"/>
                </a:solidFill>
                <a:latin typeface="Cambria"/>
                <a:ea typeface="Cambria"/>
                <a:cs typeface="Cambria"/>
                <a:sym typeface="Cambria"/>
              </a:rPr>
              <a:t>NHỮNG QUY ĐỊNH CHUNG</a:t>
            </a:r>
            <a:endParaRPr sz="2800" b="1">
              <a:solidFill>
                <a:schemeClr val="dk1"/>
              </a:solidFill>
              <a:latin typeface="Cambria"/>
              <a:ea typeface="Cambria"/>
              <a:cs typeface="Cambria"/>
              <a:sym typeface="Cambria"/>
            </a:endParaRPr>
          </a:p>
        </p:txBody>
      </p:sp>
      <p:sp>
        <p:nvSpPr>
          <p:cNvPr id="186" name="Google Shape;186;p8"/>
          <p:cNvSpPr/>
          <p:nvPr/>
        </p:nvSpPr>
        <p:spPr>
          <a:xfrm>
            <a:off x="2111118" y="1719301"/>
            <a:ext cx="1706489" cy="1536612"/>
          </a:xfrm>
          <a:prstGeom prst="ellipse">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580"/>
              <a:buFont typeface="Arial"/>
              <a:buNone/>
            </a:pPr>
            <a:r>
              <a:rPr lang="en-US" sz="1580" b="1">
                <a:solidFill>
                  <a:srgbClr val="FFFFFF"/>
                </a:solidFill>
                <a:latin typeface="Cambria"/>
                <a:ea typeface="Cambria"/>
                <a:cs typeface="Cambria"/>
                <a:sym typeface="Cambria"/>
              </a:rPr>
              <a:t>ĐIỀU 1. PHẠM VI ĐIỀU CHỈNH</a:t>
            </a:r>
            <a:endParaRPr sz="2000" b="1">
              <a:solidFill>
                <a:srgbClr val="FFFFFF"/>
              </a:solidFill>
              <a:latin typeface="Cambria"/>
              <a:ea typeface="Cambria"/>
              <a:cs typeface="Cambria"/>
              <a:sym typeface="Cambria"/>
            </a:endParaRPr>
          </a:p>
        </p:txBody>
      </p:sp>
      <p:sp>
        <p:nvSpPr>
          <p:cNvPr id="187" name="Google Shape;187;p8"/>
          <p:cNvSpPr/>
          <p:nvPr/>
        </p:nvSpPr>
        <p:spPr>
          <a:xfrm>
            <a:off x="4044254" y="672977"/>
            <a:ext cx="1706489" cy="1536612"/>
          </a:xfrm>
          <a:prstGeom prst="ellipse">
            <a:avLst/>
          </a:prstGeom>
          <a:solidFill>
            <a:schemeClr val="accent2"/>
          </a:solidFill>
          <a:ln w="12700" cap="flat" cmpd="sng">
            <a:solidFill>
              <a:srgbClr val="AC5B2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580"/>
              <a:buFont typeface="Arial"/>
              <a:buNone/>
            </a:pPr>
            <a:r>
              <a:rPr lang="en-US" sz="1580" b="1">
                <a:solidFill>
                  <a:srgbClr val="FFFFFF"/>
                </a:solidFill>
                <a:latin typeface="Cambria"/>
                <a:ea typeface="Cambria"/>
                <a:cs typeface="Cambria"/>
                <a:sym typeface="Cambria"/>
              </a:rPr>
              <a:t>ĐIỀU 2. GIẢI THÍCH TỪ NGỮ</a:t>
            </a:r>
            <a:endParaRPr sz="2000" b="1">
              <a:solidFill>
                <a:srgbClr val="FFFFFF"/>
              </a:solidFill>
              <a:latin typeface="Cambria"/>
              <a:ea typeface="Cambria"/>
              <a:cs typeface="Cambria"/>
              <a:sym typeface="Cambria"/>
            </a:endParaRPr>
          </a:p>
        </p:txBody>
      </p:sp>
      <p:sp>
        <p:nvSpPr>
          <p:cNvPr id="188" name="Google Shape;188;p8"/>
          <p:cNvSpPr/>
          <p:nvPr/>
        </p:nvSpPr>
        <p:spPr>
          <a:xfrm>
            <a:off x="6274986" y="643467"/>
            <a:ext cx="1764670" cy="1595632"/>
          </a:xfrm>
          <a:prstGeom prst="ellipse">
            <a:avLst/>
          </a:prstGeom>
          <a:solidFill>
            <a:srgbClr val="FF0000"/>
          </a:solidFill>
          <a:ln w="12700" cap="flat" cmpd="sng">
            <a:solidFill>
              <a:srgbClr val="78787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580"/>
              <a:buFont typeface="Arial"/>
              <a:buNone/>
            </a:pPr>
            <a:r>
              <a:rPr lang="en-US" sz="1580" b="1">
                <a:solidFill>
                  <a:srgbClr val="FFFFFF"/>
                </a:solidFill>
                <a:latin typeface="Cambria"/>
                <a:ea typeface="Cambria"/>
                <a:cs typeface="Cambria"/>
                <a:sym typeface="Cambria"/>
              </a:rPr>
              <a:t>ĐIỀU 3. NGUYÊN TẮC TRONG KBCB</a:t>
            </a:r>
            <a:endParaRPr sz="2000" b="1">
              <a:solidFill>
                <a:srgbClr val="FFFFFF"/>
              </a:solidFill>
              <a:latin typeface="Cambria"/>
              <a:ea typeface="Cambria"/>
              <a:cs typeface="Cambria"/>
              <a:sym typeface="Cambria"/>
            </a:endParaRPr>
          </a:p>
        </p:txBody>
      </p:sp>
      <p:sp>
        <p:nvSpPr>
          <p:cNvPr id="189" name="Google Shape;189;p8"/>
          <p:cNvSpPr/>
          <p:nvPr/>
        </p:nvSpPr>
        <p:spPr>
          <a:xfrm>
            <a:off x="8156146" y="1660281"/>
            <a:ext cx="1845107" cy="1595632"/>
          </a:xfrm>
          <a:prstGeom prst="ellipse">
            <a:avLst/>
          </a:prstGeom>
          <a:solidFill>
            <a:srgbClr val="7030A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580"/>
              <a:buFont typeface="Arial"/>
              <a:buNone/>
            </a:pPr>
            <a:r>
              <a:rPr lang="en-US" sz="1580" b="1">
                <a:solidFill>
                  <a:srgbClr val="FFFFFF"/>
                </a:solidFill>
                <a:latin typeface="Cambria"/>
                <a:ea typeface="Cambria"/>
                <a:cs typeface="Cambria"/>
                <a:sym typeface="Cambria"/>
              </a:rPr>
              <a:t>ĐIỀU 4. CHÍNH SÁCH CỦA NHÀ NƯỚC VỀ KBCB</a:t>
            </a:r>
            <a:endParaRPr sz="2000" b="1">
              <a:solidFill>
                <a:srgbClr val="FFFFFF"/>
              </a:solidFill>
              <a:latin typeface="Cambria"/>
              <a:ea typeface="Cambria"/>
              <a:cs typeface="Cambria"/>
              <a:sym typeface="Cambria"/>
            </a:endParaRPr>
          </a:p>
        </p:txBody>
      </p:sp>
      <p:sp>
        <p:nvSpPr>
          <p:cNvPr id="190" name="Google Shape;190;p8"/>
          <p:cNvSpPr/>
          <p:nvPr/>
        </p:nvSpPr>
        <p:spPr>
          <a:xfrm>
            <a:off x="8072199" y="3602087"/>
            <a:ext cx="1764670" cy="1595632"/>
          </a:xfrm>
          <a:prstGeom prst="ellipse">
            <a:avLst/>
          </a:prstGeom>
          <a:solidFill>
            <a:srgbClr val="FFC000"/>
          </a:solidFill>
          <a:ln w="12700" cap="flat" cmpd="sng">
            <a:solidFill>
              <a:srgbClr val="517E3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580"/>
              <a:buFont typeface="Arial"/>
              <a:buNone/>
            </a:pPr>
            <a:r>
              <a:rPr lang="en-US" sz="1580" b="1">
                <a:solidFill>
                  <a:schemeClr val="dk1"/>
                </a:solidFill>
                <a:latin typeface="Cambria"/>
                <a:ea typeface="Cambria"/>
                <a:cs typeface="Cambria"/>
                <a:sym typeface="Cambria"/>
              </a:rPr>
              <a:t>ĐIỀU 5. QUẢN LÝ NHÀ NƯỚC VỀ KBCB</a:t>
            </a:r>
            <a:endParaRPr sz="2000" b="1">
              <a:solidFill>
                <a:schemeClr val="dk1"/>
              </a:solidFill>
              <a:latin typeface="Cambria"/>
              <a:ea typeface="Cambria"/>
              <a:cs typeface="Cambria"/>
              <a:sym typeface="Cambria"/>
            </a:endParaRPr>
          </a:p>
        </p:txBody>
      </p:sp>
      <p:sp>
        <p:nvSpPr>
          <p:cNvPr id="191" name="Google Shape;191;p8"/>
          <p:cNvSpPr/>
          <p:nvPr/>
        </p:nvSpPr>
        <p:spPr>
          <a:xfrm>
            <a:off x="2317415" y="3649303"/>
            <a:ext cx="1646381" cy="1595632"/>
          </a:xfrm>
          <a:prstGeom prst="ellipse">
            <a:avLst/>
          </a:prstGeom>
          <a:solidFill>
            <a:schemeClr val="accent4"/>
          </a:solidFill>
          <a:ln w="12700" cap="flat" cmpd="sng">
            <a:solidFill>
              <a:srgbClr val="517E3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580"/>
              <a:buFont typeface="Arial"/>
              <a:buNone/>
            </a:pPr>
            <a:r>
              <a:rPr lang="en-US" sz="1580" b="1">
                <a:solidFill>
                  <a:srgbClr val="FFFFFF"/>
                </a:solidFill>
                <a:latin typeface="Cambria"/>
                <a:ea typeface="Cambria"/>
                <a:cs typeface="Cambria"/>
                <a:sym typeface="Cambria"/>
              </a:rPr>
              <a:t>ĐIỀU 8. NGƯỜI ĐẠI DIỆN CỦA NGƯỜI BỆNH</a:t>
            </a:r>
            <a:endParaRPr sz="2000" b="1">
              <a:solidFill>
                <a:srgbClr val="FFFFFF"/>
              </a:solidFill>
              <a:latin typeface="Cambria"/>
              <a:ea typeface="Cambria"/>
              <a:cs typeface="Cambria"/>
              <a:sym typeface="Cambria"/>
            </a:endParaRPr>
          </a:p>
        </p:txBody>
      </p:sp>
      <p:sp>
        <p:nvSpPr>
          <p:cNvPr id="192" name="Google Shape;192;p8"/>
          <p:cNvSpPr/>
          <p:nvPr/>
        </p:nvSpPr>
        <p:spPr>
          <a:xfrm>
            <a:off x="4298720" y="4618900"/>
            <a:ext cx="1646381" cy="1595632"/>
          </a:xfrm>
          <a:prstGeom prst="ellipse">
            <a:avLst/>
          </a:prstGeom>
          <a:solidFill>
            <a:srgbClr val="00B050"/>
          </a:solidFill>
          <a:ln w="12700" cap="flat" cmpd="sng">
            <a:solidFill>
              <a:srgbClr val="517E3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350"/>
              <a:buFont typeface="Arial"/>
              <a:buNone/>
            </a:pPr>
            <a:r>
              <a:rPr lang="en-US" sz="1350" b="1">
                <a:solidFill>
                  <a:srgbClr val="FFFFFF"/>
                </a:solidFill>
                <a:latin typeface="Cambria"/>
                <a:ea typeface="Cambria"/>
                <a:cs typeface="Cambria"/>
                <a:sym typeface="Cambria"/>
              </a:rPr>
              <a:t>ĐIỀU 7. CÁC HÀNH VI BỊ NGHIÊM CẤM TRONG HOẠT ĐỘNG KBCB</a:t>
            </a:r>
            <a:endParaRPr sz="1350" b="1">
              <a:solidFill>
                <a:srgbClr val="FFFFFF"/>
              </a:solidFill>
              <a:latin typeface="Cambria"/>
              <a:ea typeface="Cambria"/>
              <a:cs typeface="Cambria"/>
              <a:sym typeface="Cambria"/>
            </a:endParaRPr>
          </a:p>
        </p:txBody>
      </p:sp>
      <p:sp>
        <p:nvSpPr>
          <p:cNvPr id="193" name="Google Shape;193;p8"/>
          <p:cNvSpPr/>
          <p:nvPr/>
        </p:nvSpPr>
        <p:spPr>
          <a:xfrm>
            <a:off x="6280025" y="4618900"/>
            <a:ext cx="1646381" cy="1595632"/>
          </a:xfrm>
          <a:prstGeom prst="ellipse">
            <a:avLst/>
          </a:prstGeom>
          <a:solidFill>
            <a:srgbClr val="00B0F0"/>
          </a:solidFill>
          <a:ln w="12700" cap="flat" cmpd="sng">
            <a:solidFill>
              <a:srgbClr val="517E3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580"/>
              <a:buFont typeface="Arial"/>
              <a:buNone/>
            </a:pPr>
            <a:r>
              <a:rPr lang="en-US" sz="1580" b="1">
                <a:solidFill>
                  <a:srgbClr val="FFFFFF"/>
                </a:solidFill>
                <a:latin typeface="Cambria"/>
                <a:ea typeface="Cambria"/>
                <a:cs typeface="Cambria"/>
                <a:sym typeface="Cambria"/>
              </a:rPr>
              <a:t>ĐIỀU 6. TỔ CHỨC XÃ HỘI – NGHỀ NGHIỆP VỀ KBCB</a:t>
            </a:r>
            <a:endParaRPr sz="2000" b="1">
              <a:solidFill>
                <a:srgbClr val="FFFFFF"/>
              </a:solidFill>
              <a:latin typeface="Cambria"/>
              <a:ea typeface="Cambria"/>
              <a:cs typeface="Cambria"/>
              <a:sym typeface="Cambria"/>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98"/>
        <p:cNvGrpSpPr/>
        <p:nvPr/>
      </p:nvGrpSpPr>
      <p:grpSpPr>
        <a:xfrm>
          <a:off x="0" y="0"/>
          <a:ext cx="0" cy="0"/>
          <a:chOff x="0" y="0"/>
          <a:chExt cx="0" cy="0"/>
        </a:xfrm>
      </p:grpSpPr>
      <p:sp>
        <p:nvSpPr>
          <p:cNvPr id="199" name="Google Shape;199;p9"/>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00" name="Google Shape;200;p9"/>
          <p:cNvSpPr/>
          <p:nvPr/>
        </p:nvSpPr>
        <p:spPr>
          <a:xfrm rot="-2700000" flipH="1">
            <a:off x="-376156" y="-253670"/>
            <a:ext cx="1827638" cy="1376989"/>
          </a:xfrm>
          <a:custGeom>
            <a:avLst/>
            <a:gdLst/>
            <a:ahLst/>
            <a:cxnLst/>
            <a:rect l="l" t="t" r="r" b="b"/>
            <a:pathLst>
              <a:path w="1827638" h="1376989" extrusionOk="0">
                <a:moveTo>
                  <a:pt x="0" y="987379"/>
                </a:moveTo>
                <a:lnTo>
                  <a:pt x="987379" y="0"/>
                </a:lnTo>
                <a:lnTo>
                  <a:pt x="1827638" y="840260"/>
                </a:lnTo>
                <a:lnTo>
                  <a:pt x="1827638" y="1376989"/>
                </a:lnTo>
                <a:lnTo>
                  <a:pt x="0" y="1376989"/>
                </a:lnTo>
                <a:close/>
              </a:path>
            </a:pathLst>
          </a:custGeom>
          <a:solidFill>
            <a:schemeClr val="accent1">
              <a:alpha val="2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01" name="Google Shape;201;p9"/>
          <p:cNvSpPr/>
          <p:nvPr/>
        </p:nvSpPr>
        <p:spPr>
          <a:xfrm rot="-2700000" flipH="1">
            <a:off x="891641" y="422146"/>
            <a:ext cx="645368" cy="645368"/>
          </a:xfrm>
          <a:prstGeom prst="rect">
            <a:avLst/>
          </a:prstGeom>
          <a:solidFill>
            <a:schemeClr val="accent1">
              <a:alpha val="2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02" name="Google Shape;202;p9"/>
          <p:cNvSpPr/>
          <p:nvPr/>
        </p:nvSpPr>
        <p:spPr>
          <a:xfrm rot="-2700000" flipH="1">
            <a:off x="10043482" y="655140"/>
            <a:ext cx="687472" cy="687472"/>
          </a:xfrm>
          <a:prstGeom prst="rect">
            <a:avLst/>
          </a:prstGeom>
          <a:solidFill>
            <a:schemeClr val="accent4">
              <a:alpha val="2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03" name="Google Shape;203;p9"/>
          <p:cNvSpPr/>
          <p:nvPr/>
        </p:nvSpPr>
        <p:spPr>
          <a:xfrm rot="10800000" flipH="1">
            <a:off x="9356643" y="0"/>
            <a:ext cx="2835357" cy="1480837"/>
          </a:xfrm>
          <a:custGeom>
            <a:avLst/>
            <a:gdLst/>
            <a:ahLst/>
            <a:cxnLst/>
            <a:rect l="l" t="t" r="r" b="b"/>
            <a:pathLst>
              <a:path w="2835357" h="1480837" extrusionOk="0">
                <a:moveTo>
                  <a:pt x="2835357" y="1480837"/>
                </a:moveTo>
                <a:lnTo>
                  <a:pt x="0" y="1480837"/>
                </a:lnTo>
                <a:lnTo>
                  <a:pt x="1552727" y="0"/>
                </a:lnTo>
                <a:lnTo>
                  <a:pt x="2835357" y="1223245"/>
                </a:lnTo>
                <a:close/>
              </a:path>
            </a:pathLst>
          </a:custGeom>
          <a:solidFill>
            <a:schemeClr val="accent4">
              <a:alpha val="2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04" name="Google Shape;204;p9"/>
          <p:cNvSpPr/>
          <p:nvPr/>
        </p:nvSpPr>
        <p:spPr>
          <a:xfrm flipH="1">
            <a:off x="7976344" y="6115501"/>
            <a:ext cx="1494513" cy="742499"/>
          </a:xfrm>
          <a:prstGeom prst="triangle">
            <a:avLst>
              <a:gd name="adj" fmla="val 50000"/>
            </a:avLst>
          </a:prstGeom>
          <a:solidFill>
            <a:schemeClr val="accent1">
              <a:alpha val="2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05" name="Google Shape;205;p9"/>
          <p:cNvSpPr/>
          <p:nvPr/>
        </p:nvSpPr>
        <p:spPr>
          <a:xfrm flipH="1">
            <a:off x="7604080" y="6453143"/>
            <a:ext cx="814903" cy="404857"/>
          </a:xfrm>
          <a:prstGeom prst="triangle">
            <a:avLst>
              <a:gd name="adj" fmla="val 50000"/>
            </a:avLst>
          </a:prstGeom>
          <a:solidFill>
            <a:schemeClr val="accent1">
              <a:alpha val="2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06" name="Google Shape;206;p9"/>
          <p:cNvSpPr/>
          <p:nvPr/>
        </p:nvSpPr>
        <p:spPr>
          <a:xfrm>
            <a:off x="757980" y="1841551"/>
            <a:ext cx="6629400" cy="4057226"/>
          </a:xfrm>
          <a:prstGeom prst="roundRect">
            <a:avLst>
              <a:gd name="adj" fmla="val 16667"/>
            </a:avLst>
          </a:prstGeom>
          <a:solidFill>
            <a:srgbClr val="DDEAF6"/>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just" rtl="0">
              <a:spcBef>
                <a:spcPts val="0"/>
              </a:spcBef>
              <a:spcAft>
                <a:spcPts val="0"/>
              </a:spcAft>
              <a:buNone/>
            </a:pPr>
            <a:r>
              <a:rPr lang="en-US" sz="2160">
                <a:solidFill>
                  <a:srgbClr val="000000"/>
                </a:solidFill>
                <a:latin typeface="Cambria"/>
                <a:ea typeface="Cambria"/>
                <a:cs typeface="Cambria"/>
                <a:sym typeface="Cambria"/>
              </a:rPr>
              <a:t>Tăng cường phát triển nguồn nhân lực y tế, đặc biệt là nguồn nhân lực thuộc các lĩnh vực:</a:t>
            </a:r>
            <a:endParaRPr/>
          </a:p>
          <a:p>
            <a:pPr marL="370332" marR="0" lvl="0" indent="-370332" algn="just" rtl="0">
              <a:spcBef>
                <a:spcPts val="648"/>
              </a:spcBef>
              <a:spcAft>
                <a:spcPts val="0"/>
              </a:spcAft>
              <a:buClr>
                <a:srgbClr val="000000"/>
              </a:buClr>
              <a:buSzPts val="2160"/>
              <a:buFont typeface="Cambria"/>
              <a:buChar char="-"/>
            </a:pPr>
            <a:r>
              <a:rPr lang="en-US" sz="2160">
                <a:solidFill>
                  <a:srgbClr val="000000"/>
                </a:solidFill>
                <a:latin typeface="Cambria"/>
                <a:ea typeface="Cambria"/>
                <a:cs typeface="Cambria"/>
                <a:sym typeface="Cambria"/>
              </a:rPr>
              <a:t>Truyền nhiễm;</a:t>
            </a:r>
            <a:endParaRPr/>
          </a:p>
          <a:p>
            <a:pPr marL="370332" marR="0" lvl="0" indent="-370332" algn="just" rtl="0">
              <a:spcBef>
                <a:spcPts val="648"/>
              </a:spcBef>
              <a:spcAft>
                <a:spcPts val="0"/>
              </a:spcAft>
              <a:buClr>
                <a:srgbClr val="000000"/>
              </a:buClr>
              <a:buSzPts val="2160"/>
              <a:buFont typeface="Cambria"/>
              <a:buChar char="-"/>
            </a:pPr>
            <a:r>
              <a:rPr lang="en-US" sz="2160">
                <a:solidFill>
                  <a:srgbClr val="000000"/>
                </a:solidFill>
                <a:latin typeface="Cambria"/>
                <a:ea typeface="Cambria"/>
                <a:cs typeface="Cambria"/>
                <a:sym typeface="Cambria"/>
              </a:rPr>
              <a:t>Tâm thần;</a:t>
            </a:r>
            <a:endParaRPr/>
          </a:p>
          <a:p>
            <a:pPr marL="370332" marR="0" lvl="0" indent="-370332" algn="just" rtl="0">
              <a:spcBef>
                <a:spcPts val="648"/>
              </a:spcBef>
              <a:spcAft>
                <a:spcPts val="0"/>
              </a:spcAft>
              <a:buClr>
                <a:srgbClr val="000000"/>
              </a:buClr>
              <a:buSzPts val="2160"/>
              <a:buFont typeface="Cambria"/>
              <a:buChar char="-"/>
            </a:pPr>
            <a:r>
              <a:rPr lang="en-US" sz="2160">
                <a:solidFill>
                  <a:srgbClr val="000000"/>
                </a:solidFill>
                <a:latin typeface="Cambria"/>
                <a:ea typeface="Cambria"/>
                <a:cs typeface="Cambria"/>
                <a:sym typeface="Cambria"/>
              </a:rPr>
              <a:t>Giải phẫu bệnh;</a:t>
            </a:r>
            <a:endParaRPr/>
          </a:p>
          <a:p>
            <a:pPr marL="370332" marR="0" lvl="0" indent="-370332" algn="just" rtl="0">
              <a:spcBef>
                <a:spcPts val="648"/>
              </a:spcBef>
              <a:spcAft>
                <a:spcPts val="0"/>
              </a:spcAft>
              <a:buClr>
                <a:srgbClr val="000000"/>
              </a:buClr>
              <a:buSzPts val="2160"/>
              <a:buFont typeface="Cambria"/>
              <a:buChar char="-"/>
            </a:pPr>
            <a:r>
              <a:rPr lang="en-US" sz="2160">
                <a:solidFill>
                  <a:srgbClr val="000000"/>
                </a:solidFill>
                <a:latin typeface="Cambria"/>
                <a:ea typeface="Cambria"/>
                <a:cs typeface="Cambria"/>
                <a:sym typeface="Cambria"/>
              </a:rPr>
              <a:t>Pháp y, pháp y tâm thần;</a:t>
            </a:r>
            <a:endParaRPr/>
          </a:p>
          <a:p>
            <a:pPr marL="370332" marR="0" lvl="0" indent="-370332" algn="just" rtl="0">
              <a:spcBef>
                <a:spcPts val="648"/>
              </a:spcBef>
              <a:spcAft>
                <a:spcPts val="0"/>
              </a:spcAft>
              <a:buClr>
                <a:srgbClr val="000000"/>
              </a:buClr>
              <a:buSzPts val="2160"/>
              <a:buFont typeface="Cambria"/>
              <a:buChar char="-"/>
            </a:pPr>
            <a:r>
              <a:rPr lang="en-US" sz="2160">
                <a:solidFill>
                  <a:srgbClr val="000000"/>
                </a:solidFill>
                <a:latin typeface="Cambria"/>
                <a:ea typeface="Cambria"/>
                <a:cs typeface="Cambria"/>
                <a:sym typeface="Cambria"/>
              </a:rPr>
              <a:t>Hồi sức cấp cứu;</a:t>
            </a:r>
            <a:endParaRPr/>
          </a:p>
          <a:p>
            <a:pPr marL="370332" marR="0" lvl="0" indent="-370332" algn="just" rtl="0">
              <a:spcBef>
                <a:spcPts val="648"/>
              </a:spcBef>
              <a:spcAft>
                <a:spcPts val="0"/>
              </a:spcAft>
              <a:buClr>
                <a:srgbClr val="000000"/>
              </a:buClr>
              <a:buSzPts val="2160"/>
              <a:buFont typeface="Cambria"/>
              <a:buChar char="-"/>
            </a:pPr>
            <a:r>
              <a:rPr lang="en-US" sz="2160">
                <a:solidFill>
                  <a:srgbClr val="000000"/>
                </a:solidFill>
                <a:latin typeface="Cambria"/>
                <a:ea typeface="Cambria"/>
                <a:cs typeface="Cambria"/>
                <a:sym typeface="Cambria"/>
              </a:rPr>
              <a:t>Chuyên ngành, lĩnh vực khác cần ưu tiên để đáp ứng nhu cầu, điều kiện phát triển kinh tế - xã hội trong từng thời kỳ theo quy định của Chính phủ.</a:t>
            </a:r>
            <a:endParaRPr sz="2000">
              <a:solidFill>
                <a:schemeClr val="lt1"/>
              </a:solidFill>
              <a:latin typeface="Cambria"/>
              <a:ea typeface="Cambria"/>
              <a:cs typeface="Cambria"/>
              <a:sym typeface="Cambria"/>
            </a:endParaRPr>
          </a:p>
        </p:txBody>
      </p:sp>
      <p:sp>
        <p:nvSpPr>
          <p:cNvPr id="207" name="Google Shape;207;p9"/>
          <p:cNvSpPr txBox="1"/>
          <p:nvPr/>
        </p:nvSpPr>
        <p:spPr>
          <a:xfrm>
            <a:off x="1506071" y="670720"/>
            <a:ext cx="9197787" cy="95410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a:solidFill>
                  <a:schemeClr val="dk1"/>
                </a:solidFill>
                <a:latin typeface="Cambria"/>
                <a:ea typeface="Cambria"/>
                <a:cs typeface="Cambria"/>
                <a:sym typeface="Cambria"/>
              </a:rPr>
              <a:t>ĐIỀU 4. CHÍNH SÁCH CỦA NHÀ NƯỚC KHÁM BỆNH, CHỮA BỆNH</a:t>
            </a:r>
            <a:endParaRPr sz="2800" b="1">
              <a:solidFill>
                <a:schemeClr val="dk1"/>
              </a:solidFill>
              <a:latin typeface="Cambria"/>
              <a:ea typeface="Cambria"/>
              <a:cs typeface="Cambria"/>
              <a:sym typeface="Cambria"/>
            </a:endParaRPr>
          </a:p>
        </p:txBody>
      </p:sp>
      <p:pic>
        <p:nvPicPr>
          <p:cNvPr id="208" name="Google Shape;208;p9" descr="Bộ trưởng Đào Hồng Lan thăm và làm việc với cơ sở y tế tỉnh Nghệ An - Ảnh 1."/>
          <p:cNvPicPr preferRelativeResize="0"/>
          <p:nvPr/>
        </p:nvPicPr>
        <p:blipFill rotWithShape="1">
          <a:blip r:embed="rId3">
            <a:alphaModFix/>
          </a:blip>
          <a:srcRect/>
          <a:stretch/>
        </p:blipFill>
        <p:spPr>
          <a:xfrm>
            <a:off x="7536285" y="2422939"/>
            <a:ext cx="4277233" cy="2894449"/>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4929</Words>
  <Application>Microsoft Office PowerPoint</Application>
  <PresentationFormat>Custom</PresentationFormat>
  <Paragraphs>487</Paragraphs>
  <Slides>50</Slides>
  <Notes>50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50</vt:i4>
      </vt:variant>
    </vt:vector>
  </HeadingPairs>
  <TitlesOfParts>
    <vt:vector size="58" baseType="lpstr">
      <vt:lpstr>Arial</vt:lpstr>
      <vt:lpstr>Noto Sans Symbols</vt:lpstr>
      <vt:lpstr>Calibri</vt:lpstr>
      <vt:lpstr>Roboto Condensed</vt:lpstr>
      <vt:lpstr>Cambria</vt:lpstr>
      <vt:lpstr>Times</vt:lpstr>
      <vt:lpstr>Times New Roman</vt:lpstr>
      <vt:lpstr>Office Theme</vt:lpstr>
      <vt:lpstr> HỘI NGHỊ PHỔ BIẾN LUẬT KHÁM BỆNH, CHỮA BỆNH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MỘT SỐ TRƯỜNG HỢP ĐƯỢC PHÉP KHÁM BỆNH, CHỮA BỆNH</vt:lpstr>
      <vt:lpstr>PowerPoint Presentation</vt:lpstr>
      <vt:lpstr>SỬ DỤNG NGÔN NGỮ TRONG KHÁM BỆNH, CHỮA BỆNH</vt:lpstr>
      <vt:lpstr>PowerPoint Presentation</vt:lpstr>
      <vt:lpstr>NGƯỜI HÀNH NGHỀ KHÁM BỆNH, CHỮA BỆNH </vt:lpstr>
      <vt:lpstr>PowerPoint Presentation</vt:lpstr>
      <vt:lpstr>PowerPoint Presentation</vt:lpstr>
      <vt:lpstr>PowerPoint Presentation</vt:lpstr>
      <vt:lpstr>THÀNH LẬP HỘI ĐỒNG  Y KHOA QUỐC GIA</vt:lpstr>
      <vt:lpstr>HỘI ĐỒNG  Y KHOA QUỐC GIA</vt:lpstr>
      <vt:lpstr>Nhiệm vụ của Hội đồng Y khoa quốc gia</vt:lpstr>
      <vt:lpstr>THI ĐÁNH GIÁ NĂNG LỰC HÀNH NGHỀ KHÁM BỆNH, CHỮA BỆNH</vt:lpstr>
      <vt:lpstr>PowerPoint Presentation</vt:lpstr>
      <vt:lpstr>PowerPoint Presentation</vt:lpstr>
      <vt:lpstr>PowerPoint Presentation</vt:lpstr>
      <vt:lpstr>CƠ SỞ KHÁM BỆNH, CHỮA BỆNH </vt:lpstr>
      <vt:lpstr>CẤP PHÉP  HOẠT ĐỘNG VÀ  ĐÁNH GIÁ CHẤT LƯỢNG</vt:lpstr>
      <vt:lpstr>Tiêu chuẩn chất lượng đối với cơ sở khám bệnh, chữa bệnh</vt:lpstr>
      <vt:lpstr>Chương V CHUYÊN MÔN KỸ THUẬT</vt:lpstr>
      <vt:lpstr>Chương VI KHÁM BỆNH, CHỮA BỆNH BẰNG Y HỌC  CỔ TRUYỀN VÀ  KẾT HỢP  Y HỌC HIỆN ĐẠI </vt:lpstr>
      <vt:lpstr> Chương VII KHÁM BỆNH,  CHỮA BỆNH  NHÂN ĐẠO, KHÔNG  VÌ MỤC ĐÍCH  LỢI NHUẬN, ĐÀO TẠO, CHUYỂN GIAO  KỸ THUẬT  CHUYÊN MÔN VỀ  KHÁM BỆNH,  CHỮA BỆNH</vt:lpstr>
      <vt:lpstr> Chương VIII ÁP DỤNG KỸ THUẬT, PHƯƠNG PHÁP MỚI VÀ THỬ NGHIỆM  LÂM SÀNG TRONG  KHÁM BỆNH,  CHỮA BỆNH</vt:lpstr>
      <vt:lpstr> Chương IX SAI SÓT  CHUYÊN MÔN  KỸ THUẬT </vt:lpstr>
      <vt:lpstr>GIẢI QUYẾT TRANH CHẤP TRONG KHÁM BỆNH, CHỮA BỆNH</vt:lpstr>
      <vt:lpstr>PowerPoint Presentation</vt:lpstr>
      <vt:lpstr>PowerPoint Presentation</vt:lpstr>
      <vt:lpstr>PowerPoint Presentation</vt:lpstr>
      <vt:lpstr>Hệ thống thông tin về quản lý hoạt động khám bệnh, chữa bệnh</vt:lpstr>
      <vt:lpstr> Chương XI HUY ĐỘNG, ĐIỀU ĐỘNG  NGUỒN LỰC  PHỤC VỤ CÔNG TÁC  KHÁM BỆNH,  CHỮA BỆNH TRONG TRƯỜNG HỢP XẢY RA THIÊN TAI, THẢM HỌA VÀ DỊCH BỆNH TRUYỀN NHIỄM THUỘC NHÓM A  </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HỘI NGHỊ PHỔ BIẾN LUẬT KHÁM BỆNH, CHỮA BỆNH</dc:title>
  <dc:creator>do hung</dc:creator>
  <cp:lastModifiedBy>Sở Y tế</cp:lastModifiedBy>
  <cp:revision>1</cp:revision>
  <dcterms:created xsi:type="dcterms:W3CDTF">2021-04-28T20:18:02Z</dcterms:created>
  <dcterms:modified xsi:type="dcterms:W3CDTF">2023-05-23T03:20:45Z</dcterms:modified>
</cp:coreProperties>
</file>