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 id="2147483749" r:id="rId2"/>
    <p:sldMasterId id="2147483767" r:id="rId3"/>
  </p:sldMasterIdLst>
  <p:sldIdLst>
    <p:sldId id="256" r:id="rId4"/>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1"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5"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508" y="-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9759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79942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23892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latin typeface="Tahoma" panose="020B0604030504040204" pitchFamily="34" charset="0"/>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latin typeface="Tahoma" panose="020B0604030504040204" pitchFamily="34" charset="0"/>
              </a:rPr>
              <a:t>”</a:t>
            </a:r>
          </a:p>
        </p:txBody>
      </p:sp>
    </p:spTree>
    <p:extLst>
      <p:ext uri="{BB962C8B-B14F-4D97-AF65-F5344CB8AC3E}">
        <p14:creationId xmlns:p14="http://schemas.microsoft.com/office/powerpoint/2010/main" val="427856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7710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latin typeface="Tahoma" panose="020B0604030504040204" pitchFamily="34" charset="0"/>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latin typeface="Tahoma" panose="020B0604030504040204" pitchFamily="34" charset="0"/>
              </a:rPr>
              <a:t>”</a:t>
            </a:r>
          </a:p>
        </p:txBody>
      </p:sp>
    </p:spTree>
    <p:extLst>
      <p:ext uri="{BB962C8B-B14F-4D97-AF65-F5344CB8AC3E}">
        <p14:creationId xmlns:p14="http://schemas.microsoft.com/office/powerpoint/2010/main" val="34770629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4440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81480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426275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09583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91981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075596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680573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61778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456538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126215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493599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741692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151841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07825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644278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latin typeface="Tahoma" panose="020B0604030504040204" pitchFamily="34" charset="0"/>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latin typeface="Tahoma" panose="020B0604030504040204" pitchFamily="34" charset="0"/>
              </a:rPr>
              <a:t>”</a:t>
            </a:r>
          </a:p>
        </p:txBody>
      </p:sp>
    </p:spTree>
    <p:extLst>
      <p:ext uri="{BB962C8B-B14F-4D97-AF65-F5344CB8AC3E}">
        <p14:creationId xmlns:p14="http://schemas.microsoft.com/office/powerpoint/2010/main" val="2435545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885910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128190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latin typeface="Tahoma" panose="020B0604030504040204" pitchFamily="34" charset="0"/>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latin typeface="Tahoma" panose="020B0604030504040204" pitchFamily="34" charset="0"/>
              </a:rPr>
              <a:t>”</a:t>
            </a:r>
          </a:p>
        </p:txBody>
      </p:sp>
    </p:spTree>
    <p:extLst>
      <p:ext uri="{BB962C8B-B14F-4D97-AF65-F5344CB8AC3E}">
        <p14:creationId xmlns:p14="http://schemas.microsoft.com/office/powerpoint/2010/main" val="13937956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892394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205683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843137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38226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63706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080115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612423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9519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90952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291551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768064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1977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4997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709526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999596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latin typeface="Tahoma" panose="020B0604030504040204" pitchFamily="34" charset="0"/>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latin typeface="Tahoma" panose="020B0604030504040204" pitchFamily="34" charset="0"/>
              </a:rPr>
              <a:t>”</a:t>
            </a:r>
          </a:p>
        </p:txBody>
      </p:sp>
    </p:spTree>
    <p:extLst>
      <p:ext uri="{BB962C8B-B14F-4D97-AF65-F5344CB8AC3E}">
        <p14:creationId xmlns:p14="http://schemas.microsoft.com/office/powerpoint/2010/main" val="42149465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7592129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latin typeface="Tahoma" panose="020B0604030504040204" pitchFamily="34" charset="0"/>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latin typeface="Tahoma" panose="020B0604030504040204" pitchFamily="34" charset="0"/>
              </a:rPr>
              <a:t>”</a:t>
            </a:r>
          </a:p>
        </p:txBody>
      </p:sp>
    </p:spTree>
    <p:extLst>
      <p:ext uri="{BB962C8B-B14F-4D97-AF65-F5344CB8AC3E}">
        <p14:creationId xmlns:p14="http://schemas.microsoft.com/office/powerpoint/2010/main" val="6037953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7200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993745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9968480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8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4504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23123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48597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83308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Tahoma" panose="020B0604030504040204" pitchFamily="34" charset="0"/>
              </a:defRPr>
            </a:lvl1p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Tahom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Tahoma" panose="020B0604030504040204" pitchFamily="34" charset="0"/>
              </a:defRPr>
            </a:lvl1pPr>
          </a:lstStyle>
          <a:p>
            <a:fld id="{6D22F896-40B5-4ADD-8801-0D06FADFA095}" type="slidenum">
              <a:rPr lang="en-US" smtClean="0"/>
              <a:pPr/>
              <a:t>‹#›</a:t>
            </a:fld>
            <a:endParaRPr lang="en-US" dirty="0"/>
          </a:p>
        </p:txBody>
      </p:sp>
      <p:sp>
        <p:nvSpPr>
          <p:cNvPr id="14" name="Title 1">
            <a:extLst>
              <a:ext uri="{FF2B5EF4-FFF2-40B4-BE49-F238E27FC236}">
                <a16:creationId xmlns:a16="http://schemas.microsoft.com/office/drawing/2014/main" xmlns="" id="{E588A1BF-EB20-4FFC-B921-B61949941674}"/>
              </a:ext>
            </a:extLst>
          </p:cNvPr>
          <p:cNvSpPr txBox="1">
            <a:spLocks/>
          </p:cNvSpPr>
          <p:nvPr userDrawn="1"/>
        </p:nvSpPr>
        <p:spPr>
          <a:xfrm>
            <a:off x="526190" y="204584"/>
            <a:ext cx="10178322" cy="481216"/>
          </a:xfrm>
          <a:prstGeom prst="rect">
            <a:avLst/>
          </a:prstGeom>
        </p:spPr>
        <p:txBody>
          <a:bodyPr>
            <a:normAutofit/>
          </a:bodyPr>
          <a:lstStyle>
            <a:lvl1pPr algn="l" defTabSz="914400" rtl="0" eaLnBrk="1" latinLnBrk="0" hangingPunct="1">
              <a:lnSpc>
                <a:spcPct val="90000"/>
              </a:lnSpc>
              <a:spcBef>
                <a:spcPct val="0"/>
              </a:spcBef>
              <a:buNone/>
              <a:defRPr sz="2800" b="1" kern="1200" cap="all" spc="200" baseline="0">
                <a:solidFill>
                  <a:srgbClr val="0070C0"/>
                </a:solidFill>
                <a:latin typeface="Tahoma" panose="020B0604030504040204" pitchFamily="34" charset="0"/>
                <a:ea typeface="Tahoma" panose="020B0604030504040204" pitchFamily="34" charset="0"/>
                <a:cs typeface="Tahoma" panose="020B0604030504040204" pitchFamily="34" charset="0"/>
              </a:defRPr>
            </a:lvl1pPr>
          </a:lstStyle>
          <a:p>
            <a:pPr marL="0" indent="0">
              <a:buFont typeface="Wingdings" panose="05000000000000000000" pitchFamily="2" charset="2"/>
              <a:buNone/>
            </a:pPr>
            <a:r>
              <a:rPr lang="en-US">
                <a:solidFill>
                  <a:schemeClr val="accent6"/>
                </a:solidFill>
              </a:rPr>
              <a:t>I. Danh mục dịch vụ công cấp TỈNH</a:t>
            </a:r>
            <a:endParaRPr lang="en-US" dirty="0">
              <a:solidFill>
                <a:schemeClr val="accent6"/>
              </a:solidFill>
            </a:endParaRPr>
          </a:p>
        </p:txBody>
      </p:sp>
    </p:spTree>
    <p:extLst>
      <p:ext uri="{BB962C8B-B14F-4D97-AF65-F5344CB8AC3E}">
        <p14:creationId xmlns:p14="http://schemas.microsoft.com/office/powerpoint/2010/main" val="2487879332"/>
      </p:ext>
    </p:extLst>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Tahom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Tahoma" panose="020B0604030504040204" pitchFamily="34" charset="0"/>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Tahoma" panose="020B0604030504040204" pitchFamily="34" charset="0"/>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Tahoma" panose="020B0604030504040204" pitchFamily="34" charset="0"/>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Tahoma" panose="020B0604030504040204" pitchFamily="34" charset="0"/>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Tahoma" panose="020B0604030504040204" pitchFamily="34" charset="0"/>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Tahoma" panose="020B0604030504040204" pitchFamily="34" charset="0"/>
              </a:defRPr>
            </a:lvl1p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Tahom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Tahoma" panose="020B0604030504040204" pitchFamily="34" charset="0"/>
              </a:defRPr>
            </a:lvl1pPr>
          </a:lstStyle>
          <a:p>
            <a:fld id="{6D22F896-40B5-4ADD-8801-0D06FADFA095}" type="slidenum">
              <a:rPr lang="en-US" smtClean="0"/>
              <a:pPr/>
              <a:t>‹#›</a:t>
            </a:fld>
            <a:endParaRPr lang="en-US" dirty="0"/>
          </a:p>
        </p:txBody>
      </p:sp>
      <p:sp>
        <p:nvSpPr>
          <p:cNvPr id="13" name="Title 1">
            <a:extLst>
              <a:ext uri="{FF2B5EF4-FFF2-40B4-BE49-F238E27FC236}">
                <a16:creationId xmlns:a16="http://schemas.microsoft.com/office/drawing/2014/main" xmlns="" id="{561B6A5F-20BA-4FAF-AEA9-DB1E88C768AE}"/>
              </a:ext>
            </a:extLst>
          </p:cNvPr>
          <p:cNvSpPr txBox="1">
            <a:spLocks/>
          </p:cNvSpPr>
          <p:nvPr userDrawn="1"/>
        </p:nvSpPr>
        <p:spPr>
          <a:xfrm>
            <a:off x="526190" y="204584"/>
            <a:ext cx="10178322" cy="481216"/>
          </a:xfrm>
          <a:prstGeom prst="rect">
            <a:avLst/>
          </a:prstGeom>
        </p:spPr>
        <p:txBody>
          <a:bodyPr>
            <a:normAutofit/>
          </a:bodyPr>
          <a:lstStyle>
            <a:lvl1pPr algn="l" defTabSz="914400" rtl="0" eaLnBrk="1" latinLnBrk="0" hangingPunct="1">
              <a:lnSpc>
                <a:spcPct val="90000"/>
              </a:lnSpc>
              <a:spcBef>
                <a:spcPct val="0"/>
              </a:spcBef>
              <a:buNone/>
              <a:defRPr sz="2800" b="1" kern="1200" cap="all" spc="200" baseline="0">
                <a:solidFill>
                  <a:srgbClr val="0070C0"/>
                </a:solidFill>
                <a:latin typeface="Tahoma" panose="020B0604030504040204" pitchFamily="34" charset="0"/>
                <a:ea typeface="Tahoma" panose="020B0604030504040204" pitchFamily="34" charset="0"/>
                <a:cs typeface="Tahoma" panose="020B0604030504040204" pitchFamily="34" charset="0"/>
              </a:defRPr>
            </a:lvl1pPr>
          </a:lstStyle>
          <a:p>
            <a:pPr marL="0" indent="0">
              <a:buFont typeface="Wingdings" panose="05000000000000000000" pitchFamily="2" charset="2"/>
              <a:buNone/>
            </a:pPr>
            <a:r>
              <a:rPr lang="en-US">
                <a:solidFill>
                  <a:schemeClr val="accent6"/>
                </a:solidFill>
              </a:rPr>
              <a:t>II. Danh mục dịch vụ công cấp HUYỆN</a:t>
            </a:r>
            <a:endParaRPr lang="en-US" dirty="0">
              <a:solidFill>
                <a:schemeClr val="accent6"/>
              </a:solidFill>
            </a:endParaRPr>
          </a:p>
        </p:txBody>
      </p:sp>
    </p:spTree>
    <p:extLst>
      <p:ext uri="{BB962C8B-B14F-4D97-AF65-F5344CB8AC3E}">
        <p14:creationId xmlns:p14="http://schemas.microsoft.com/office/powerpoint/2010/main" val="384353662"/>
      </p:ext>
    </p:extLst>
  </p:cSld>
  <p:clrMap bg1="dk1" tx1="lt1" bg2="dk2" tx2="lt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Tahom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Tahoma" panose="020B0604030504040204" pitchFamily="34" charset="0"/>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Tahoma" panose="020B0604030504040204" pitchFamily="34" charset="0"/>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Tahoma" panose="020B0604030504040204" pitchFamily="34" charset="0"/>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Tahoma" panose="020B0604030504040204" pitchFamily="34" charset="0"/>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Tahoma" panose="020B0604030504040204" pitchFamily="34" charset="0"/>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Tahoma" panose="020B0604030504040204" pitchFamily="34" charset="0"/>
              </a:defRPr>
            </a:lvl1pPr>
          </a:lstStyle>
          <a:p>
            <a:fld id="{48A87A34-81AB-432B-8DAE-1953F412C126}" type="datetimeFigureOut">
              <a:rPr lang="en-US" smtClean="0"/>
              <a:pPr/>
              <a:t>11/19/2019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Tahom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Tahoma" panose="020B0604030504040204" pitchFamily="34" charset="0"/>
              </a:defRPr>
            </a:lvl1pPr>
          </a:lstStyle>
          <a:p>
            <a:fld id="{6D22F896-40B5-4ADD-8801-0D06FADFA095}" type="slidenum">
              <a:rPr lang="en-US" smtClean="0"/>
              <a:pPr/>
              <a:t>‹#›</a:t>
            </a:fld>
            <a:endParaRPr lang="en-US" dirty="0"/>
          </a:p>
        </p:txBody>
      </p:sp>
      <p:sp>
        <p:nvSpPr>
          <p:cNvPr id="13" name="Title 1">
            <a:extLst>
              <a:ext uri="{FF2B5EF4-FFF2-40B4-BE49-F238E27FC236}">
                <a16:creationId xmlns:a16="http://schemas.microsoft.com/office/drawing/2014/main" xmlns="" id="{561B6A5F-20BA-4FAF-AEA9-DB1E88C768AE}"/>
              </a:ext>
            </a:extLst>
          </p:cNvPr>
          <p:cNvSpPr txBox="1">
            <a:spLocks/>
          </p:cNvSpPr>
          <p:nvPr userDrawn="1"/>
        </p:nvSpPr>
        <p:spPr>
          <a:xfrm>
            <a:off x="526190" y="204584"/>
            <a:ext cx="10178322" cy="481216"/>
          </a:xfrm>
          <a:prstGeom prst="rect">
            <a:avLst/>
          </a:prstGeom>
        </p:spPr>
        <p:txBody>
          <a:bodyPr>
            <a:normAutofit/>
          </a:bodyPr>
          <a:lstStyle>
            <a:lvl1pPr algn="l" defTabSz="914400" rtl="0" eaLnBrk="1" latinLnBrk="0" hangingPunct="1">
              <a:lnSpc>
                <a:spcPct val="90000"/>
              </a:lnSpc>
              <a:spcBef>
                <a:spcPct val="0"/>
              </a:spcBef>
              <a:buNone/>
              <a:defRPr sz="2800" b="1" kern="1200" cap="all" spc="200" baseline="0">
                <a:solidFill>
                  <a:srgbClr val="0070C0"/>
                </a:solidFill>
                <a:latin typeface="Tahoma" panose="020B0604030504040204" pitchFamily="34" charset="0"/>
                <a:ea typeface="Tahoma" panose="020B0604030504040204" pitchFamily="34" charset="0"/>
                <a:cs typeface="Tahoma" panose="020B0604030504040204" pitchFamily="34" charset="0"/>
              </a:defRPr>
            </a:lvl1pPr>
          </a:lstStyle>
          <a:p>
            <a:pPr marL="0" indent="0">
              <a:buFont typeface="Wingdings" panose="05000000000000000000" pitchFamily="2" charset="2"/>
              <a:buNone/>
            </a:pPr>
            <a:r>
              <a:rPr lang="en-US">
                <a:solidFill>
                  <a:schemeClr val="accent6"/>
                </a:solidFill>
              </a:rPr>
              <a:t>III. Danh mục dịch vụ công cấp xã</a:t>
            </a:r>
            <a:endParaRPr lang="en-US" dirty="0">
              <a:solidFill>
                <a:schemeClr val="accent6"/>
              </a:solidFill>
            </a:endParaRPr>
          </a:p>
        </p:txBody>
      </p:sp>
    </p:spTree>
    <p:extLst>
      <p:ext uri="{BB962C8B-B14F-4D97-AF65-F5344CB8AC3E}">
        <p14:creationId xmlns:p14="http://schemas.microsoft.com/office/powerpoint/2010/main" val="2777441748"/>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Tahom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Tahoma" panose="020B0604030504040204" pitchFamily="34" charset="0"/>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Tahoma" panose="020B0604030504040204" pitchFamily="34" charset="0"/>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Tahoma" panose="020B0604030504040204" pitchFamily="34" charset="0"/>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Tahoma" panose="020B0604030504040204" pitchFamily="34" charset="0"/>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Tahoma" panose="020B0604030504040204" pitchFamily="34" charset="0"/>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6875DC63-E5D5-43B6-AEC1-E398CBE8F8C9}"/>
              </a:ext>
            </a:extLst>
          </p:cNvPr>
          <p:cNvSpPr txBox="1">
            <a:spLocks/>
          </p:cNvSpPr>
          <p:nvPr/>
        </p:nvSpPr>
        <p:spPr>
          <a:xfrm>
            <a:off x="389352" y="2127724"/>
            <a:ext cx="11413296" cy="1688588"/>
          </a:xfrm>
          <a:prstGeom prst="rect">
            <a:avLst/>
          </a:prstGeom>
        </p:spPr>
        <p:txBody>
          <a:bodyPr vert="horz" lIns="91440" tIns="45720" rIns="91440" bIns="45720" rtlCol="0" anchor="t">
            <a:normAutofit fontScale="82500" lnSpcReduction="10000"/>
          </a:bodyPr>
          <a:lst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a:lstStyle>
          <a:p>
            <a:pPr algn="ctr">
              <a:lnSpc>
                <a:spcPct val="120000"/>
              </a:lnSpc>
            </a:pPr>
            <a: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t>DANH MỤC THỦ TỤC HÀNH CHÍNH </a:t>
            </a:r>
            <a:b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t>TRIỂN KHAI DỊCH VỤ CÔNG TRỰC TUYẾN </a:t>
            </a:r>
            <a:b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t>MỨC ĐỘ 3 VÀ MỨC ĐỘ 4 CẤP TỈNH, CẤP HUYỆN, CẤP XÃ</a:t>
            </a:r>
            <a:b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(Theo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quyết</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định</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846/</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qđ-ttg</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ngày</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09/6/2017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và</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quyết</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định</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877/</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qđ-ttg</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2000" b="1" i="1" dirty="0" err="1">
                <a:solidFill>
                  <a:schemeClr val="accent6"/>
                </a:solidFill>
                <a:latin typeface="Tahoma" panose="020B0604030504040204" pitchFamily="34" charset="0"/>
                <a:ea typeface="Tahoma" panose="020B0604030504040204" pitchFamily="34" charset="0"/>
                <a:cs typeface="Tahoma" panose="020B0604030504040204" pitchFamily="34" charset="0"/>
              </a:rPr>
              <a:t>ngày</a:t>
            </a:r>
            <a:r>
              <a:rPr lang="en-US" sz="2000" b="1" i="1" dirty="0">
                <a:solidFill>
                  <a:schemeClr val="accent6"/>
                </a:solidFill>
                <a:latin typeface="Tahoma" panose="020B0604030504040204" pitchFamily="34" charset="0"/>
                <a:ea typeface="Tahoma" panose="020B0604030504040204" pitchFamily="34" charset="0"/>
                <a:cs typeface="Tahoma" panose="020B0604030504040204" pitchFamily="34" charset="0"/>
              </a:rPr>
              <a:t> 18/7/2018)</a:t>
            </a:r>
            <a:endParaRPr lang="en-US" b="1" i="1"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4">
            <a:extLst>
              <a:ext uri="{FF2B5EF4-FFF2-40B4-BE49-F238E27FC236}">
                <a16:creationId xmlns:a16="http://schemas.microsoft.com/office/drawing/2014/main" xmlns="" id="{0FAF7F7C-39A9-4D44-B060-455A78AFBAE4}"/>
              </a:ext>
            </a:extLst>
          </p:cNvPr>
          <p:cNvSpPr/>
          <p:nvPr/>
        </p:nvSpPr>
        <p:spPr>
          <a:xfrm>
            <a:off x="6723718" y="5096971"/>
            <a:ext cx="4071949" cy="461665"/>
          </a:xfrm>
          <a:prstGeom prst="rect">
            <a:avLst/>
          </a:prstGeom>
        </p:spPr>
        <p:txBody>
          <a:bodyPr wrap="none">
            <a:spAutoFit/>
          </a:bodyPr>
          <a:lstStyle/>
          <a:p>
            <a:r>
              <a:rPr lang="en-US" sz="2400" i="1" dirty="0" err="1">
                <a:ln w="0"/>
                <a:solidFill>
                  <a:schemeClr val="accent6"/>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Ngày</a:t>
            </a:r>
            <a:r>
              <a:rPr lang="en-US" sz="2400" i="1" dirty="0">
                <a:ln w="0"/>
                <a:solidFill>
                  <a:schemeClr val="accent6"/>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 21 </a:t>
            </a:r>
            <a:r>
              <a:rPr lang="en-US" sz="2400" i="1" dirty="0" err="1">
                <a:ln w="0"/>
                <a:solidFill>
                  <a:schemeClr val="accent6"/>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tháng</a:t>
            </a:r>
            <a:r>
              <a:rPr lang="en-US" sz="2400" i="1" dirty="0">
                <a:ln w="0"/>
                <a:solidFill>
                  <a:schemeClr val="accent6"/>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 11 </a:t>
            </a:r>
            <a:r>
              <a:rPr lang="en-US" sz="2400" i="1" dirty="0" err="1">
                <a:ln w="0"/>
                <a:solidFill>
                  <a:schemeClr val="accent6"/>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năm</a:t>
            </a:r>
            <a:r>
              <a:rPr lang="en-US" sz="2400" i="1" dirty="0">
                <a:ln w="0"/>
                <a:solidFill>
                  <a:schemeClr val="accent6"/>
                </a:solidFill>
                <a:effectLst>
                  <a:outerShdw blurRad="38100" dist="25400" dir="5400000" algn="ctr" rotWithShape="0">
                    <a:srgbClr val="6E747A">
                      <a:alpha val="43000"/>
                    </a:srgbClr>
                  </a:outerShdw>
                </a:effectLst>
                <a:latin typeface="Tahoma" panose="020B0604030504040204" pitchFamily="34" charset="0"/>
                <a:ea typeface="Tahoma" panose="020B0604030504040204" pitchFamily="34" charset="0"/>
                <a:cs typeface="Tahoma" panose="020B0604030504040204" pitchFamily="34" charset="0"/>
              </a:rPr>
              <a:t> 2019</a:t>
            </a:r>
            <a:endParaRPr lang="vi-VN" sz="2400" i="1" dirty="0">
              <a:ln w="0"/>
              <a:solidFill>
                <a:schemeClr val="accent6"/>
              </a:solidFill>
              <a:effectLst>
                <a:outerShdw blurRad="38100" dist="25400" dir="5400000" algn="ctr" rotWithShape="0">
                  <a:srgbClr val="6E747A">
                    <a:alpha val="43000"/>
                  </a:srgbClr>
                </a:outerShdw>
              </a:effectLst>
              <a:latin typeface="Tahoma" panose="020B0604030504040204" pitchFamily="34" charset="0"/>
            </a:endParaRPr>
          </a:p>
        </p:txBody>
      </p:sp>
    </p:spTree>
    <p:extLst>
      <p:ext uri="{BB962C8B-B14F-4D97-AF65-F5344CB8AC3E}">
        <p14:creationId xmlns:p14="http://schemas.microsoft.com/office/powerpoint/2010/main" val="3360125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9AE848A4-2399-4120-B289-758BEAC50E0E}"/>
              </a:ext>
            </a:extLst>
          </p:cNvPr>
          <p:cNvGraphicFramePr>
            <a:graphicFrameLocks noGrp="1"/>
          </p:cNvGraphicFramePr>
          <p:nvPr>
            <p:ph idx="1"/>
            <p:extLst>
              <p:ext uri="{D42A27DB-BD31-4B8C-83A1-F6EECF244321}">
                <p14:modId xmlns:p14="http://schemas.microsoft.com/office/powerpoint/2010/main" val="488533587"/>
              </p:ext>
            </p:extLst>
          </p:nvPr>
        </p:nvGraphicFramePr>
        <p:xfrm>
          <a:off x="684213" y="685800"/>
          <a:ext cx="10155383" cy="4320001"/>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761871">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510646">
                <a:tc>
                  <a:txBody>
                    <a:bodyPr/>
                    <a:lstStyle/>
                    <a:p>
                      <a:pPr algn="ctr">
                        <a:lnSpc>
                          <a:spcPct val="115000"/>
                        </a:lnSpc>
                        <a:spcBef>
                          <a:spcPts val="600"/>
                        </a:spcBef>
                        <a:spcAft>
                          <a:spcPts val="600"/>
                        </a:spcAft>
                      </a:pPr>
                      <a:r>
                        <a:rPr lang="vi-VN" sz="1200" b="1">
                          <a:solidFill>
                            <a:schemeClr val="bg1"/>
                          </a:solidFill>
                          <a:effectLst/>
                        </a:rPr>
                        <a:t>IX</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Nông nghiệp và Phát triển nông thôn</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787659013"/>
                  </a:ext>
                </a:extLst>
              </a:tr>
              <a:tr h="761871">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chứng chỉ hành nghề thú y</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06872"/>
                  </a:ext>
                </a:extLst>
              </a:tr>
              <a:tr h="761871">
                <a:tc>
                  <a:txBody>
                    <a:bodyPr/>
                    <a:lstStyle/>
                    <a:p>
                      <a:pPr algn="ctr">
                        <a:lnSpc>
                          <a:spcPct val="115000"/>
                        </a:lnSpc>
                        <a:spcBef>
                          <a:spcPts val="600"/>
                        </a:spcBef>
                        <a:spcAft>
                          <a:spcPts val="600"/>
                        </a:spcAft>
                      </a:pPr>
                      <a:r>
                        <a:rPr lang="vi-VN" sz="1200">
                          <a:effectLst/>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chứng nhận đăng ký tàu cá</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290640061"/>
                  </a:ext>
                </a:extLst>
              </a:tr>
              <a:tr h="761871">
                <a:tc>
                  <a:txBody>
                    <a:bodyPr/>
                    <a:lstStyle/>
                    <a:p>
                      <a:pPr algn="ctr">
                        <a:lnSpc>
                          <a:spcPct val="115000"/>
                        </a:lnSpc>
                        <a:spcBef>
                          <a:spcPts val="600"/>
                        </a:spcBef>
                        <a:spcAft>
                          <a:spcPts val="60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Nhóm thủ tục cấp, gia hạn, cấp lại chứng chỉ hành nghề thú y</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653354942"/>
                  </a:ext>
                </a:extLst>
              </a:tr>
              <a:tr h="761871">
                <a:tc>
                  <a:txBody>
                    <a:bodyPr/>
                    <a:lstStyle/>
                    <a:p>
                      <a:pPr algn="ctr">
                        <a:lnSpc>
                          <a:spcPct val="115000"/>
                        </a:lnSpc>
                        <a:spcBef>
                          <a:spcPts val="600"/>
                        </a:spcBef>
                        <a:spcAft>
                          <a:spcPts val="60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Thủ tục cấp giấy phép khai thác thủy sản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48906834"/>
                  </a:ext>
                </a:extLst>
              </a:tr>
            </a:tbl>
          </a:graphicData>
        </a:graphic>
      </p:graphicFrame>
    </p:spTree>
    <p:extLst>
      <p:ext uri="{BB962C8B-B14F-4D97-AF65-F5344CB8AC3E}">
        <p14:creationId xmlns:p14="http://schemas.microsoft.com/office/powerpoint/2010/main" val="3477612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699F12-0046-4B8F-B397-BE69095B410A}"/>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03F2E40F-A797-4135-85BB-66EB92870C53}"/>
              </a:ext>
            </a:extLst>
          </p:cNvPr>
          <p:cNvGraphicFramePr>
            <a:graphicFrameLocks noGrp="1"/>
          </p:cNvGraphicFramePr>
          <p:nvPr>
            <p:ph idx="1"/>
            <p:extLst>
              <p:ext uri="{D42A27DB-BD31-4B8C-83A1-F6EECF244321}">
                <p14:modId xmlns:p14="http://schemas.microsoft.com/office/powerpoint/2010/main" val="2710042554"/>
              </p:ext>
            </p:extLst>
          </p:nvPr>
        </p:nvGraphicFramePr>
        <p:xfrm>
          <a:off x="684212" y="780650"/>
          <a:ext cx="10413278" cy="5874861"/>
        </p:xfrm>
        <a:graphic>
          <a:graphicData uri="http://schemas.openxmlformats.org/drawingml/2006/table">
            <a:tbl>
              <a:tblPr firstRow="1" firstCol="1" bandRow="1">
                <a:tableStyleId>{7DF18680-E054-41AD-8BC1-D1AEF772440D}</a:tableStyleId>
              </a:tblPr>
              <a:tblGrid>
                <a:gridCol w="575319">
                  <a:extLst>
                    <a:ext uri="{9D8B030D-6E8A-4147-A177-3AD203B41FA5}">
                      <a16:colId xmlns:a16="http://schemas.microsoft.com/office/drawing/2014/main" xmlns="" val="2511125139"/>
                    </a:ext>
                  </a:extLst>
                </a:gridCol>
                <a:gridCol w="5182833">
                  <a:extLst>
                    <a:ext uri="{9D8B030D-6E8A-4147-A177-3AD203B41FA5}">
                      <a16:colId xmlns:a16="http://schemas.microsoft.com/office/drawing/2014/main" xmlns="" val="4135963311"/>
                    </a:ext>
                  </a:extLst>
                </a:gridCol>
                <a:gridCol w="831272">
                  <a:extLst>
                    <a:ext uri="{9D8B030D-6E8A-4147-A177-3AD203B41FA5}">
                      <a16:colId xmlns:a16="http://schemas.microsoft.com/office/drawing/2014/main" xmlns="" val="1403567413"/>
                    </a:ext>
                  </a:extLst>
                </a:gridCol>
                <a:gridCol w="665019">
                  <a:extLst>
                    <a:ext uri="{9D8B030D-6E8A-4147-A177-3AD203B41FA5}">
                      <a16:colId xmlns:a16="http://schemas.microsoft.com/office/drawing/2014/main" xmlns="" val="1889541037"/>
                    </a:ext>
                  </a:extLst>
                </a:gridCol>
                <a:gridCol w="1274618">
                  <a:extLst>
                    <a:ext uri="{9D8B030D-6E8A-4147-A177-3AD203B41FA5}">
                      <a16:colId xmlns:a16="http://schemas.microsoft.com/office/drawing/2014/main" xmlns="" val="3189547984"/>
                    </a:ext>
                  </a:extLst>
                </a:gridCol>
                <a:gridCol w="1884217">
                  <a:extLst>
                    <a:ext uri="{9D8B030D-6E8A-4147-A177-3AD203B41FA5}">
                      <a16:colId xmlns:a16="http://schemas.microsoft.com/office/drawing/2014/main" xmlns="" val="1056704294"/>
                    </a:ext>
                  </a:extLst>
                </a:gridCol>
              </a:tblGrid>
              <a:tr h="631658">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454305">
                <a:tc>
                  <a:txBody>
                    <a:bodyPr/>
                    <a:lstStyle/>
                    <a:p>
                      <a:pPr algn="ctr">
                        <a:lnSpc>
                          <a:spcPct val="115000"/>
                        </a:lnSpc>
                        <a:spcBef>
                          <a:spcPts val="600"/>
                        </a:spcBef>
                        <a:spcAft>
                          <a:spcPts val="600"/>
                        </a:spcAft>
                      </a:pPr>
                      <a:r>
                        <a:rPr lang="vi-VN" sz="1200" b="1">
                          <a:solidFill>
                            <a:schemeClr val="bg1"/>
                          </a:solidFill>
                          <a:effectLst/>
                        </a:rPr>
                        <a:t>X</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Y tế</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7233945"/>
                  </a:ext>
                </a:extLst>
              </a:tr>
              <a:tr h="413761">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chứng chỉ hành nghề khám bệnh, chữa bệnh đối với người Việt Nam thuộc thẩm quyền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87117283"/>
                  </a:ext>
                </a:extLst>
              </a:tr>
              <a:tr h="421061">
                <a:tc>
                  <a:txBody>
                    <a:bodyPr/>
                    <a:lstStyle/>
                    <a:p>
                      <a:pPr algn="ctr">
                        <a:lnSpc>
                          <a:spcPct val="115000"/>
                        </a:lnSpc>
                        <a:spcBef>
                          <a:spcPts val="600"/>
                        </a:spcBef>
                        <a:spcAft>
                          <a:spcPts val="600"/>
                        </a:spcAft>
                      </a:pPr>
                      <a:r>
                        <a:rPr lang="vi-VN" sz="1200">
                          <a:effectLst/>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Chứng chỉ hành nghề khám b</a:t>
                      </a:r>
                      <a:r>
                        <a:rPr lang="en-US" sz="1200">
                          <a:effectLst/>
                          <a:latin typeface="Tahoma" panose="020B0604030504040204" pitchFamily="34" charset="0"/>
                        </a:rPr>
                        <a:t>ệ</a:t>
                      </a:r>
                      <a:r>
                        <a:rPr lang="vi-VN" sz="1200">
                          <a:effectLst/>
                        </a:rPr>
                        <a:t>nh, chữa b</a:t>
                      </a:r>
                      <a:r>
                        <a:rPr lang="en-US" sz="1200">
                          <a:effectLst/>
                        </a:rPr>
                        <a:t>ệ</a:t>
                      </a:r>
                      <a:r>
                        <a:rPr lang="vi-VN" sz="1200">
                          <a:effectLst/>
                        </a:rPr>
                        <a:t>nh đối với người Việt Nam thu</a:t>
                      </a:r>
                      <a:r>
                        <a:rPr lang="en-US" sz="1200">
                          <a:effectLst/>
                        </a:rPr>
                        <a:t>ộ</a:t>
                      </a:r>
                      <a:r>
                        <a:rPr lang="vi-VN" sz="1200">
                          <a:effectLst/>
                        </a:rPr>
                        <a:t>c thẩm quyền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33604393"/>
                  </a:ext>
                </a:extLst>
              </a:tr>
              <a:tr h="631658">
                <a:tc>
                  <a:txBody>
                    <a:bodyPr/>
                    <a:lstStyle/>
                    <a:p>
                      <a:pPr algn="ctr">
                        <a:lnSpc>
                          <a:spcPct val="115000"/>
                        </a:lnSpc>
                        <a:spcBef>
                          <a:spcPts val="600"/>
                        </a:spcBef>
                        <a:spcAft>
                          <a:spcPts val="600"/>
                        </a:spcAft>
                      </a:pPr>
                      <a:r>
                        <a:rPr lang="vi-VN" sz="1200">
                          <a:effectLst/>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bổ sung phạm vi hoạt động chuyên môn của Chứng chỉ hành nghề khám bệnh chữa bệnh thuộc thẩm quyền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74398256"/>
                  </a:ext>
                </a:extLst>
              </a:tr>
              <a:tr h="372987">
                <a:tc>
                  <a:txBody>
                    <a:bodyPr/>
                    <a:lstStyle/>
                    <a:p>
                      <a:pPr algn="ctr">
                        <a:lnSpc>
                          <a:spcPct val="115000"/>
                        </a:lnSpc>
                        <a:spcBef>
                          <a:spcPts val="600"/>
                        </a:spcBef>
                        <a:spcAft>
                          <a:spcPts val="600"/>
                        </a:spcAft>
                      </a:pPr>
                      <a:r>
                        <a:rPr lang="vi-VN" sz="1200">
                          <a:effectLst/>
                        </a:rPr>
                        <a:t>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Công bố đủ điều kiện sản xuất trang thiết bị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07915323"/>
                  </a:ext>
                </a:extLst>
              </a:tr>
              <a:tr h="413761">
                <a:tc>
                  <a:txBody>
                    <a:bodyPr/>
                    <a:lstStyle/>
                    <a:p>
                      <a:pPr algn="ctr">
                        <a:lnSpc>
                          <a:spcPct val="115000"/>
                        </a:lnSpc>
                        <a:spcBef>
                          <a:spcPts val="600"/>
                        </a:spcBef>
                        <a:spcAft>
                          <a:spcPts val="600"/>
                        </a:spcAft>
                      </a:pPr>
                      <a:r>
                        <a:rPr lang="vi-VN" sz="1200">
                          <a:effectLst/>
                        </a:rPr>
                        <a:t>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Công bố tiêu chuẩn áp dụng đối với trang thiết bị y tế thuộc loại 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582494199"/>
                  </a:ext>
                </a:extLst>
              </a:tr>
              <a:tr h="415932">
                <a:tc>
                  <a:txBody>
                    <a:bodyPr/>
                    <a:lstStyle/>
                    <a:p>
                      <a:pPr algn="ctr">
                        <a:lnSpc>
                          <a:spcPct val="115000"/>
                        </a:lnSpc>
                        <a:spcBef>
                          <a:spcPts val="600"/>
                        </a:spcBef>
                        <a:spcAft>
                          <a:spcPts val="600"/>
                        </a:spcAft>
                      </a:pPr>
                      <a:r>
                        <a:rPr lang="vi-VN" sz="1200">
                          <a:effectLst/>
                        </a:rPr>
                        <a:t>10.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Công bố đủ điều kiện mua bán </a:t>
                      </a:r>
                      <a:r>
                        <a:rPr lang="en-US" sz="1200">
                          <a:effectLst/>
                          <a:latin typeface="Tahoma" panose="020B0604030504040204" pitchFamily="34" charset="0"/>
                        </a:rPr>
                        <a:t>tr</a:t>
                      </a:r>
                      <a:r>
                        <a:rPr lang="vi-VN" sz="1200">
                          <a:effectLst/>
                        </a:rPr>
                        <a:t>ang thiết bị y tế thuộc loại B, </a:t>
                      </a:r>
                      <a:r>
                        <a:rPr lang="en-US" sz="1200">
                          <a:effectLst/>
                        </a:rPr>
                        <a:t>C</a:t>
                      </a:r>
                      <a:r>
                        <a:rPr lang="vi-VN" sz="1200">
                          <a:effectLst/>
                        </a:rPr>
                        <a:t>, D</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614926043"/>
                  </a:ext>
                </a:extLst>
              </a:tr>
              <a:tr h="631658">
                <a:tc>
                  <a:txBody>
                    <a:bodyPr/>
                    <a:lstStyle/>
                    <a:p>
                      <a:pPr algn="ctr">
                        <a:lnSpc>
                          <a:spcPct val="115000"/>
                        </a:lnSpc>
                        <a:spcBef>
                          <a:spcPts val="600"/>
                        </a:spcBef>
                        <a:spcAft>
                          <a:spcPts val="600"/>
                        </a:spcAft>
                      </a:pPr>
                      <a:r>
                        <a:rPr lang="vi-VN" sz="1200">
                          <a:effectLst/>
                        </a:rPr>
                        <a:t>21.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Cho phép áp dụng thí điểm chính thức kỹ thuật mới, phương pháp mới trong khám bệnh, chữa bệnh đối với kỹ thuật mới, phương pháp mới thuộc thẩm quyền quản lý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351814491"/>
                  </a:ext>
                </a:extLst>
              </a:tr>
              <a:tr h="849559">
                <a:tc>
                  <a:txBody>
                    <a:bodyPr/>
                    <a:lstStyle/>
                    <a:p>
                      <a:pPr algn="ctr">
                        <a:lnSpc>
                          <a:spcPct val="115000"/>
                        </a:lnSpc>
                        <a:spcBef>
                          <a:spcPts val="600"/>
                        </a:spcBef>
                        <a:spcAft>
                          <a:spcPts val="600"/>
                        </a:spcAft>
                      </a:pPr>
                      <a:r>
                        <a:rPr lang="vi-VN" sz="1200">
                          <a:effectLst/>
                        </a:rPr>
                        <a:t>22.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Cho phép áp dụng chính thức chính thức kỹ thuật mới, phương pháp mới trong khám bệnh, chữa bệnh đối với kỹ thuật mới, phương pháp mới thuộc thẩm quyền quản lý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86086419"/>
                  </a:ext>
                </a:extLst>
              </a:tr>
              <a:tr h="631658">
                <a:tc>
                  <a:txBody>
                    <a:bodyPr/>
                    <a:lstStyle/>
                    <a:p>
                      <a:pPr algn="ctr">
                        <a:lnSpc>
                          <a:spcPct val="115000"/>
                        </a:lnSpc>
                        <a:spcBef>
                          <a:spcPts val="600"/>
                        </a:spcBef>
                        <a:spcAft>
                          <a:spcPts val="600"/>
                        </a:spcAft>
                      </a:pPr>
                      <a:r>
                        <a:rPr lang="vi-VN" sz="1200">
                          <a:effectLst/>
                        </a:rPr>
                        <a:t>23.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Cho phép Đoàn khám bệnh, chữa bệnh trong nước tổ chức khám bệnh, chữa bệnh nhân đạo tại cơ sở khám bệnh, chữa bệnh trực thuộc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51858515"/>
                  </a:ext>
                </a:extLst>
              </a:tr>
            </a:tbl>
          </a:graphicData>
        </a:graphic>
      </p:graphicFrame>
    </p:spTree>
    <p:extLst>
      <p:ext uri="{BB962C8B-B14F-4D97-AF65-F5344CB8AC3E}">
        <p14:creationId xmlns:p14="http://schemas.microsoft.com/office/powerpoint/2010/main" val="1056941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8F372C-CF18-487C-8907-D7B30A6DC3E0}"/>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84B6B1DE-5834-411F-83F7-59FDD1215144}"/>
              </a:ext>
            </a:extLst>
          </p:cNvPr>
          <p:cNvGraphicFramePr>
            <a:graphicFrameLocks noGrp="1"/>
          </p:cNvGraphicFramePr>
          <p:nvPr>
            <p:ph idx="1"/>
            <p:extLst>
              <p:ext uri="{D42A27DB-BD31-4B8C-83A1-F6EECF244321}">
                <p14:modId xmlns:p14="http://schemas.microsoft.com/office/powerpoint/2010/main" val="1604479914"/>
              </p:ext>
            </p:extLst>
          </p:nvPr>
        </p:nvGraphicFramePr>
        <p:xfrm>
          <a:off x="684213" y="685800"/>
          <a:ext cx="10155383" cy="5975999"/>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830239">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830239">
                <a:tc>
                  <a:txBody>
                    <a:bodyPr/>
                    <a:lstStyle/>
                    <a:p>
                      <a:pPr algn="ctr">
                        <a:lnSpc>
                          <a:spcPct val="115000"/>
                        </a:lnSpc>
                        <a:spcBef>
                          <a:spcPts val="600"/>
                        </a:spcBef>
                        <a:spcAft>
                          <a:spcPts val="600"/>
                        </a:spcAft>
                      </a:pPr>
                      <a:r>
                        <a:rPr lang="vi-VN" sz="1200">
                          <a:effectLst/>
                        </a:rPr>
                        <a:t>24.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Cho phép Đoàn khám bệnh, chữa bệnh nước ngoài tổ chức khám bệnh, chữa bệnh nhân đạo tại cơ sở khám bệnh, chữa bệnh trực thuộc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564535612"/>
                  </a:ext>
                </a:extLst>
              </a:tr>
              <a:tr h="830239">
                <a:tc>
                  <a:txBody>
                    <a:bodyPr/>
                    <a:lstStyle/>
                    <a:p>
                      <a:pPr algn="ctr">
                        <a:lnSpc>
                          <a:spcPct val="115000"/>
                        </a:lnSpc>
                        <a:spcBef>
                          <a:spcPts val="600"/>
                        </a:spcBef>
                        <a:spcAft>
                          <a:spcPts val="600"/>
                        </a:spcAft>
                      </a:pPr>
                      <a:r>
                        <a:rPr lang="vi-VN" sz="1200">
                          <a:effectLst/>
                        </a:rPr>
                        <a:t>25.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Cho phép Đội khám bệnh, chữa bệnh chữ thập đỏ lưu động tổ chức khám bệnh, chữa bệnh nhân đạo tại cơ sở khám bệnh, chữa bệnh trực thuộc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666735957"/>
                  </a:ext>
                </a:extLst>
              </a:tr>
              <a:tr h="830239">
                <a:tc>
                  <a:txBody>
                    <a:bodyPr/>
                    <a:lstStyle/>
                    <a:p>
                      <a:pPr algn="ctr">
                        <a:lnSpc>
                          <a:spcPct val="115000"/>
                        </a:lnSpc>
                        <a:spcBef>
                          <a:spcPts val="600"/>
                        </a:spcBef>
                        <a:spcAft>
                          <a:spcPts val="600"/>
                        </a:spcAft>
                      </a:pPr>
                      <a:r>
                        <a:rPr lang="vi-VN" sz="1200">
                          <a:effectLst/>
                        </a:rPr>
                        <a:t>26.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phép hoạt động khám bệnh, chữa bệnh nhân đạo đối với cơ sở khám bệnh, chữa bệnh thuộc thẩm quyền của Sở Y tế khi thay đổi tên cơ sở khám bệnh, chữa bệnh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493125480"/>
                  </a:ext>
                </a:extLst>
              </a:tr>
              <a:tr h="882485">
                <a:tc>
                  <a:txBody>
                    <a:bodyPr/>
                    <a:lstStyle/>
                    <a:p>
                      <a:pPr algn="ctr">
                        <a:lnSpc>
                          <a:spcPct val="115000"/>
                        </a:lnSpc>
                        <a:spcBef>
                          <a:spcPts val="600"/>
                        </a:spcBef>
                        <a:spcAft>
                          <a:spcPts val="600"/>
                        </a:spcAft>
                      </a:pPr>
                      <a:r>
                        <a:rPr lang="vi-VN" sz="1200">
                          <a:effectLst/>
                        </a:rPr>
                        <a:t>27.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phép hoạt động khám bệnh, chữa bệnh nhân đạo đối với cơ sở khám bệnh, chữa bệnh thuộc thẩm quyền của Sở Y t</a:t>
                      </a:r>
                      <a:r>
                        <a:rPr lang="en-US" sz="1200">
                          <a:effectLst/>
                          <a:latin typeface="Tahoma" panose="020B0604030504040204" pitchFamily="34" charset="0"/>
                        </a:rPr>
                        <a:t>ế </a:t>
                      </a:r>
                      <a:r>
                        <a:rPr lang="vi-VN" sz="1200">
                          <a:effectLst/>
                        </a:rPr>
                        <a:t>do bị mất hoặc hư hỏng hoặc giấy phép bị thu hồi do cấp không đúng thẩm quyền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91367346"/>
                  </a:ext>
                </a:extLst>
              </a:tr>
              <a:tr h="882485">
                <a:tc>
                  <a:txBody>
                    <a:bodyPr/>
                    <a:lstStyle/>
                    <a:p>
                      <a:pPr algn="ctr">
                        <a:lnSpc>
                          <a:spcPct val="115000"/>
                        </a:lnSpc>
                        <a:spcBef>
                          <a:spcPts val="600"/>
                        </a:spcBef>
                        <a:spcAft>
                          <a:spcPts val="600"/>
                        </a:spcAft>
                      </a:pPr>
                      <a:r>
                        <a:rPr lang="vi-VN" sz="1200">
                          <a:effectLst/>
                        </a:rPr>
                        <a:t>37.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Cấ</a:t>
                      </a:r>
                      <a:r>
                        <a:rPr lang="vi-VN" sz="1200">
                          <a:effectLst/>
                        </a:rPr>
                        <a:t>p lại giấy xác nhận nội dung quảng cáo nước khoáng thiên nhiên, nước uống đóng chai, phụ gia thực phẩm, chất hỗ trợ chế biến thực phẩm trong trường hợp bi mất ho</a:t>
                      </a:r>
                      <a:r>
                        <a:rPr lang="en-US" sz="1200">
                          <a:effectLst/>
                        </a:rPr>
                        <a:t>ặ</a:t>
                      </a:r>
                      <a:r>
                        <a:rPr lang="vi-VN" sz="1200">
                          <a:effectLst/>
                        </a:rPr>
                        <a:t>c hư hỏng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817627989"/>
                  </a:ext>
                </a:extLst>
              </a:tr>
              <a:tr h="890073">
                <a:tc>
                  <a:txBody>
                    <a:bodyPr/>
                    <a:lstStyle/>
                    <a:p>
                      <a:pPr algn="ctr">
                        <a:lnSpc>
                          <a:spcPct val="115000"/>
                        </a:lnSpc>
                        <a:spcBef>
                          <a:spcPts val="600"/>
                        </a:spcBef>
                        <a:spcAft>
                          <a:spcPts val="600"/>
                        </a:spcAft>
                      </a:pPr>
                      <a:r>
                        <a:rPr lang="vi-VN" sz="1200">
                          <a:effectLst/>
                        </a:rPr>
                        <a:t>38.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C</a:t>
                      </a:r>
                      <a:r>
                        <a:rPr lang="vi-VN" sz="1200">
                          <a:effectLst/>
                        </a:rPr>
                        <a:t>ấp lại giấy xác nhận nội dung quảng cáo nước khoáng thiên nhiên, nước uống đóng chai, phụ gia thực phẩm, chất hỗ trợ chế biến thực phẩm trong trường hợp hết hiệu lực t</a:t>
                      </a:r>
                      <a:r>
                        <a:rPr lang="en-US" sz="1200">
                          <a:effectLst/>
                        </a:rPr>
                        <a:t>ạ</a:t>
                      </a:r>
                      <a:r>
                        <a:rPr lang="vi-VN" sz="1200">
                          <a:effectLst/>
                        </a:rPr>
                        <a:t>i Khoản 2 Điều 21 Thông tư số 09/2015/TT-BYT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01267441"/>
                  </a:ext>
                </a:extLst>
              </a:tr>
            </a:tbl>
          </a:graphicData>
        </a:graphic>
      </p:graphicFrame>
    </p:spTree>
    <p:extLst>
      <p:ext uri="{BB962C8B-B14F-4D97-AF65-F5344CB8AC3E}">
        <p14:creationId xmlns:p14="http://schemas.microsoft.com/office/powerpoint/2010/main" val="1783072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1A9410-9E85-4736-BE71-E4016ED5A72A}"/>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66F66FF0-5F0C-4BAA-AAFD-59D8C6D6151C}"/>
              </a:ext>
            </a:extLst>
          </p:cNvPr>
          <p:cNvGraphicFramePr>
            <a:graphicFrameLocks noGrp="1"/>
          </p:cNvGraphicFramePr>
          <p:nvPr>
            <p:ph idx="1"/>
            <p:extLst>
              <p:ext uri="{D42A27DB-BD31-4B8C-83A1-F6EECF244321}">
                <p14:modId xmlns:p14="http://schemas.microsoft.com/office/powerpoint/2010/main" val="484180863"/>
              </p:ext>
            </p:extLst>
          </p:nvPr>
        </p:nvGraphicFramePr>
        <p:xfrm>
          <a:off x="684213" y="685800"/>
          <a:ext cx="10155383" cy="5400001"/>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1064709">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1064709">
                <a:tc>
                  <a:txBody>
                    <a:bodyPr/>
                    <a:lstStyle/>
                    <a:p>
                      <a:pPr algn="ctr">
                        <a:lnSpc>
                          <a:spcPct val="115000"/>
                        </a:lnSpc>
                        <a:spcBef>
                          <a:spcPts val="600"/>
                        </a:spcBef>
                        <a:spcAft>
                          <a:spcPts val="600"/>
                        </a:spcAft>
                      </a:pPr>
                      <a:r>
                        <a:rPr lang="vi-VN" sz="1200">
                          <a:effectLst/>
                        </a:rPr>
                        <a:t>42.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Bổ nhiệm giám định viên pháp y</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811578927"/>
                  </a:ext>
                </a:extLst>
              </a:tr>
              <a:tr h="1064709">
                <a:tc>
                  <a:txBody>
                    <a:bodyPr/>
                    <a:lstStyle/>
                    <a:p>
                      <a:pPr algn="ctr">
                        <a:lnSpc>
                          <a:spcPct val="115000"/>
                        </a:lnSpc>
                        <a:spcBef>
                          <a:spcPts val="600"/>
                        </a:spcBef>
                        <a:spcAft>
                          <a:spcPts val="600"/>
                        </a:spcAft>
                      </a:pPr>
                      <a:r>
                        <a:rPr lang="en-US" sz="1200">
                          <a:effectLst/>
                          <a:latin typeface="Tahoma" panose="020B0604030504040204" pitchFamily="34" charset="0"/>
                        </a:rPr>
                        <a:t>48.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Công bố cơ sở đào tạo, cập nhật kiến thức chuyên môn về dược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82986543"/>
                  </a:ext>
                </a:extLst>
              </a:tr>
              <a:tr h="1064709">
                <a:tc>
                  <a:txBody>
                    <a:bodyPr/>
                    <a:lstStyle/>
                    <a:p>
                      <a:pPr algn="ctr">
                        <a:lnSpc>
                          <a:spcPct val="115000"/>
                        </a:lnSpc>
                        <a:spcBef>
                          <a:spcPts val="600"/>
                        </a:spcBef>
                        <a:spcAft>
                          <a:spcPts val="600"/>
                        </a:spcAft>
                      </a:pPr>
                      <a:r>
                        <a:rPr lang="en-US" sz="1200">
                          <a:effectLst/>
                          <a:latin typeface="Tahoma" panose="020B0604030504040204" pitchFamily="34" charset="0"/>
                        </a:rPr>
                        <a:t>49.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Điều chỉnh công bố đào tạo, cập nhật kiến thức chuyên môn về dược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4026333"/>
                  </a:ext>
                </a:extLst>
              </a:tr>
              <a:tr h="1141165">
                <a:tc>
                  <a:txBody>
                    <a:bodyPr/>
                    <a:lstStyle/>
                    <a:p>
                      <a:pPr algn="ctr">
                        <a:lnSpc>
                          <a:spcPct val="115000"/>
                        </a:lnSpc>
                        <a:spcBef>
                          <a:spcPts val="600"/>
                        </a:spcBef>
                        <a:spcAft>
                          <a:spcPts val="600"/>
                        </a:spcAft>
                      </a:pPr>
                      <a:r>
                        <a:rPr lang="en-US" sz="1200">
                          <a:effectLst/>
                          <a:latin typeface="Tahoma" panose="020B0604030504040204" pitchFamily="34" charset="0"/>
                        </a:rPr>
                        <a:t>50.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Chứng chỉ hành nghề dược (bao gồm cả trường hợp cấp Chứng chỉ hành nghề dược nhưng Chứng chỉ hành nghề dược bị thu hồi theo quy định tại các khoản 1, 2, 4, 5, 6, 7, 8, 9, 10, 11 Điều 28 của Luật dược) theo hình thức xét hồ sơ</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284760800"/>
                  </a:ext>
                </a:extLst>
              </a:tr>
            </a:tbl>
          </a:graphicData>
        </a:graphic>
      </p:graphicFrame>
    </p:spTree>
    <p:extLst>
      <p:ext uri="{BB962C8B-B14F-4D97-AF65-F5344CB8AC3E}">
        <p14:creationId xmlns:p14="http://schemas.microsoft.com/office/powerpoint/2010/main" val="132089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2A596-B3E8-4A62-BEBB-C0445E55CBF1}"/>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E3A388E5-4C1E-4347-A04E-ECE6C98AA136}"/>
              </a:ext>
            </a:extLst>
          </p:cNvPr>
          <p:cNvGraphicFramePr>
            <a:graphicFrameLocks noGrp="1"/>
          </p:cNvGraphicFramePr>
          <p:nvPr>
            <p:ph idx="1"/>
            <p:extLst>
              <p:ext uri="{D42A27DB-BD31-4B8C-83A1-F6EECF244321}">
                <p14:modId xmlns:p14="http://schemas.microsoft.com/office/powerpoint/2010/main" val="2000047314"/>
              </p:ext>
            </p:extLst>
          </p:nvPr>
        </p:nvGraphicFramePr>
        <p:xfrm>
          <a:off x="684212" y="663402"/>
          <a:ext cx="10823576" cy="6120000"/>
        </p:xfrm>
        <a:graphic>
          <a:graphicData uri="http://schemas.openxmlformats.org/drawingml/2006/table">
            <a:tbl>
              <a:tblPr firstRow="1" firstCol="1" bandRow="1">
                <a:tableStyleId>{7DF18680-E054-41AD-8BC1-D1AEF772440D}</a:tableStyleId>
              </a:tblPr>
              <a:tblGrid>
                <a:gridCol w="597988">
                  <a:extLst>
                    <a:ext uri="{9D8B030D-6E8A-4147-A177-3AD203B41FA5}">
                      <a16:colId xmlns:a16="http://schemas.microsoft.com/office/drawing/2014/main" xmlns="" val="2511125139"/>
                    </a:ext>
                  </a:extLst>
                </a:gridCol>
                <a:gridCol w="4883073">
                  <a:extLst>
                    <a:ext uri="{9D8B030D-6E8A-4147-A177-3AD203B41FA5}">
                      <a16:colId xmlns:a16="http://schemas.microsoft.com/office/drawing/2014/main" xmlns="" val="4135963311"/>
                    </a:ext>
                  </a:extLst>
                </a:gridCol>
                <a:gridCol w="955963">
                  <a:extLst>
                    <a:ext uri="{9D8B030D-6E8A-4147-A177-3AD203B41FA5}">
                      <a16:colId xmlns:a16="http://schemas.microsoft.com/office/drawing/2014/main" xmlns="" val="1403567413"/>
                    </a:ext>
                  </a:extLst>
                </a:gridCol>
                <a:gridCol w="845128">
                  <a:extLst>
                    <a:ext uri="{9D8B030D-6E8A-4147-A177-3AD203B41FA5}">
                      <a16:colId xmlns:a16="http://schemas.microsoft.com/office/drawing/2014/main" xmlns="" val="1889541037"/>
                    </a:ext>
                  </a:extLst>
                </a:gridCol>
                <a:gridCol w="1108363">
                  <a:extLst>
                    <a:ext uri="{9D8B030D-6E8A-4147-A177-3AD203B41FA5}">
                      <a16:colId xmlns:a16="http://schemas.microsoft.com/office/drawing/2014/main" xmlns="" val="3189547984"/>
                    </a:ext>
                  </a:extLst>
                </a:gridCol>
                <a:gridCol w="2433061">
                  <a:extLst>
                    <a:ext uri="{9D8B030D-6E8A-4147-A177-3AD203B41FA5}">
                      <a16:colId xmlns:a16="http://schemas.microsoft.com/office/drawing/2014/main" xmlns="" val="1056704294"/>
                    </a:ext>
                  </a:extLst>
                </a:gridCol>
              </a:tblGrid>
              <a:tr h="771467">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674563">
                <a:tc>
                  <a:txBody>
                    <a:bodyPr/>
                    <a:lstStyle/>
                    <a:p>
                      <a:pPr algn="ctr">
                        <a:lnSpc>
                          <a:spcPct val="115000"/>
                        </a:lnSpc>
                        <a:spcBef>
                          <a:spcPts val="600"/>
                        </a:spcBef>
                        <a:spcAft>
                          <a:spcPts val="600"/>
                        </a:spcAft>
                      </a:pPr>
                      <a:r>
                        <a:rPr lang="en-US" sz="1200">
                          <a:effectLst/>
                          <a:latin typeface="Tahoma" panose="020B0604030504040204" pitchFamily="34" charset="0"/>
                        </a:rPr>
                        <a:t>51.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Chứng chỉ hành nghề dược theo hình thức xét hồ sơ trong trường hợp Chứng chỉ hành nghề dược bị ghi sai do lỗi của cơ quan cấp Chứng chỉ hành nghề dược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272500922"/>
                  </a:ext>
                </a:extLst>
              </a:tr>
              <a:tr h="510688">
                <a:tc>
                  <a:txBody>
                    <a:bodyPr/>
                    <a:lstStyle/>
                    <a:p>
                      <a:pPr algn="ctr">
                        <a:lnSpc>
                          <a:spcPct val="115000"/>
                        </a:lnSpc>
                        <a:spcBef>
                          <a:spcPts val="600"/>
                        </a:spcBef>
                        <a:spcAft>
                          <a:spcPts val="600"/>
                        </a:spcAft>
                      </a:pPr>
                      <a:r>
                        <a:rPr lang="en-US" sz="1200">
                          <a:effectLst/>
                          <a:latin typeface="Tahoma" panose="020B0604030504040204" pitchFamily="34" charset="0"/>
                        </a:rPr>
                        <a:t>52.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Chứng chỉ hành nghề dược theo hình thức xét hồ sơ</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500685087"/>
                  </a:ext>
                </a:extLst>
              </a:tr>
              <a:tr h="510688">
                <a:tc>
                  <a:txBody>
                    <a:bodyPr/>
                    <a:lstStyle/>
                    <a:p>
                      <a:pPr algn="ctr">
                        <a:lnSpc>
                          <a:spcPct val="115000"/>
                        </a:lnSpc>
                        <a:spcBef>
                          <a:spcPts val="600"/>
                        </a:spcBef>
                        <a:spcAft>
                          <a:spcPts val="600"/>
                        </a:spcAft>
                      </a:pPr>
                      <a:r>
                        <a:rPr lang="en-US" sz="1200">
                          <a:effectLst/>
                          <a:latin typeface="Tahoma" panose="020B0604030504040204" pitchFamily="34" charset="0"/>
                        </a:rPr>
                        <a:t>53.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Điều chỉnh nội dung Chứng chỉ hành nghề dược theo hình thức xét hồ sơ</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49337161"/>
                  </a:ext>
                </a:extLst>
              </a:tr>
              <a:tr h="1372664">
                <a:tc>
                  <a:txBody>
                    <a:bodyPr/>
                    <a:lstStyle/>
                    <a:p>
                      <a:pPr algn="ctr">
                        <a:lnSpc>
                          <a:spcPct val="115000"/>
                        </a:lnSpc>
                        <a:spcBef>
                          <a:spcPts val="600"/>
                        </a:spcBef>
                        <a:spcAft>
                          <a:spcPts val="600"/>
                        </a:spcAft>
                      </a:pPr>
                      <a:r>
                        <a:rPr lang="en-US" sz="1200">
                          <a:effectLst/>
                          <a:latin typeface="Tahoma" panose="020B0604030504040204" pitchFamily="34" charset="0"/>
                        </a:rPr>
                        <a:t>54.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lần đầu và cấp Giấy chứng nhận đủ điều kiện kinh doanh dược đối với trường hợp bị thu hồi Giấy chứng nhận đủ điều kiện kinh doanh dược thuộc thẩm quyền của Sở Y tế (Cơ sở bán buôn thuốc, nguyên liệu làm thuốc; Cơ sở bán lẻ thuốc bao gồm nhà thuốc, quầy thuốc, tủ thuốc trạm y tế xã, cơ sở chuyên bán lẻ dược liệu, thuốc dược liệu, thuốc cổ truyền)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95128520"/>
                  </a:ext>
                </a:extLst>
              </a:tr>
              <a:tr h="1372664">
                <a:tc>
                  <a:txBody>
                    <a:bodyPr/>
                    <a:lstStyle/>
                    <a:p>
                      <a:pPr algn="ctr">
                        <a:lnSpc>
                          <a:spcPct val="115000"/>
                        </a:lnSpc>
                        <a:spcBef>
                          <a:spcPts val="600"/>
                        </a:spcBef>
                        <a:spcAft>
                          <a:spcPts val="600"/>
                        </a:spcAft>
                      </a:pPr>
                      <a:r>
                        <a:rPr lang="en-US" sz="1200">
                          <a:effectLst/>
                          <a:latin typeface="Tahoma" panose="020B0604030504040204" pitchFamily="34" charset="0"/>
                        </a:rPr>
                        <a:t>55.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chứng nhận đủ điều kiện kinh doanh dược cho cơ sở thay đổi loại hình kinh doanh hoặc phạm vi kinh doanh dược mà có thay đổi điều kiện kinh doanh, thay đổi địa điểm kinh doanh thuộc thẩm quyền của Sở Y tế (Cơ sở bán buôn thuốc, nguyên liệu làm thuốc; Cơ sở bán lẻ thuốc bao gồm nhà thuốc, quầy thuốc, tủ thuốc trạm y tế xã, cơ sở chuyên bán lẻ dược liệu, thuốc dược liệu, thuốc cổ truyền)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633958991"/>
                  </a:ext>
                </a:extLst>
              </a:tr>
              <a:tr h="907266">
                <a:tc>
                  <a:txBody>
                    <a:bodyPr/>
                    <a:lstStyle/>
                    <a:p>
                      <a:pPr algn="ctr">
                        <a:lnSpc>
                          <a:spcPct val="115000"/>
                        </a:lnSpc>
                        <a:spcBef>
                          <a:spcPts val="600"/>
                        </a:spcBef>
                        <a:spcAft>
                          <a:spcPts val="600"/>
                        </a:spcAft>
                      </a:pPr>
                      <a:r>
                        <a:rPr lang="en-US" sz="1200">
                          <a:effectLst/>
                          <a:latin typeface="Tahoma" panose="020B0604030504040204" pitchFamily="34" charset="0"/>
                        </a:rPr>
                        <a:t>56.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chứng nhận đủ điều kiện kinh doanh dược thuộc thẩm quyền của Sở Y tế (Cơ sở bán buôn thuốc, nguyên liệu làm thuốc; Cơ sở bán lẻ thuốc bao gồm nhà thuốc, quầy thuốc, tủ thuốc trạm y tế xã, cơ sở chuyên bán lẻ dược liệu, thuốc dược liệu, thuốc cổ truyền)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814531865"/>
                  </a:ext>
                </a:extLst>
              </a:tr>
            </a:tbl>
          </a:graphicData>
        </a:graphic>
      </p:graphicFrame>
    </p:spTree>
    <p:extLst>
      <p:ext uri="{BB962C8B-B14F-4D97-AF65-F5344CB8AC3E}">
        <p14:creationId xmlns:p14="http://schemas.microsoft.com/office/powerpoint/2010/main" val="1685057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2B8E88-D4AF-48A7-929C-612D145D0971}"/>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53A10ECB-9499-4A9A-B322-F2F287FB5069}"/>
              </a:ext>
            </a:extLst>
          </p:cNvPr>
          <p:cNvGraphicFramePr>
            <a:graphicFrameLocks noGrp="1"/>
          </p:cNvGraphicFramePr>
          <p:nvPr>
            <p:ph idx="1"/>
            <p:extLst>
              <p:ext uri="{D42A27DB-BD31-4B8C-83A1-F6EECF244321}">
                <p14:modId xmlns:p14="http://schemas.microsoft.com/office/powerpoint/2010/main" val="1530469728"/>
              </p:ext>
            </p:extLst>
          </p:nvPr>
        </p:nvGraphicFramePr>
        <p:xfrm>
          <a:off x="684213" y="685800"/>
          <a:ext cx="10823576" cy="6137624"/>
        </p:xfrm>
        <a:graphic>
          <a:graphicData uri="http://schemas.openxmlformats.org/drawingml/2006/table">
            <a:tbl>
              <a:tblPr firstRow="1" firstCol="1" bandRow="1">
                <a:tableStyleId>{7DF18680-E054-41AD-8BC1-D1AEF772440D}</a:tableStyleId>
              </a:tblPr>
              <a:tblGrid>
                <a:gridCol w="597988">
                  <a:extLst>
                    <a:ext uri="{9D8B030D-6E8A-4147-A177-3AD203B41FA5}">
                      <a16:colId xmlns:a16="http://schemas.microsoft.com/office/drawing/2014/main" xmlns="" val="2511125139"/>
                    </a:ext>
                  </a:extLst>
                </a:gridCol>
                <a:gridCol w="4462582">
                  <a:extLst>
                    <a:ext uri="{9D8B030D-6E8A-4147-A177-3AD203B41FA5}">
                      <a16:colId xmlns:a16="http://schemas.microsoft.com/office/drawing/2014/main" xmlns="" val="4135963311"/>
                    </a:ext>
                  </a:extLst>
                </a:gridCol>
                <a:gridCol w="1017377">
                  <a:extLst>
                    <a:ext uri="{9D8B030D-6E8A-4147-A177-3AD203B41FA5}">
                      <a16:colId xmlns:a16="http://schemas.microsoft.com/office/drawing/2014/main" xmlns="" val="1403567413"/>
                    </a:ext>
                  </a:extLst>
                </a:gridCol>
                <a:gridCol w="705626">
                  <a:extLst>
                    <a:ext uri="{9D8B030D-6E8A-4147-A177-3AD203B41FA5}">
                      <a16:colId xmlns:a16="http://schemas.microsoft.com/office/drawing/2014/main" xmlns="" val="1889541037"/>
                    </a:ext>
                  </a:extLst>
                </a:gridCol>
                <a:gridCol w="763829">
                  <a:extLst>
                    <a:ext uri="{9D8B030D-6E8A-4147-A177-3AD203B41FA5}">
                      <a16:colId xmlns:a16="http://schemas.microsoft.com/office/drawing/2014/main" xmlns="" val="3189547984"/>
                    </a:ext>
                  </a:extLst>
                </a:gridCol>
                <a:gridCol w="3276174">
                  <a:extLst>
                    <a:ext uri="{9D8B030D-6E8A-4147-A177-3AD203B41FA5}">
                      <a16:colId xmlns:a16="http://schemas.microsoft.com/office/drawing/2014/main" xmlns="" val="1056704294"/>
                    </a:ext>
                  </a:extLst>
                </a:gridCol>
              </a:tblGrid>
              <a:tr h="621832">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1050066">
                <a:tc>
                  <a:txBody>
                    <a:bodyPr/>
                    <a:lstStyle/>
                    <a:p>
                      <a:pPr algn="ctr">
                        <a:lnSpc>
                          <a:spcPct val="115000"/>
                        </a:lnSpc>
                        <a:spcBef>
                          <a:spcPts val="600"/>
                        </a:spcBef>
                        <a:spcAft>
                          <a:spcPts val="600"/>
                        </a:spcAft>
                      </a:pPr>
                      <a:r>
                        <a:rPr lang="en-US" sz="1200">
                          <a:effectLst/>
                          <a:latin typeface="Tahoma" panose="020B0604030504040204" pitchFamily="34" charset="0"/>
                        </a:rPr>
                        <a:t>57.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Điều chỉnh Giấy chứng nhận đủ điều kiện kinh doanh dược thuộc thẩm quyền của Sở Y tế (Cơ sở bán buôn thuốc, nguyên liệu làm thuốc; Cơ sở bán lẻ thuốc bao gồm nhà thuốc, quầy thuốc, tủ thuốc trạm y tế xã, cơ sở chuyên bán lẻ dược liệu, thuốc dược liệu, thuốc cổ truyền)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4433216"/>
                  </a:ext>
                </a:extLst>
              </a:tr>
              <a:tr h="512464">
                <a:tc>
                  <a:txBody>
                    <a:bodyPr/>
                    <a:lstStyle/>
                    <a:p>
                      <a:pPr algn="ctr">
                        <a:lnSpc>
                          <a:spcPct val="115000"/>
                        </a:lnSpc>
                        <a:spcBef>
                          <a:spcPts val="600"/>
                        </a:spcBef>
                        <a:spcAft>
                          <a:spcPts val="600"/>
                        </a:spcAft>
                      </a:pPr>
                      <a:r>
                        <a:rPr lang="en-US" sz="1200">
                          <a:effectLst/>
                          <a:latin typeface="Tahoma" panose="020B0604030504040204" pitchFamily="34" charset="0"/>
                        </a:rPr>
                        <a:t>58.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Thông báo hoạt động bán lẻ thuốc lưu động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718486201"/>
                  </a:ext>
                </a:extLst>
              </a:tr>
              <a:tr h="1050066">
                <a:tc>
                  <a:txBody>
                    <a:bodyPr/>
                    <a:lstStyle/>
                    <a:p>
                      <a:pPr algn="ctr">
                        <a:lnSpc>
                          <a:spcPct val="115000"/>
                        </a:lnSpc>
                        <a:spcBef>
                          <a:spcPts val="600"/>
                        </a:spcBef>
                        <a:spcAft>
                          <a:spcPts val="600"/>
                        </a:spcAft>
                      </a:pPr>
                      <a:r>
                        <a:rPr lang="en-US" sz="1200">
                          <a:effectLst/>
                          <a:latin typeface="Tahoma" panose="020B0604030504040204" pitchFamily="34" charset="0"/>
                        </a:rPr>
                        <a:t>63.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phép xuất khẩu thuốc phải kiểm soát đặc biệt thuộc hành lý cá nhân của tổ chức, cá nhân xuất cảnh gửi theo vận tải đơn, hàng hóa mang theo người của tổ chức, cá nhân xuất cảnh để điều trị bệnh cho bản thân người xuất cảnh và không phải nguyên liệu làm thuốc phải kiểm soát đặc biệt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042795055"/>
                  </a:ext>
                </a:extLst>
              </a:tr>
              <a:tr h="835717">
                <a:tc>
                  <a:txBody>
                    <a:bodyPr/>
                    <a:lstStyle/>
                    <a:p>
                      <a:pPr algn="ctr">
                        <a:lnSpc>
                          <a:spcPct val="115000"/>
                        </a:lnSpc>
                        <a:spcBef>
                          <a:spcPts val="600"/>
                        </a:spcBef>
                        <a:spcAft>
                          <a:spcPts val="600"/>
                        </a:spcAft>
                      </a:pPr>
                      <a:r>
                        <a:rPr lang="en-US" sz="1200">
                          <a:effectLst/>
                          <a:latin typeface="Tahoma" panose="020B0604030504040204" pitchFamily="34" charset="0"/>
                        </a:rPr>
                        <a:t>64.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phép nhập khẩu thuốc thuộc hành lý cá nhân của tổ chức, cá nhân nhập cảnh gửi theo vận tải đơn, hàng hóa mang theo người của tổ chức, cá nhân nhập cảnh để điều trị bệnh cho bản thân người nhập cảnh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092945450"/>
                  </a:ext>
                </a:extLst>
              </a:tr>
              <a:tr h="512464">
                <a:tc>
                  <a:txBody>
                    <a:bodyPr/>
                    <a:lstStyle/>
                    <a:p>
                      <a:pPr algn="ctr">
                        <a:lnSpc>
                          <a:spcPct val="115000"/>
                        </a:lnSpc>
                        <a:spcBef>
                          <a:spcPts val="600"/>
                        </a:spcBef>
                        <a:spcAft>
                          <a:spcPts val="600"/>
                        </a:spcAft>
                      </a:pPr>
                      <a:r>
                        <a:rPr lang="en-US" sz="1200">
                          <a:effectLst/>
                          <a:latin typeface="Tahoma" panose="020B0604030504040204" pitchFamily="34" charset="0"/>
                        </a:rPr>
                        <a:t>65.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xác nhận nội dung thông tin thuốc theo hình thức hội thảo giới thiệu thuốc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58276906"/>
                  </a:ext>
                </a:extLst>
              </a:tr>
              <a:tr h="512464">
                <a:tc>
                  <a:txBody>
                    <a:bodyPr/>
                    <a:lstStyle/>
                    <a:p>
                      <a:pPr algn="ctr">
                        <a:lnSpc>
                          <a:spcPct val="115000"/>
                        </a:lnSpc>
                        <a:spcBef>
                          <a:spcPts val="600"/>
                        </a:spcBef>
                        <a:spcAft>
                          <a:spcPts val="600"/>
                        </a:spcAft>
                      </a:pPr>
                      <a:r>
                        <a:rPr lang="en-US" sz="1200">
                          <a:effectLst/>
                          <a:latin typeface="Tahoma" panose="020B0604030504040204" pitchFamily="34" charset="0"/>
                        </a:rPr>
                        <a:t>66.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xác nhận nội dung thông tin thuốc thuộc thẩm quyền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718370421"/>
                  </a:ext>
                </a:extLst>
              </a:tr>
              <a:tr h="512464">
                <a:tc>
                  <a:txBody>
                    <a:bodyPr/>
                    <a:lstStyle/>
                    <a:p>
                      <a:pPr algn="ctr">
                        <a:lnSpc>
                          <a:spcPct val="115000"/>
                        </a:lnSpc>
                        <a:spcBef>
                          <a:spcPts val="600"/>
                        </a:spcBef>
                        <a:spcAft>
                          <a:spcPts val="600"/>
                        </a:spcAft>
                      </a:pPr>
                      <a:r>
                        <a:rPr lang="en-US" sz="1200">
                          <a:effectLst/>
                          <a:latin typeface="Tahoma" panose="020B0604030504040204" pitchFamily="34" charset="0"/>
                        </a:rPr>
                        <a:t>67.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Điều chỉnh nội dung thông tin thuốc đã được cấp Giấy xác nhận thuộc thẩm quyền của Sở Y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10960621"/>
                  </a:ext>
                </a:extLst>
              </a:tr>
              <a:tr h="512464">
                <a:tc>
                  <a:txBody>
                    <a:bodyPr/>
                    <a:lstStyle/>
                    <a:p>
                      <a:pPr algn="ctr">
                        <a:lnSpc>
                          <a:spcPct val="115000"/>
                        </a:lnSpc>
                        <a:spcBef>
                          <a:spcPts val="600"/>
                        </a:spcBef>
                        <a:spcAft>
                          <a:spcPts val="600"/>
                        </a:spcAft>
                      </a:pPr>
                      <a:r>
                        <a:rPr lang="en-US" sz="1200">
                          <a:effectLst/>
                          <a:latin typeface="Tahoma" panose="020B0604030504040204" pitchFamily="34" charset="0"/>
                        </a:rPr>
                        <a:t>68.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Kê khai lại giá thuốc sản xuất trong nước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664346738"/>
                  </a:ext>
                </a:extLst>
              </a:tr>
            </a:tbl>
          </a:graphicData>
        </a:graphic>
      </p:graphicFrame>
    </p:spTree>
    <p:extLst>
      <p:ext uri="{BB962C8B-B14F-4D97-AF65-F5344CB8AC3E}">
        <p14:creationId xmlns:p14="http://schemas.microsoft.com/office/powerpoint/2010/main" val="1994896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A0A76-1FD7-4FB9-A7C6-95F53BF29529}"/>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7712E2E3-608D-4BA4-80A2-6B20FF409B94}"/>
              </a:ext>
            </a:extLst>
          </p:cNvPr>
          <p:cNvGraphicFramePr>
            <a:graphicFrameLocks noGrp="1"/>
          </p:cNvGraphicFramePr>
          <p:nvPr>
            <p:ph idx="1"/>
            <p:extLst>
              <p:ext uri="{D42A27DB-BD31-4B8C-83A1-F6EECF244321}">
                <p14:modId xmlns:p14="http://schemas.microsoft.com/office/powerpoint/2010/main" val="3636143205"/>
              </p:ext>
            </p:extLst>
          </p:nvPr>
        </p:nvGraphicFramePr>
        <p:xfrm>
          <a:off x="684213" y="685800"/>
          <a:ext cx="11050587" cy="5972483"/>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969124">
                  <a:extLst>
                    <a:ext uri="{9D8B030D-6E8A-4147-A177-3AD203B41FA5}">
                      <a16:colId xmlns:a16="http://schemas.microsoft.com/office/drawing/2014/main" xmlns="" val="1056704294"/>
                    </a:ext>
                  </a:extLst>
                </a:gridCol>
              </a:tblGrid>
              <a:tr h="643839">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611012">
                <a:tc>
                  <a:txBody>
                    <a:bodyPr/>
                    <a:lstStyle/>
                    <a:p>
                      <a:pPr algn="ctr">
                        <a:lnSpc>
                          <a:spcPct val="115000"/>
                        </a:lnSpc>
                        <a:spcBef>
                          <a:spcPts val="600"/>
                        </a:spcBef>
                        <a:spcAft>
                          <a:spcPts val="600"/>
                        </a:spcAft>
                      </a:pPr>
                      <a:r>
                        <a:rPr lang="vi-VN" sz="1200" b="1">
                          <a:solidFill>
                            <a:schemeClr val="bg1"/>
                          </a:solidFill>
                          <a:effectLst/>
                        </a:rPr>
                        <a:t>XI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Khoa học và Công nghệ</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6570762"/>
                  </a:ext>
                </a:extLst>
              </a:tr>
              <a:tr h="611012">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Công bố sử dụng dấu định lượng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66796072"/>
                  </a:ext>
                </a:extLst>
              </a:tr>
              <a:tr h="611012">
                <a:tc>
                  <a:txBody>
                    <a:bodyPr/>
                    <a:lstStyle/>
                    <a:p>
                      <a:pPr algn="ctr">
                        <a:lnSpc>
                          <a:spcPct val="115000"/>
                        </a:lnSpc>
                        <a:spcBef>
                          <a:spcPts val="600"/>
                        </a:spcBef>
                        <a:spcAft>
                          <a:spcPts val="600"/>
                        </a:spcAft>
                      </a:pPr>
                      <a:r>
                        <a:rPr lang="vi-VN" sz="1200">
                          <a:effectLst/>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Điều chỉnh nội </a:t>
                      </a:r>
                      <a:r>
                        <a:rPr lang="en-US" sz="1200">
                          <a:effectLst/>
                          <a:latin typeface="Tahoma" panose="020B0604030504040204" pitchFamily="34" charset="0"/>
                        </a:rPr>
                        <a:t>d</a:t>
                      </a:r>
                      <a:r>
                        <a:rPr lang="vi-VN" sz="1200">
                          <a:effectLst/>
                        </a:rPr>
                        <a:t>ung bản công bố sử dụng dấu định lượng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91708106"/>
                  </a:ext>
                </a:extLst>
              </a:tr>
              <a:tr h="611012">
                <a:tc>
                  <a:txBody>
                    <a:bodyPr/>
                    <a:lstStyle/>
                    <a:p>
                      <a:pPr algn="ctr">
                        <a:lnSpc>
                          <a:spcPct val="115000"/>
                        </a:lnSpc>
                        <a:spcBef>
                          <a:spcPts val="600"/>
                        </a:spcBef>
                        <a:spcAft>
                          <a:spcPts val="600"/>
                        </a:spcAft>
                      </a:pPr>
                      <a:r>
                        <a:rPr lang="vi-VN" sz="1200">
                          <a:effectLst/>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kiểm tra nhà nước về đo lường đối với phương tiện đo, lượng của hàng đóng gói sẵn nhập kh</a:t>
                      </a:r>
                      <a:r>
                        <a:rPr lang="en-US" sz="1200">
                          <a:effectLst/>
                          <a:latin typeface="Tahoma" panose="020B0604030504040204" pitchFamily="34" charset="0"/>
                        </a:rPr>
                        <a:t>ẩ</a:t>
                      </a:r>
                      <a:r>
                        <a:rPr lang="vi-VN" sz="1200">
                          <a:effectLst/>
                        </a:rPr>
                        <a:t>u</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1410211"/>
                  </a:ext>
                </a:extLst>
              </a:tr>
              <a:tr h="611012">
                <a:tc>
                  <a:txBody>
                    <a:bodyPr/>
                    <a:lstStyle/>
                    <a:p>
                      <a:pPr algn="ctr">
                        <a:lnSpc>
                          <a:spcPct val="115000"/>
                        </a:lnSpc>
                        <a:spcBef>
                          <a:spcPts val="600"/>
                        </a:spcBef>
                        <a:spcAft>
                          <a:spcPts val="600"/>
                        </a:spcAft>
                      </a:pPr>
                      <a:r>
                        <a:rPr lang="vi-VN" sz="1200">
                          <a:effectLst/>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công bố h</a:t>
                      </a:r>
                      <a:r>
                        <a:rPr lang="en-US" sz="1200">
                          <a:effectLst/>
                          <a:latin typeface="Tahoma" panose="020B0604030504040204" pitchFamily="34" charset="0"/>
                        </a:rPr>
                        <a:t>ợ</a:t>
                      </a:r>
                      <a:r>
                        <a:rPr lang="vi-VN" sz="1200">
                          <a:effectLst/>
                        </a:rPr>
                        <a:t>p chuẩn dựa trên kết quả chứng nhận h</a:t>
                      </a:r>
                      <a:r>
                        <a:rPr lang="en-US" sz="1200">
                          <a:effectLst/>
                        </a:rPr>
                        <a:t>ợ</a:t>
                      </a:r>
                      <a:r>
                        <a:rPr lang="vi-VN" sz="1200">
                          <a:effectLst/>
                        </a:rPr>
                        <a:t>p chuẩn của tổ chức chứng nhận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630759224"/>
                  </a:ext>
                </a:extLst>
              </a:tr>
              <a:tr h="611012">
                <a:tc>
                  <a:txBody>
                    <a:bodyPr/>
                    <a:lstStyle/>
                    <a:p>
                      <a:pPr algn="ctr">
                        <a:lnSpc>
                          <a:spcPct val="115000"/>
                        </a:lnSpc>
                        <a:spcBef>
                          <a:spcPts val="600"/>
                        </a:spcBef>
                        <a:spcAft>
                          <a:spcPts val="600"/>
                        </a:spcAft>
                      </a:pPr>
                      <a:r>
                        <a:rPr lang="vi-VN" sz="1200">
                          <a:effectLst/>
                        </a:rPr>
                        <a:t>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công bố h</a:t>
                      </a:r>
                      <a:r>
                        <a:rPr lang="en-US" sz="1200">
                          <a:effectLst/>
                          <a:latin typeface="Tahoma" panose="020B0604030504040204" pitchFamily="34" charset="0"/>
                        </a:rPr>
                        <a:t>ợ</a:t>
                      </a:r>
                      <a:r>
                        <a:rPr lang="vi-VN" sz="1200">
                          <a:effectLst/>
                        </a:rPr>
                        <a:t>p chuẩn dựa trên kết quả tự đánh giá của tổ chức, cá nhân sản xuất,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140825401"/>
                  </a:ext>
                </a:extLst>
              </a:tr>
              <a:tr h="932620">
                <a:tc>
                  <a:txBody>
                    <a:bodyPr/>
                    <a:lstStyle/>
                    <a:p>
                      <a:pPr algn="ctr">
                        <a:lnSpc>
                          <a:spcPct val="115000"/>
                        </a:lnSpc>
                        <a:spcBef>
                          <a:spcPts val="600"/>
                        </a:spcBef>
                        <a:spcAft>
                          <a:spcPts val="600"/>
                        </a:spcAft>
                      </a:pPr>
                      <a:r>
                        <a:rPr lang="vi-VN" sz="1200">
                          <a:effectLst/>
                        </a:rPr>
                        <a:t>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công bố hợp quy đối với các sản phẩm, hàng hóa, dịch vụ, quá trình, môi trường được quản lý bởi các quy chuẩn kỹ thuật quốc gia do Bộ Khoa học và Công nghệ ban hành dựa trên kết quả chứng nhận hợp quy của tổ chức chứng nhận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69218732"/>
                  </a:ext>
                </a:extLst>
              </a:tr>
              <a:tr h="611012">
                <a:tc>
                  <a:txBody>
                    <a:bodyPr/>
                    <a:lstStyle/>
                    <a:p>
                      <a:pPr algn="ctr">
                        <a:lnSpc>
                          <a:spcPct val="115000"/>
                        </a:lnSpc>
                        <a:spcBef>
                          <a:spcPts val="600"/>
                        </a:spcBef>
                        <a:spcAft>
                          <a:spcPts val="600"/>
                        </a:spcAft>
                      </a:pPr>
                      <a:r>
                        <a:rPr lang="en-US" sz="1200">
                          <a:effectLst/>
                          <a:latin typeface="Tahoma" panose="020B0604030504040204" pitchFamily="34" charset="0"/>
                        </a:rPr>
                        <a: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447733482"/>
                  </a:ext>
                </a:extLst>
              </a:tr>
            </a:tbl>
          </a:graphicData>
        </a:graphic>
      </p:graphicFrame>
    </p:spTree>
    <p:extLst>
      <p:ext uri="{BB962C8B-B14F-4D97-AF65-F5344CB8AC3E}">
        <p14:creationId xmlns:p14="http://schemas.microsoft.com/office/powerpoint/2010/main" val="2416459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41E79D-AAAF-4D97-AC24-EA4A5A0CE6B3}"/>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DB2D3CE4-6717-4D14-AB30-F5664BB0A042}"/>
              </a:ext>
            </a:extLst>
          </p:cNvPr>
          <p:cNvGraphicFramePr>
            <a:graphicFrameLocks noGrp="1"/>
          </p:cNvGraphicFramePr>
          <p:nvPr>
            <p:ph idx="1"/>
            <p:extLst>
              <p:ext uri="{D42A27DB-BD31-4B8C-83A1-F6EECF244321}">
                <p14:modId xmlns:p14="http://schemas.microsoft.com/office/powerpoint/2010/main" val="3279434492"/>
              </p:ext>
            </p:extLst>
          </p:nvPr>
        </p:nvGraphicFramePr>
        <p:xfrm>
          <a:off x="684213" y="685800"/>
          <a:ext cx="10155383" cy="5517700"/>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657700">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540000">
                <a:tc>
                  <a:txBody>
                    <a:bodyPr/>
                    <a:lstStyle/>
                    <a:p>
                      <a:pPr algn="ctr">
                        <a:lnSpc>
                          <a:spcPct val="115000"/>
                        </a:lnSpc>
                        <a:spcBef>
                          <a:spcPts val="600"/>
                        </a:spcBef>
                        <a:spcAft>
                          <a:spcPts val="600"/>
                        </a:spcAft>
                      </a:pPr>
                      <a:r>
                        <a:rPr lang="vi-VN" sz="1200" b="1">
                          <a:solidFill>
                            <a:schemeClr val="bg1"/>
                          </a:solidFill>
                          <a:effectLst/>
                        </a:rPr>
                        <a:t>XII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Văn hóa, Thể thao và Du lịch</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90769046"/>
                  </a:ext>
                </a:extLst>
              </a:tr>
              <a:tr h="540000">
                <a:tc>
                  <a:txBody>
                    <a:bodyPr/>
                    <a:lstStyle/>
                    <a:p>
                      <a:pPr algn="ctr">
                        <a:lnSpc>
                          <a:spcPct val="115000"/>
                        </a:lnSpc>
                        <a:spcBef>
                          <a:spcPts val="600"/>
                        </a:spcBef>
                        <a:spcAft>
                          <a:spcPts val="600"/>
                        </a:spcAft>
                      </a:pPr>
                      <a:r>
                        <a:rPr lang="vi-VN" sz="1200">
                          <a:effectLst/>
                        </a:rPr>
                        <a:t>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Tiếp nhận thông báo sản phẩm quảng cáo trên bảng quảng cáo, băng rôn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0305625"/>
                  </a:ext>
                </a:extLst>
              </a:tr>
              <a:tr h="540000">
                <a:tc>
                  <a:txBody>
                    <a:bodyPr/>
                    <a:lstStyle/>
                    <a:p>
                      <a:pPr algn="ctr">
                        <a:lnSpc>
                          <a:spcPct val="115000"/>
                        </a:lnSpc>
                        <a:spcBef>
                          <a:spcPts val="600"/>
                        </a:spcBef>
                        <a:spcAft>
                          <a:spcPts val="600"/>
                        </a:spcAft>
                      </a:pPr>
                      <a:r>
                        <a:rPr lang="vi-VN" sz="1200">
                          <a:effectLst/>
                        </a:rPr>
                        <a:t>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Tiếp nhận thông báo tổ chức đoàn người thực hiện quảng cáo</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595117939"/>
                  </a:ext>
                </a:extLst>
              </a:tr>
              <a:tr h="540000">
                <a:tc>
                  <a:txBody>
                    <a:bodyPr/>
                    <a:lstStyle/>
                    <a:p>
                      <a:pPr algn="ctr">
                        <a:lnSpc>
                          <a:spcPct val="115000"/>
                        </a:lnSpc>
                        <a:spcBef>
                          <a:spcPts val="600"/>
                        </a:spcBef>
                        <a:spcAft>
                          <a:spcPts val="600"/>
                        </a:spcAft>
                      </a:pPr>
                      <a:r>
                        <a:rPr lang="vi-VN" sz="1200">
                          <a:effectLst/>
                        </a:rPr>
                        <a:t>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tổ chức biểu diễn nghệ thuật, trình diễn thời trang cho các tổ chức địa phương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57238225"/>
                  </a:ext>
                </a:extLst>
              </a:tr>
              <a:tr h="540000">
                <a:tc>
                  <a:txBody>
                    <a:bodyPr/>
                    <a:lstStyle/>
                    <a:p>
                      <a:pPr algn="ctr">
                        <a:lnSpc>
                          <a:spcPct val="115000"/>
                        </a:lnSpc>
                        <a:spcBef>
                          <a:spcPts val="600"/>
                        </a:spcBef>
                        <a:spcAft>
                          <a:spcPts val="600"/>
                        </a:spcAft>
                      </a:pPr>
                      <a:r>
                        <a:rPr lang="vi-VN" sz="1200">
                          <a:effectLst/>
                        </a:rPr>
                        <a:t>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Thông báo tổ chức biểu diễn nghệ thuật, trình diễn thời trang; thi người đẹp, người mẫu</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45958413"/>
                  </a:ext>
                </a:extLst>
              </a:tr>
              <a:tr h="540000">
                <a:tc>
                  <a:txBody>
                    <a:bodyPr/>
                    <a:lstStyle/>
                    <a:p>
                      <a:pPr algn="ctr">
                        <a:lnSpc>
                          <a:spcPct val="115000"/>
                        </a:lnSpc>
                        <a:spcBef>
                          <a:spcPts val="600"/>
                        </a:spcBef>
                        <a:spcAft>
                          <a:spcPts val="600"/>
                        </a:spcAft>
                      </a:pPr>
                      <a:r>
                        <a:rPr lang="vi-VN" sz="1200">
                          <a:effectLst/>
                        </a:rPr>
                        <a:t>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thẻ hướng dẫn viên du lịch quốc tế</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83727912"/>
                  </a:ext>
                </a:extLst>
              </a:tr>
              <a:tr h="540000">
                <a:tc>
                  <a:txBody>
                    <a:bodyPr/>
                    <a:lstStyle/>
                    <a:p>
                      <a:pPr algn="ctr">
                        <a:lnSpc>
                          <a:spcPct val="115000"/>
                        </a:lnSpc>
                        <a:spcBef>
                          <a:spcPts val="600"/>
                        </a:spcBef>
                        <a:spcAft>
                          <a:spcPts val="600"/>
                        </a:spcAft>
                      </a:pPr>
                      <a:r>
                        <a:rPr lang="vi-VN" sz="1200">
                          <a:effectLst/>
                        </a:rPr>
                        <a:t>10.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thẻ hướng dẫn viên du lịch nội địa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371980953"/>
                  </a:ext>
                </a:extLst>
              </a:tr>
              <a:tr h="540000">
                <a:tc>
                  <a:txBody>
                    <a:bodyPr/>
                    <a:lstStyle/>
                    <a:p>
                      <a:pPr algn="ctr">
                        <a:lnSpc>
                          <a:spcPct val="115000"/>
                        </a:lnSpc>
                        <a:spcBef>
                          <a:spcPts val="600"/>
                        </a:spcBef>
                        <a:spcAft>
                          <a:spcPts val="600"/>
                        </a:spcAft>
                      </a:pPr>
                      <a:r>
                        <a:rPr lang="vi-VN" sz="1200">
                          <a:effectLst/>
                        </a:rPr>
                        <a:t>11.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thẻ hướng dẫn viên du lịch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605309712"/>
                  </a:ext>
                </a:extLst>
              </a:tr>
              <a:tr h="540000">
                <a:tc>
                  <a:txBody>
                    <a:bodyPr/>
                    <a:lstStyle/>
                    <a:p>
                      <a:pPr algn="ctr">
                        <a:lnSpc>
                          <a:spcPct val="115000"/>
                        </a:lnSpc>
                        <a:spcBef>
                          <a:spcPts val="600"/>
                        </a:spcBef>
                        <a:spcAft>
                          <a:spcPts val="600"/>
                        </a:spcAft>
                      </a:pPr>
                      <a:r>
                        <a:rPr lang="vi-VN" sz="1200">
                          <a:effectLst/>
                        </a:rPr>
                        <a:t>12.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Đổi thẻ hướng dẫn viên du lịch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019340759"/>
                  </a:ext>
                </a:extLst>
              </a:tr>
            </a:tbl>
          </a:graphicData>
        </a:graphic>
      </p:graphicFrame>
    </p:spTree>
    <p:extLst>
      <p:ext uri="{BB962C8B-B14F-4D97-AF65-F5344CB8AC3E}">
        <p14:creationId xmlns:p14="http://schemas.microsoft.com/office/powerpoint/2010/main" val="1257157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1449E9-4238-4ABD-B694-7A0770624379}"/>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495CFFC1-8B7C-4285-9256-0C9BFD216561}"/>
              </a:ext>
            </a:extLst>
          </p:cNvPr>
          <p:cNvGraphicFramePr>
            <a:graphicFrameLocks noGrp="1"/>
          </p:cNvGraphicFramePr>
          <p:nvPr>
            <p:ph idx="1"/>
            <p:extLst>
              <p:ext uri="{D42A27DB-BD31-4B8C-83A1-F6EECF244321}">
                <p14:modId xmlns:p14="http://schemas.microsoft.com/office/powerpoint/2010/main" val="981389407"/>
              </p:ext>
            </p:extLst>
          </p:nvPr>
        </p:nvGraphicFramePr>
        <p:xfrm>
          <a:off x="684213" y="685800"/>
          <a:ext cx="10155383" cy="6146058"/>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621826">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393407">
                <a:tc>
                  <a:txBody>
                    <a:bodyPr/>
                    <a:lstStyle/>
                    <a:p>
                      <a:pPr algn="ctr">
                        <a:lnSpc>
                          <a:spcPct val="115000"/>
                        </a:lnSpc>
                        <a:spcBef>
                          <a:spcPts val="600"/>
                        </a:spcBef>
                        <a:spcAft>
                          <a:spcPts val="600"/>
                        </a:spcAft>
                      </a:pPr>
                      <a:r>
                        <a:rPr lang="vi-VN" sz="1200">
                          <a:effectLst/>
                        </a:rPr>
                        <a:t>43.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di vật, cổ vật, bảo vật quốc gia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01030062"/>
                  </a:ext>
                </a:extLst>
              </a:tr>
              <a:tr h="621826">
                <a:tc>
                  <a:txBody>
                    <a:bodyPr/>
                    <a:lstStyle/>
                    <a:p>
                      <a:pPr algn="ctr">
                        <a:lnSpc>
                          <a:spcPct val="115000"/>
                        </a:lnSpc>
                        <a:spcBef>
                          <a:spcPts val="600"/>
                        </a:spcBef>
                        <a:spcAft>
                          <a:spcPts val="600"/>
                        </a:spcAft>
                      </a:pPr>
                      <a:r>
                        <a:rPr lang="vi-VN" sz="1200">
                          <a:effectLst/>
                        </a:rPr>
                        <a:t>44.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phép cho người Việt Nam định cư ở nước ngoài, tổ chức, cá nhân nước ngoài tiến hành nghiên cứu sưu tầm di sản văn hóa phi vật thể tại địa phương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993030346"/>
                  </a:ext>
                </a:extLst>
              </a:tr>
              <a:tr h="407318">
                <a:tc>
                  <a:txBody>
                    <a:bodyPr/>
                    <a:lstStyle/>
                    <a:p>
                      <a:pPr algn="ctr">
                        <a:lnSpc>
                          <a:spcPct val="115000"/>
                        </a:lnSpc>
                        <a:spcBef>
                          <a:spcPts val="600"/>
                        </a:spcBef>
                        <a:spcAft>
                          <a:spcPts val="600"/>
                        </a:spcAft>
                      </a:pPr>
                      <a:r>
                        <a:rPr lang="vi-VN" sz="1200">
                          <a:effectLst/>
                        </a:rPr>
                        <a:t>45.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chứng chỉ hành nghề mua bán di vật, cổ vật, bảo vật quốc gia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633271186"/>
                  </a:ext>
                </a:extLst>
              </a:tr>
              <a:tr h="393407">
                <a:tc>
                  <a:txBody>
                    <a:bodyPr/>
                    <a:lstStyle/>
                    <a:p>
                      <a:pPr algn="ctr">
                        <a:lnSpc>
                          <a:spcPct val="115000"/>
                        </a:lnSpc>
                        <a:spcBef>
                          <a:spcPts val="600"/>
                        </a:spcBef>
                        <a:spcAft>
                          <a:spcPts val="600"/>
                        </a:spcAft>
                      </a:pPr>
                      <a:r>
                        <a:rPr lang="vi-VN" sz="1200">
                          <a:effectLst/>
                        </a:rPr>
                        <a:t>46.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chứng chỉ hành nghề tu b</a:t>
                      </a:r>
                      <a:r>
                        <a:rPr lang="en-US" sz="1200">
                          <a:effectLst/>
                          <a:latin typeface="Tahoma" panose="020B0604030504040204" pitchFamily="34" charset="0"/>
                        </a:rPr>
                        <a:t>ổ</a:t>
                      </a:r>
                      <a:r>
                        <a:rPr lang="vi-VN" sz="1200">
                          <a:effectLst/>
                        </a:rPr>
                        <a:t> di tích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384985967"/>
                  </a:ext>
                </a:extLst>
              </a:tr>
              <a:tr h="393407">
                <a:tc>
                  <a:txBody>
                    <a:bodyPr/>
                    <a:lstStyle/>
                    <a:p>
                      <a:pPr algn="ctr">
                        <a:lnSpc>
                          <a:spcPct val="115000"/>
                        </a:lnSpc>
                        <a:spcBef>
                          <a:spcPts val="600"/>
                        </a:spcBef>
                        <a:spcAft>
                          <a:spcPts val="600"/>
                        </a:spcAft>
                      </a:pPr>
                      <a:r>
                        <a:rPr lang="vi-VN" sz="1200">
                          <a:effectLst/>
                        </a:rPr>
                        <a:t>47.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chứng chỉ hành nghề tu b</a:t>
                      </a:r>
                      <a:r>
                        <a:rPr lang="en-US" sz="1200">
                          <a:effectLst/>
                          <a:latin typeface="Tahoma" panose="020B0604030504040204" pitchFamily="34" charset="0"/>
                        </a:rPr>
                        <a:t>ổ</a:t>
                      </a:r>
                      <a:r>
                        <a:rPr lang="vi-VN" sz="1200">
                          <a:effectLst/>
                        </a:rPr>
                        <a:t> di tích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51244865"/>
                  </a:ext>
                </a:extLst>
              </a:tr>
              <a:tr h="393407">
                <a:tc>
                  <a:txBody>
                    <a:bodyPr/>
                    <a:lstStyle/>
                    <a:p>
                      <a:pPr algn="ctr">
                        <a:lnSpc>
                          <a:spcPct val="115000"/>
                        </a:lnSpc>
                        <a:spcBef>
                          <a:spcPts val="600"/>
                        </a:spcBef>
                        <a:spcAft>
                          <a:spcPts val="600"/>
                        </a:spcAft>
                      </a:pPr>
                      <a:r>
                        <a:rPr lang="vi-VN" sz="1200">
                          <a:effectLst/>
                        </a:rPr>
                        <a:t>48.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chứng nhận đủ điều kiện hành nghề tu bổ di tích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645319310"/>
                  </a:ext>
                </a:extLst>
              </a:tr>
              <a:tr h="407318">
                <a:tc>
                  <a:txBody>
                    <a:bodyPr/>
                    <a:lstStyle/>
                    <a:p>
                      <a:pPr algn="ctr">
                        <a:lnSpc>
                          <a:spcPct val="115000"/>
                        </a:lnSpc>
                        <a:spcBef>
                          <a:spcPts val="600"/>
                        </a:spcBef>
                        <a:spcAft>
                          <a:spcPts val="600"/>
                        </a:spcAft>
                      </a:pPr>
                      <a:r>
                        <a:rPr lang="vi-VN" sz="1200">
                          <a:effectLst/>
                        </a:rPr>
                        <a:t>49.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chứng nhận đủ điều kiện hành nghề tu bổ di tích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099084072"/>
                  </a:ext>
                </a:extLst>
              </a:tr>
              <a:tr h="407318">
                <a:tc>
                  <a:txBody>
                    <a:bodyPr/>
                    <a:lstStyle/>
                    <a:p>
                      <a:pPr algn="ctr">
                        <a:lnSpc>
                          <a:spcPct val="115000"/>
                        </a:lnSpc>
                        <a:spcBef>
                          <a:spcPts val="600"/>
                        </a:spcBef>
                        <a:spcAft>
                          <a:spcPts val="600"/>
                        </a:spcAft>
                      </a:pPr>
                      <a:r>
                        <a:rPr lang="vi-VN" sz="1200">
                          <a:effectLst/>
                        </a:rPr>
                        <a:t>50.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C</a:t>
                      </a:r>
                      <a:r>
                        <a:rPr lang="vi-VN" sz="1200">
                          <a:effectLst/>
                        </a:rPr>
                        <a:t>ấp lại Gi</a:t>
                      </a:r>
                      <a:r>
                        <a:rPr lang="en-US" sz="1200">
                          <a:effectLst/>
                        </a:rPr>
                        <a:t>ấ</a:t>
                      </a:r>
                      <a:r>
                        <a:rPr lang="vi-VN" sz="1200">
                          <a:effectLst/>
                        </a:rPr>
                        <a:t>y chứng nhận đăng ký hoạt động của cơ sở hỗ trợ nạn nhân bạo lực gia đình.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58424669"/>
                  </a:ext>
                </a:extLst>
              </a:tr>
              <a:tr h="407318">
                <a:tc>
                  <a:txBody>
                    <a:bodyPr/>
                    <a:lstStyle/>
                    <a:p>
                      <a:pPr algn="ctr">
                        <a:lnSpc>
                          <a:spcPct val="115000"/>
                        </a:lnSpc>
                        <a:spcBef>
                          <a:spcPts val="600"/>
                        </a:spcBef>
                        <a:spcAft>
                          <a:spcPts val="600"/>
                        </a:spcAft>
                      </a:pPr>
                      <a:r>
                        <a:rPr lang="vi-VN" sz="1200">
                          <a:effectLst/>
                        </a:rPr>
                        <a:t>51.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Đổi Giấy chứng nhận đăng ký hoạt động của cơ sở hỗ trợ nạn nhân bạo lực gia đình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46486296"/>
                  </a:ext>
                </a:extLst>
              </a:tr>
              <a:tr h="407318">
                <a:tc>
                  <a:txBody>
                    <a:bodyPr/>
                    <a:lstStyle/>
                    <a:p>
                      <a:pPr algn="ctr">
                        <a:lnSpc>
                          <a:spcPct val="115000"/>
                        </a:lnSpc>
                        <a:spcBef>
                          <a:spcPts val="600"/>
                        </a:spcBef>
                        <a:spcAft>
                          <a:spcPts val="600"/>
                        </a:spcAft>
                      </a:pPr>
                      <a:r>
                        <a:rPr lang="vi-VN" sz="1200">
                          <a:effectLst/>
                        </a:rPr>
                        <a:t>52.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chứng nhận đăng ký hoạt động của cơ sở tư vấn về phòng, chống bạo lực gia đình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891344708"/>
                  </a:ext>
                </a:extLst>
              </a:tr>
              <a:tr h="407318">
                <a:tc>
                  <a:txBody>
                    <a:bodyPr/>
                    <a:lstStyle/>
                    <a:p>
                      <a:pPr algn="ctr">
                        <a:lnSpc>
                          <a:spcPct val="115000"/>
                        </a:lnSpc>
                        <a:spcBef>
                          <a:spcPts val="600"/>
                        </a:spcBef>
                        <a:spcAft>
                          <a:spcPts val="600"/>
                        </a:spcAft>
                      </a:pPr>
                      <a:r>
                        <a:rPr lang="vi-VN" sz="1200">
                          <a:effectLst/>
                        </a:rPr>
                        <a:t>53.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Đổi Giấy chứng nhận đăng ký hoạt động của cơ sở tư vấn về phòng, chống bạo lực gia đình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98419277"/>
                  </a:ext>
                </a:extLst>
              </a:tr>
              <a:tr h="393407">
                <a:tc>
                  <a:txBody>
                    <a:bodyPr/>
                    <a:lstStyle/>
                    <a:p>
                      <a:pPr algn="ctr">
                        <a:lnSpc>
                          <a:spcPct val="115000"/>
                        </a:lnSpc>
                        <a:spcBef>
                          <a:spcPts val="600"/>
                        </a:spcBef>
                        <a:spcAft>
                          <a:spcPts val="600"/>
                        </a:spcAft>
                      </a:pPr>
                      <a:r>
                        <a:rPr lang="vi-VN" sz="1200">
                          <a:effectLst/>
                        </a:rPr>
                        <a:t>54.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Thẻ nhân viên chăm sóc nạn nhân bạo lực gia đình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452177786"/>
                  </a:ext>
                </a:extLst>
              </a:tr>
              <a:tr h="393407">
                <a:tc>
                  <a:txBody>
                    <a:bodyPr/>
                    <a:lstStyle/>
                    <a:p>
                      <a:pPr algn="ctr">
                        <a:lnSpc>
                          <a:spcPct val="115000"/>
                        </a:lnSpc>
                        <a:spcBef>
                          <a:spcPts val="600"/>
                        </a:spcBef>
                        <a:spcAft>
                          <a:spcPts val="600"/>
                        </a:spcAft>
                      </a:pPr>
                      <a:r>
                        <a:rPr lang="vi-VN" sz="1200">
                          <a:effectLst/>
                        </a:rPr>
                        <a:t>55.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Thẻ nhân viên tư vấn phòng, chống bạo lực gia đình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87320864"/>
                  </a:ext>
                </a:extLst>
              </a:tr>
            </a:tbl>
          </a:graphicData>
        </a:graphic>
      </p:graphicFrame>
    </p:spTree>
    <p:extLst>
      <p:ext uri="{BB962C8B-B14F-4D97-AF65-F5344CB8AC3E}">
        <p14:creationId xmlns:p14="http://schemas.microsoft.com/office/powerpoint/2010/main" val="2614451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ADC49A-3D75-45C6-A492-711FC381CAB8}"/>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6B401ACC-68BA-4692-84A7-FA420ACC101A}"/>
              </a:ext>
            </a:extLst>
          </p:cNvPr>
          <p:cNvGraphicFramePr>
            <a:graphicFrameLocks noGrp="1"/>
          </p:cNvGraphicFramePr>
          <p:nvPr>
            <p:ph idx="1"/>
            <p:extLst>
              <p:ext uri="{D42A27DB-BD31-4B8C-83A1-F6EECF244321}">
                <p14:modId xmlns:p14="http://schemas.microsoft.com/office/powerpoint/2010/main" val="3191451638"/>
              </p:ext>
            </p:extLst>
          </p:nvPr>
        </p:nvGraphicFramePr>
        <p:xfrm>
          <a:off x="684213" y="685800"/>
          <a:ext cx="10155383" cy="5241517"/>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857803">
                <a:tc>
                  <a:txBody>
                    <a:bodyPr/>
                    <a:lstStyle/>
                    <a:p>
                      <a:pPr algn="ctr">
                        <a:lnSpc>
                          <a:spcPct val="115000"/>
                        </a:lnSpc>
                        <a:spcAft>
                          <a:spcPts val="0"/>
                        </a:spcAft>
                      </a:pPr>
                      <a:r>
                        <a:rPr lang="en-US" sz="1400">
                          <a:effectLst/>
                          <a:latin typeface="Tahoma" panose="020B0604030504040204" pitchFamily="34" charset="0"/>
                        </a:rPr>
                        <a:t>STT</a:t>
                      </a:r>
                      <a:endParaRPr lang="vi-VN" sz="14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548433">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XIII</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Tài nguyên và Môi trường</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5479260"/>
                  </a:ext>
                </a:extLst>
              </a:tr>
              <a:tr h="1110985">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biến động quyền sử dụng đất, quyền sở hữu tài sản g</a:t>
                      </a:r>
                      <a:r>
                        <a:rPr lang="en-US" sz="1200">
                          <a:effectLst/>
                          <a:latin typeface="Tahoma" panose="020B0604030504040204" pitchFamily="34" charset="0"/>
                        </a:rPr>
                        <a:t>ắ</a:t>
                      </a:r>
                      <a:r>
                        <a:rPr lang="vi-VN" sz="1200">
                          <a:effectLst/>
                        </a:rPr>
                        <a:t>n liền với đất trong các trường hợp chuyển nhượng, cho thuê, cho thuê lại, thừa kế, tặng cho, góp vốn bằng quyền sử dụng đất, quyền sở hữu tài sản gắn liền với đất; chuyển quyền sử dụng đất, quyền sở hữu tài sản gắn liền với đất của vợ hoặc chồng thành của chung vợ và chồng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29122591"/>
                  </a:ext>
                </a:extLst>
              </a:tr>
              <a:tr h="857803">
                <a:tc>
                  <a:txBody>
                    <a:bodyPr/>
                    <a:lstStyle/>
                    <a:p>
                      <a:pPr algn="ctr">
                        <a:lnSpc>
                          <a:spcPct val="115000"/>
                        </a:lnSpc>
                        <a:spcBef>
                          <a:spcPts val="600"/>
                        </a:spcBef>
                        <a:spcAft>
                          <a:spcPts val="600"/>
                        </a:spcAft>
                      </a:pPr>
                      <a:r>
                        <a:rPr lang="en-US" sz="1200">
                          <a:effectLst/>
                          <a:latin typeface="Tahoma" panose="020B0604030504040204" pitchFamily="34" charset="0"/>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Thủ tục đăng ký kế hoạch bảo vệ môi trường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371356446"/>
                  </a:ext>
                </a:extLst>
              </a:tr>
              <a:tr h="857803">
                <a:tc>
                  <a:txBody>
                    <a:bodyPr/>
                    <a:lstStyle/>
                    <a:p>
                      <a:pPr algn="ctr">
                        <a:lnSpc>
                          <a:spcPct val="115000"/>
                        </a:lnSpc>
                        <a:spcBef>
                          <a:spcPts val="600"/>
                        </a:spcBef>
                        <a:spcAft>
                          <a:spcPts val="600"/>
                        </a:spcAft>
                      </a:pPr>
                      <a:r>
                        <a:rPr lang="en-US" sz="12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chủ nguồn chất thải nguy hại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901793686"/>
                  </a:ext>
                </a:extLst>
              </a:tr>
              <a:tr h="857803">
                <a:tc>
                  <a:txBody>
                    <a:bodyPr/>
                    <a:lstStyle/>
                    <a:p>
                      <a:pPr algn="ctr">
                        <a:lnSpc>
                          <a:spcPct val="115000"/>
                        </a:lnSpc>
                        <a:spcBef>
                          <a:spcPts val="600"/>
                        </a:spcBef>
                        <a:spcAft>
                          <a:spcPts val="600"/>
                        </a:spcAft>
                      </a:pPr>
                      <a:r>
                        <a:rPr lang="en-US" sz="1200">
                          <a:effectLst/>
                          <a:latin typeface="Tahoma" panose="020B0604030504040204" pitchFamily="34" charset="0"/>
                        </a:rPr>
                        <a:t>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Nhóm thủ tục đăng ký, xóa đăng ký thế chấp quyền sử dụng đất và tài sản gắn liền với đất</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44389044"/>
                  </a:ext>
                </a:extLst>
              </a:tr>
            </a:tbl>
          </a:graphicData>
        </a:graphic>
      </p:graphicFrame>
    </p:spTree>
    <p:extLst>
      <p:ext uri="{BB962C8B-B14F-4D97-AF65-F5344CB8AC3E}">
        <p14:creationId xmlns:p14="http://schemas.microsoft.com/office/powerpoint/2010/main" val="129265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DE553266-A9C5-4226-B873-FDCF1F3B0404}"/>
              </a:ext>
            </a:extLst>
          </p:cNvPr>
          <p:cNvSpPr txBox="1">
            <a:spLocks/>
          </p:cNvSpPr>
          <p:nvPr/>
        </p:nvSpPr>
        <p:spPr>
          <a:xfrm>
            <a:off x="3847276" y="432404"/>
            <a:ext cx="8610600" cy="129381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a:lstStyle>
          <a:p>
            <a:r>
              <a:rPr lang="en-US" b="1">
                <a:solidFill>
                  <a:schemeClr val="accent6"/>
                </a:solidFill>
                <a:latin typeface="Tahoma" panose="020B0604030504040204" pitchFamily="34" charset="0"/>
                <a:ea typeface="Tahoma" panose="020B0604030504040204" pitchFamily="34" charset="0"/>
                <a:cs typeface="Tahoma" panose="020B0604030504040204" pitchFamily="34" charset="0"/>
              </a:rPr>
              <a:t>Nội dung</a:t>
            </a:r>
            <a:endParaRPr lang="en-US"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xmlns="" id="{00DB86C6-D61A-4442-BBFD-AE3DA1B8E31E}"/>
              </a:ext>
            </a:extLst>
          </p:cNvPr>
          <p:cNvSpPr txBox="1"/>
          <p:nvPr/>
        </p:nvSpPr>
        <p:spPr>
          <a:xfrm>
            <a:off x="2171596" y="1997655"/>
            <a:ext cx="6787436" cy="1754326"/>
          </a:xfrm>
          <a:prstGeom prst="rect">
            <a:avLst/>
          </a:prstGeom>
          <a:noFill/>
        </p:spPr>
        <p:txBody>
          <a:bodyPr wrap="none" rtlCol="0">
            <a:spAutoFit/>
          </a:bodyPr>
          <a:lstStyle/>
          <a:p>
            <a:pPr>
              <a:lnSpc>
                <a:spcPct val="200000"/>
              </a:lnSpc>
            </a:pPr>
            <a: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t>I. DANH MỤC DỊCH VỤ CÔNG TRỰC TUYẾN CẤP TỈNH.</a:t>
            </a:r>
          </a:p>
          <a:p>
            <a:pPr>
              <a:lnSpc>
                <a:spcPct val="200000"/>
              </a:lnSpc>
            </a:pPr>
            <a: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t>II. DANH MỤC DỊCH VỤ CÔNG TRỰC TUYẾN CẤP HUYỆN, </a:t>
            </a:r>
          </a:p>
          <a:p>
            <a:pPr>
              <a:lnSpc>
                <a:spcPct val="200000"/>
              </a:lnSpc>
            </a:pPr>
            <a:r>
              <a:rPr lang="en-US" b="1" dirty="0">
                <a:solidFill>
                  <a:schemeClr val="accent6"/>
                </a:solidFill>
                <a:latin typeface="Tahoma" panose="020B0604030504040204" pitchFamily="34" charset="0"/>
                <a:ea typeface="Tahoma" panose="020B0604030504040204" pitchFamily="34" charset="0"/>
                <a:cs typeface="Tahoma" panose="020B0604030504040204" pitchFamily="34" charset="0"/>
              </a:rPr>
              <a:t>III. CẤP XÃ.</a:t>
            </a:r>
            <a:endParaRPr lang="vi-VN" b="1"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cxnSp>
        <p:nvCxnSpPr>
          <p:cNvPr id="3" name="Straight Connector 2">
            <a:extLst>
              <a:ext uri="{FF2B5EF4-FFF2-40B4-BE49-F238E27FC236}">
                <a16:creationId xmlns:a16="http://schemas.microsoft.com/office/drawing/2014/main" xmlns="" id="{13820697-57CE-4730-A717-DEAB7B89FBAF}"/>
              </a:ext>
            </a:extLst>
          </p:cNvPr>
          <p:cNvCxnSpPr/>
          <p:nvPr/>
        </p:nvCxnSpPr>
        <p:spPr>
          <a:xfrm>
            <a:off x="1967345" y="2119745"/>
            <a:ext cx="0" cy="1510146"/>
          </a:xfrm>
          <a:prstGeom prst="line">
            <a:avLst/>
          </a:prstGeom>
          <a:ln w="57150"/>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685957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98792E-101A-4647-8BA6-BCB2FAFDD7B6}"/>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8BA7D8AF-A258-4A92-A85A-42641EEBBDB8}"/>
              </a:ext>
            </a:extLst>
          </p:cNvPr>
          <p:cNvGraphicFramePr>
            <a:graphicFrameLocks noGrp="1"/>
          </p:cNvGraphicFramePr>
          <p:nvPr>
            <p:ph idx="1"/>
            <p:extLst>
              <p:ext uri="{D42A27DB-BD31-4B8C-83A1-F6EECF244321}">
                <p14:modId xmlns:p14="http://schemas.microsoft.com/office/powerpoint/2010/main" val="2010450592"/>
              </p:ext>
            </p:extLst>
          </p:nvPr>
        </p:nvGraphicFramePr>
        <p:xfrm>
          <a:off x="684213" y="685800"/>
          <a:ext cx="10155383" cy="5907127"/>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656027">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337500">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XIV</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CÔNG AN</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366174168"/>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Trình báo mất hộ chiếu</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667147467"/>
                  </a:ext>
                </a:extLst>
              </a:tr>
              <a:tr h="337500">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XV</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KẾ HOẠCH VÀ ĐẦU TƯ</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629728464"/>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thành lập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078966353"/>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thành lập chi nhánh, văn phòng đại diện, địa điểm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682019902"/>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thay đổi nội dung đăng ký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615656707"/>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Thông báo thay đổi nội dung đăng ký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668694013"/>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Thông báo mẫu dấu</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94541805"/>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tạm ngừng hoạt động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571614001"/>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hoạt động trở lại trước thời hạn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39111623"/>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chia, tách, sáp nhập và hợp nhất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35270002"/>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Chuyển đổi loại hình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003959503"/>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10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Thông báo quyết định giải thể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43789616"/>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11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Thông báo chấm dứt hoạt động chi nhánh, văn phòng đại diện, địa điểm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728568815"/>
                  </a:ext>
                </a:extLst>
              </a:tr>
              <a:tr h="337500">
                <a:tc>
                  <a:txBody>
                    <a:bodyPr/>
                    <a:lstStyle/>
                    <a:p>
                      <a:pPr algn="ctr">
                        <a:lnSpc>
                          <a:spcPct val="115000"/>
                        </a:lnSpc>
                        <a:spcBef>
                          <a:spcPts val="600"/>
                        </a:spcBef>
                        <a:spcAft>
                          <a:spcPts val="600"/>
                        </a:spcAft>
                      </a:pPr>
                      <a:r>
                        <a:rPr lang="en-US" sz="1200">
                          <a:effectLst/>
                          <a:latin typeface="Tahoma" panose="020B0604030504040204" pitchFamily="34" charset="0"/>
                        </a:rPr>
                        <a:t>12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Đăng ký giải thể doanh nghiệp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29204897"/>
                  </a:ext>
                </a:extLst>
              </a:tr>
            </a:tbl>
          </a:graphicData>
        </a:graphic>
      </p:graphicFrame>
    </p:spTree>
    <p:extLst>
      <p:ext uri="{BB962C8B-B14F-4D97-AF65-F5344CB8AC3E}">
        <p14:creationId xmlns:p14="http://schemas.microsoft.com/office/powerpoint/2010/main" val="3726808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409A92-32E8-4937-889C-059FAA5E7DC6}"/>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926E574E-B8C9-40A6-8EE2-90985F9F95CF}"/>
              </a:ext>
            </a:extLst>
          </p:cNvPr>
          <p:cNvGraphicFramePr>
            <a:graphicFrameLocks noGrp="1"/>
          </p:cNvGraphicFramePr>
          <p:nvPr>
            <p:ph idx="1"/>
            <p:extLst>
              <p:ext uri="{D42A27DB-BD31-4B8C-83A1-F6EECF244321}">
                <p14:modId xmlns:p14="http://schemas.microsoft.com/office/powerpoint/2010/main" val="2202685210"/>
              </p:ext>
            </p:extLst>
          </p:nvPr>
        </p:nvGraphicFramePr>
        <p:xfrm>
          <a:off x="684213" y="685800"/>
          <a:ext cx="10155383" cy="5292001"/>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758196">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305257">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XVI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b="1">
                          <a:effectLst/>
                          <a:latin typeface="Tahoma" panose="020B0604030504040204" pitchFamily="34" charset="0"/>
                        </a:rPr>
                        <a:t>GIAO THÔNG VẬN TẢI</a:t>
                      </a:r>
                      <a:endParaRPr lang="vi-VN" sz="12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52664764"/>
                  </a:ext>
                </a:extLst>
              </a:tr>
              <a:tr h="777307">
                <a:tc>
                  <a:txBody>
                    <a:bodyPr/>
                    <a:lstStyle/>
                    <a:p>
                      <a:pPr algn="ctr">
                        <a:lnSpc>
                          <a:spcPct val="115000"/>
                        </a:lnSpc>
                        <a:spcBef>
                          <a:spcPts val="600"/>
                        </a:spcBef>
                        <a:spcAft>
                          <a:spcPts val="600"/>
                        </a:spcAft>
                      </a:pPr>
                      <a:r>
                        <a:rPr lang="en-US" sz="1200">
                          <a:effectLst/>
                          <a:latin typeface="Tahoma" panose="020B0604030504040204" pitchFamily="34" charset="0"/>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Chấp thuận xây dựng cùng thời điểm với cấp phép thi công xây dựng công trình thiết yếu trong phạm vi bảo vệ kết cấu hạ tầng giao thông đường bộ của quốc lộ đang khai thác</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85239532"/>
                  </a:ext>
                </a:extLst>
              </a:tr>
              <a:tr h="777307">
                <a:tc>
                  <a:txBody>
                    <a:bodyPr/>
                    <a:lstStyle/>
                    <a:p>
                      <a:pPr algn="ctr">
                        <a:lnSpc>
                          <a:spcPct val="115000"/>
                        </a:lnSpc>
                        <a:spcBef>
                          <a:spcPts val="600"/>
                        </a:spcBef>
                        <a:spcAft>
                          <a:spcPts val="600"/>
                        </a:spcAft>
                      </a:pPr>
                      <a:r>
                        <a:rPr lang="en-US" sz="1200">
                          <a:effectLst/>
                          <a:latin typeface="Tahoma" panose="020B0604030504040204" pitchFamily="34" charset="0"/>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Chấp thuận xây dựng công trình thiết yếu trong phạm vi bảo vệ kết cấu hạ tầng giao thông đường bộ của quốc lộ đang khai thác</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160977081"/>
                  </a:ext>
                </a:extLst>
              </a:tr>
              <a:tr h="777307">
                <a:tc>
                  <a:txBody>
                    <a:bodyPr/>
                    <a:lstStyle/>
                    <a:p>
                      <a:pPr algn="ctr">
                        <a:lnSpc>
                          <a:spcPct val="115000"/>
                        </a:lnSpc>
                        <a:spcBef>
                          <a:spcPts val="600"/>
                        </a:spcBef>
                        <a:spcAft>
                          <a:spcPts val="60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Cấp phép thi công xây dựng công trình thiết yếu trong phạm vi bảo vệ kết cấu hạ tầng giao thông đường bộ của quốc lộ đang khai thác</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62042945"/>
                  </a:ext>
                </a:extLst>
              </a:tr>
              <a:tr h="777307">
                <a:tc>
                  <a:txBody>
                    <a:bodyPr/>
                    <a:lstStyle/>
                    <a:p>
                      <a:pPr algn="ctr">
                        <a:lnSpc>
                          <a:spcPct val="115000"/>
                        </a:lnSpc>
                        <a:spcBef>
                          <a:spcPts val="600"/>
                        </a:spcBef>
                        <a:spcAft>
                          <a:spcPts val="60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Gia hạn Chấp thuận xây dựng công trình thiết yếu trong phạm vi bảo vệ kết cấu hạ tầng giao thông đường bộ của quốc lộ đang khai thác</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8279029"/>
                  </a:ext>
                </a:extLst>
              </a:tr>
              <a:tr h="305257">
                <a:tc>
                  <a:txBody>
                    <a:bodyPr/>
                    <a:lstStyle/>
                    <a:p>
                      <a:pPr>
                        <a:lnSpc>
                          <a:spcPct val="115000"/>
                        </a:lnSpc>
                        <a:spcBef>
                          <a:spcPts val="600"/>
                        </a:spcBef>
                        <a:spcAft>
                          <a:spcPts val="600"/>
                        </a:spcAft>
                      </a:pPr>
                      <a:r>
                        <a:rPr lang="en-US" sz="1200" b="1">
                          <a:solidFill>
                            <a:schemeClr val="bg1"/>
                          </a:solidFill>
                          <a:effectLst/>
                          <a:latin typeface="Tahoma" panose="020B0604030504040204" pitchFamily="34" charset="0"/>
                        </a:rPr>
                        <a:t>XVII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b="1">
                          <a:effectLst/>
                          <a:latin typeface="Tahoma" panose="020B0604030504040204" pitchFamily="34" charset="0"/>
                        </a:rPr>
                        <a:t>XÂY DỰNG</a:t>
                      </a:r>
                      <a:endParaRPr lang="vi-VN" sz="12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28773676"/>
                  </a:ext>
                </a:extLst>
              </a:tr>
              <a:tr h="305257">
                <a:tc>
                  <a:txBody>
                    <a:bodyPr/>
                    <a:lstStyle/>
                    <a:p>
                      <a:pPr algn="ctr">
                        <a:lnSpc>
                          <a:spcPct val="115000"/>
                        </a:lnSpc>
                        <a:spcBef>
                          <a:spcPts val="600"/>
                        </a:spcBef>
                        <a:spcAft>
                          <a:spcPts val="600"/>
                        </a:spcAft>
                      </a:pPr>
                      <a:r>
                        <a:rPr lang="en-US" sz="1200">
                          <a:effectLst/>
                          <a:latin typeface="Tahoma" panose="020B0604030504040204" pitchFamily="34" charset="0"/>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Cấp giấy phép xây dựng đối với nhà ở riêng lẻ</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041541417"/>
                  </a:ext>
                </a:extLst>
              </a:tr>
              <a:tr h="508806">
                <a:tc>
                  <a:txBody>
                    <a:bodyPr/>
                    <a:lstStyle/>
                    <a:p>
                      <a:pPr algn="ctr">
                        <a:lnSpc>
                          <a:spcPct val="115000"/>
                        </a:lnSpc>
                        <a:spcBef>
                          <a:spcPts val="600"/>
                        </a:spcBef>
                        <a:spcAft>
                          <a:spcPts val="600"/>
                        </a:spcAft>
                      </a:pPr>
                      <a:r>
                        <a:rPr lang="en-US" sz="1200">
                          <a:effectLst/>
                          <a:latin typeface="Tahoma" panose="020B0604030504040204" pitchFamily="34" charset="0"/>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en-US" sz="1200">
                          <a:effectLst/>
                          <a:latin typeface="Tahoma" panose="020B0604030504040204" pitchFamily="34" charset="0"/>
                        </a:rPr>
                        <a:t>Thông báo nhà ở hình thành trong tương lai đủ điều kiện được bán, cho thuê mua</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161197400"/>
                  </a:ext>
                </a:extLst>
              </a:tr>
            </a:tbl>
          </a:graphicData>
        </a:graphic>
      </p:graphicFrame>
    </p:spTree>
    <p:extLst>
      <p:ext uri="{BB962C8B-B14F-4D97-AF65-F5344CB8AC3E}">
        <p14:creationId xmlns:p14="http://schemas.microsoft.com/office/powerpoint/2010/main" val="1661497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E55750AA-6DAD-4B8E-A868-9FFC2256A1F3}"/>
              </a:ext>
            </a:extLst>
          </p:cNvPr>
          <p:cNvSpPr>
            <a:spLocks noGrp="1"/>
          </p:cNvSpPr>
          <p:nvPr>
            <p:ph type="title"/>
          </p:nvPr>
        </p:nvSpPr>
        <p:spPr/>
        <p:txBody>
          <a:bodyPr/>
          <a:lstStyle/>
          <a:p>
            <a:endParaRPr lang="vi-VN"/>
          </a:p>
        </p:txBody>
      </p:sp>
      <p:graphicFrame>
        <p:nvGraphicFramePr>
          <p:cNvPr id="6" name="Content Placeholder 5">
            <a:extLst>
              <a:ext uri="{FF2B5EF4-FFF2-40B4-BE49-F238E27FC236}">
                <a16:creationId xmlns:a16="http://schemas.microsoft.com/office/drawing/2014/main" xmlns="" id="{A8F8F4FB-7B54-4514-8718-9012E55E8F08}"/>
              </a:ext>
            </a:extLst>
          </p:cNvPr>
          <p:cNvGraphicFramePr>
            <a:graphicFrameLocks noGrp="1"/>
          </p:cNvGraphicFramePr>
          <p:nvPr>
            <p:ph idx="1"/>
            <p:extLst>
              <p:ext uri="{D42A27DB-BD31-4B8C-83A1-F6EECF244321}">
                <p14:modId xmlns:p14="http://schemas.microsoft.com/office/powerpoint/2010/main" val="891106876"/>
              </p:ext>
            </p:extLst>
          </p:nvPr>
        </p:nvGraphicFramePr>
        <p:xfrm>
          <a:off x="710882" y="948269"/>
          <a:ext cx="11023918" cy="5813285"/>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478380">
                <a:tc>
                  <a:txBody>
                    <a:bodyPr/>
                    <a:lstStyle/>
                    <a:p>
                      <a:pPr algn="ctr">
                        <a:lnSpc>
                          <a:spcPct val="115000"/>
                        </a:lnSpc>
                        <a:spcAft>
                          <a:spcPts val="0"/>
                        </a:spcAft>
                      </a:pPr>
                      <a:r>
                        <a:rPr lang="en-US" sz="1400">
                          <a:effectLst/>
                          <a:latin typeface="Tahoma" panose="020B0604030504040204" pitchFamily="34" charset="0"/>
                        </a:rPr>
                        <a:t>STT</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426511">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I</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effectLst/>
                        </a:rPr>
                        <a:t>Tư pháp</a:t>
                      </a:r>
                      <a:endParaRPr lang="vi-VN" sz="1400" b="1">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17294026"/>
                  </a:ext>
                </a:extLst>
              </a:tr>
              <a:tr h="426511">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khai t</a:t>
                      </a:r>
                      <a:r>
                        <a:rPr lang="en-US" sz="1200">
                          <a:effectLst/>
                          <a:latin typeface="Tahoma" panose="020B0604030504040204" pitchFamily="34" charset="0"/>
                        </a:rPr>
                        <a:t>ử</a:t>
                      </a:r>
                      <a:r>
                        <a:rPr lang="vi-VN" sz="1200">
                          <a:effectLst/>
                        </a:rPr>
                        <a:t> có y</a:t>
                      </a:r>
                      <a:r>
                        <a:rPr lang="en-US" sz="1200">
                          <a:effectLst/>
                        </a:rPr>
                        <a:t>ế</a:t>
                      </a:r>
                      <a:r>
                        <a:rPr lang="vi-VN" sz="1200">
                          <a:effectLst/>
                        </a:rPr>
                        <a:t>u tố nước ngoài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81940"/>
                  </a:ext>
                </a:extLst>
              </a:tr>
              <a:tr h="426511">
                <a:tc>
                  <a:txBody>
                    <a:bodyPr/>
                    <a:lstStyle/>
                    <a:p>
                      <a:pPr algn="ctr">
                        <a:lnSpc>
                          <a:spcPct val="115000"/>
                        </a:lnSpc>
                        <a:spcBef>
                          <a:spcPts val="600"/>
                        </a:spcBef>
                        <a:spcAft>
                          <a:spcPts val="600"/>
                        </a:spcAft>
                      </a:pPr>
                      <a:r>
                        <a:rPr lang="vi-VN" sz="1200">
                          <a:effectLst/>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lại khai tử có yếu tố nước ngoài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110675983"/>
                  </a:ext>
                </a:extLst>
              </a:tr>
              <a:tr h="426511">
                <a:tc>
                  <a:txBody>
                    <a:bodyPr/>
                    <a:lstStyle/>
                    <a:p>
                      <a:pPr algn="ctr">
                        <a:lnSpc>
                          <a:spcPct val="115000"/>
                        </a:lnSpc>
                        <a:spcBef>
                          <a:spcPts val="600"/>
                        </a:spcBef>
                        <a:spcAft>
                          <a:spcPts val="600"/>
                        </a:spcAft>
                      </a:pPr>
                      <a:r>
                        <a:rPr lang="vi-VN" sz="1200">
                          <a:effectLst/>
                        </a:rPr>
                        <a:t>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bản sao trích lục hộ tịch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967244731"/>
                  </a:ext>
                </a:extLst>
              </a:tr>
              <a:tr h="426511">
                <a:tc>
                  <a:txBody>
                    <a:bodyPr/>
                    <a:lstStyle/>
                    <a:p>
                      <a:pPr algn="ctr">
                        <a:lnSpc>
                          <a:spcPct val="115000"/>
                        </a:lnSpc>
                        <a:spcBef>
                          <a:spcPts val="600"/>
                        </a:spcBef>
                        <a:spcAft>
                          <a:spcPts val="600"/>
                        </a:spcAft>
                      </a:pPr>
                      <a:r>
                        <a:rPr lang="vi-VN" sz="1200">
                          <a:effectLst/>
                        </a:rPr>
                        <a:t>5.</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bản sao có chứng thực t</a:t>
                      </a:r>
                      <a:r>
                        <a:rPr lang="en-US" sz="1200">
                          <a:effectLst/>
                          <a:latin typeface="Tahoma" panose="020B0604030504040204" pitchFamily="34" charset="0"/>
                        </a:rPr>
                        <a:t>ừ </a:t>
                      </a:r>
                      <a:r>
                        <a:rPr lang="vi-VN" sz="1200">
                          <a:effectLst/>
                        </a:rPr>
                        <a:t>bản chính hợp đồng, giao dịch đã được chứng thực</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812009920"/>
                  </a:ext>
                </a:extLst>
              </a:tr>
              <a:tr h="426511">
                <a:tc>
                  <a:txBody>
                    <a:bodyPr/>
                    <a:lstStyle/>
                    <a:p>
                      <a:pPr algn="ctr">
                        <a:lnSpc>
                          <a:spcPct val="115000"/>
                        </a:lnSpc>
                        <a:spcBef>
                          <a:spcPts val="600"/>
                        </a:spcBef>
                        <a:spcAft>
                          <a:spcPts val="600"/>
                        </a:spcAft>
                      </a:pPr>
                      <a:r>
                        <a:rPr lang="vi-VN" sz="1200">
                          <a:effectLst/>
                        </a:rPr>
                        <a:t>6.</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bản sao từ sổ gốc</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939998559"/>
                  </a:ext>
                </a:extLst>
              </a:tr>
              <a:tr h="426511">
                <a:tc>
                  <a:txBody>
                    <a:bodyPr/>
                    <a:lstStyle/>
                    <a:p>
                      <a:pPr algn="ctr">
                        <a:lnSpc>
                          <a:spcPct val="115000"/>
                        </a:lnSpc>
                        <a:spcBef>
                          <a:spcPts val="600"/>
                        </a:spcBef>
                        <a:spcAft>
                          <a:spcPts val="600"/>
                        </a:spcAft>
                      </a:pPr>
                      <a:r>
                        <a:rPr lang="vi-VN" sz="1200">
                          <a:effectLst/>
                        </a:rPr>
                        <a:t>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Chứng thực bản sao từ bản chính giấy tờ, văn bản do cơ quan, tổ chức có thẩm quyền của Việt Nam cấp hoặc chứng nhận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251152809"/>
                  </a:ext>
                </a:extLst>
              </a:tr>
              <a:tr h="426511">
                <a:tc>
                  <a:txBody>
                    <a:bodyPr/>
                    <a:lstStyle/>
                    <a:p>
                      <a:pPr algn="ctr">
                        <a:lnSpc>
                          <a:spcPct val="115000"/>
                        </a:lnSpc>
                        <a:spcBef>
                          <a:spcPts val="600"/>
                        </a:spcBef>
                        <a:spcAft>
                          <a:spcPts val="600"/>
                        </a:spcAft>
                      </a:pPr>
                      <a:r>
                        <a:rPr lang="vi-VN" sz="1200">
                          <a:effectLst/>
                        </a:rPr>
                        <a:t>8.</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Sửa lỗi sai sót </a:t>
                      </a:r>
                      <a:r>
                        <a:rPr lang="en-US" sz="1200">
                          <a:effectLst/>
                          <a:latin typeface="Tahoma" panose="020B0604030504040204" pitchFamily="34" charset="0"/>
                        </a:rPr>
                        <a:t>tr</a:t>
                      </a:r>
                      <a:r>
                        <a:rPr lang="vi-VN" sz="1200">
                          <a:effectLst/>
                        </a:rPr>
                        <a:t>ong hợp đồng, giao dịch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799099557"/>
                  </a:ext>
                </a:extLst>
              </a:tr>
              <a:tr h="426511">
                <a:tc>
                  <a:txBody>
                    <a:bodyPr/>
                    <a:lstStyle/>
                    <a:p>
                      <a:pPr algn="ctr">
                        <a:lnSpc>
                          <a:spcPct val="115000"/>
                        </a:lnSpc>
                        <a:spcBef>
                          <a:spcPts val="600"/>
                        </a:spcBef>
                        <a:spcAft>
                          <a:spcPts val="600"/>
                        </a:spcAft>
                      </a:pPr>
                      <a:r>
                        <a:rPr lang="vi-VN" sz="1200">
                          <a:effectLst/>
                        </a:rPr>
                        <a:t>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Chứng thực chữ ký người dịch mà người dịch là cộng tác viên dịch thuật của Phòng Tư pháp.</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207036603"/>
                  </a:ext>
                </a:extLst>
              </a:tr>
              <a:tr h="426511">
                <a:tc>
                  <a:txBody>
                    <a:bodyPr/>
                    <a:lstStyle/>
                    <a:p>
                      <a:pPr algn="ctr">
                        <a:lnSpc>
                          <a:spcPct val="115000"/>
                        </a:lnSpc>
                        <a:spcBef>
                          <a:spcPts val="600"/>
                        </a:spcBef>
                        <a:spcAft>
                          <a:spcPts val="600"/>
                        </a:spcAft>
                      </a:pPr>
                      <a:r>
                        <a:rPr lang="vi-VN" sz="1200">
                          <a:effectLst/>
                        </a:rPr>
                        <a:t>10.</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Chứng thực chữ ký người dịch mà người </a:t>
                      </a:r>
                      <a:r>
                        <a:rPr lang="en-US" sz="1200">
                          <a:effectLst/>
                          <a:latin typeface="Tahoma" panose="020B0604030504040204" pitchFamily="34" charset="0"/>
                        </a:rPr>
                        <a:t>d</a:t>
                      </a:r>
                      <a:r>
                        <a:rPr lang="vi-VN" sz="1200">
                          <a:effectLst/>
                        </a:rPr>
                        <a:t>ịch không phải là cộng tác viên dịch thuật của Phòng Tư pháp</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098258056"/>
                  </a:ext>
                </a:extLst>
              </a:tr>
              <a:tr h="625995">
                <a:tc>
                  <a:txBody>
                    <a:bodyPr/>
                    <a:lstStyle/>
                    <a:p>
                      <a:pPr algn="ctr">
                        <a:lnSpc>
                          <a:spcPct val="115000"/>
                        </a:lnSpc>
                        <a:spcBef>
                          <a:spcPts val="600"/>
                        </a:spcBef>
                        <a:spcAft>
                          <a:spcPts val="600"/>
                        </a:spcAft>
                      </a:pPr>
                      <a:r>
                        <a:rPr lang="en-US" sz="1200">
                          <a:effectLst/>
                          <a:latin typeface="Tahoma" panose="020B0604030504040204" pitchFamily="34" charset="0"/>
                        </a:rPr>
                        <a:t>11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Ghi vào Sổ hộ tịch việc ly hôn, hủy việc kết hôn của công dân Việt Nam đã được giải quyết tại cơ quan có thẩm quyền của nước ngoài.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980517249"/>
                  </a:ext>
                </a:extLst>
              </a:tr>
              <a:tr h="426511">
                <a:tc>
                  <a:txBody>
                    <a:bodyPr/>
                    <a:lstStyle/>
                    <a:p>
                      <a:pPr algn="ctr">
                        <a:lnSpc>
                          <a:spcPct val="115000"/>
                        </a:lnSpc>
                        <a:spcBef>
                          <a:spcPts val="600"/>
                        </a:spcBef>
                        <a:spcAft>
                          <a:spcPts val="600"/>
                        </a:spcAft>
                      </a:pPr>
                      <a:r>
                        <a:rPr lang="en-US" sz="1200">
                          <a:effectLst/>
                          <a:latin typeface="Tahoma" panose="020B0604030504040204" pitchFamily="34" charset="0"/>
                        </a:rPr>
                        <a:t>12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Ghi vào Sổ hộ tịch việc kết hôn của công dân Việt Nam đã được giải quyết tại cơ quan có thẩm quyền của nước ngoài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31605376"/>
                  </a:ext>
                </a:extLst>
              </a:tr>
            </a:tbl>
          </a:graphicData>
        </a:graphic>
      </p:graphicFrame>
    </p:spTree>
    <p:extLst>
      <p:ext uri="{BB962C8B-B14F-4D97-AF65-F5344CB8AC3E}">
        <p14:creationId xmlns:p14="http://schemas.microsoft.com/office/powerpoint/2010/main" val="4052818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4F726D-E981-4D1F-B2EC-00A53404BE87}"/>
              </a:ext>
            </a:extLst>
          </p:cNvPr>
          <p:cNvSpPr>
            <a:spLocks noGrp="1"/>
          </p:cNvSpPr>
          <p:nvPr>
            <p:ph type="title"/>
          </p:nvPr>
        </p:nvSpPr>
        <p:spPr/>
        <p:txBody>
          <a:bodyPr/>
          <a:lstStyle/>
          <a:p>
            <a:endParaRPr lang="vi-VN"/>
          </a:p>
        </p:txBody>
      </p:sp>
      <p:graphicFrame>
        <p:nvGraphicFramePr>
          <p:cNvPr id="4" name="Content Placeholder 5">
            <a:extLst>
              <a:ext uri="{FF2B5EF4-FFF2-40B4-BE49-F238E27FC236}">
                <a16:creationId xmlns:a16="http://schemas.microsoft.com/office/drawing/2014/main" xmlns="" id="{F02AAFED-4913-4F45-84AD-A170E0ED6AA4}"/>
              </a:ext>
            </a:extLst>
          </p:cNvPr>
          <p:cNvGraphicFramePr>
            <a:graphicFrameLocks/>
          </p:cNvGraphicFramePr>
          <p:nvPr>
            <p:extLst>
              <p:ext uri="{D42A27DB-BD31-4B8C-83A1-F6EECF244321}">
                <p14:modId xmlns:p14="http://schemas.microsoft.com/office/powerpoint/2010/main" val="3330724998"/>
              </p:ext>
            </p:extLst>
          </p:nvPr>
        </p:nvGraphicFramePr>
        <p:xfrm>
          <a:off x="710882" y="948269"/>
          <a:ext cx="11023918" cy="5400000"/>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540000">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540000">
                <a:tc>
                  <a:txBody>
                    <a:bodyPr/>
                    <a:lstStyle/>
                    <a:p>
                      <a:pPr algn="ctr">
                        <a:lnSpc>
                          <a:spcPct val="115000"/>
                        </a:lnSpc>
                        <a:spcBef>
                          <a:spcPts val="600"/>
                        </a:spcBef>
                        <a:spcAft>
                          <a:spcPts val="600"/>
                        </a:spcAft>
                      </a:pPr>
                      <a:r>
                        <a:rPr lang="vi-VN" sz="1200" b="1">
                          <a:solidFill>
                            <a:schemeClr val="bg1"/>
                          </a:solidFill>
                          <a:effectLst/>
                        </a:rPr>
                        <a:t>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effectLst/>
                        </a:rPr>
                        <a:t>Nội vụ</a:t>
                      </a:r>
                      <a:endParaRPr lang="vi-VN" sz="12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17294026"/>
                  </a:ext>
                </a:extLst>
              </a:tr>
              <a:tr h="540000">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thành tích thực hiện nhiệm vụ chính trị</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81940"/>
                  </a:ext>
                </a:extLst>
              </a:tr>
              <a:tr h="540000">
                <a:tc>
                  <a:txBody>
                    <a:bodyPr/>
                    <a:lstStyle/>
                    <a:p>
                      <a:pPr algn="ctr">
                        <a:lnSpc>
                          <a:spcPct val="115000"/>
                        </a:lnSpc>
                        <a:spcBef>
                          <a:spcPts val="600"/>
                        </a:spcBef>
                        <a:spcAft>
                          <a:spcPts val="600"/>
                        </a:spcAft>
                      </a:pPr>
                      <a:r>
                        <a:rPr lang="vi-VN" sz="1200">
                          <a:effectLst/>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Tập thể lao động tiên tiến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110675983"/>
                  </a:ext>
                </a:extLst>
              </a:tr>
              <a:tr h="540000">
                <a:tc>
                  <a:txBody>
                    <a:bodyPr/>
                    <a:lstStyle/>
                    <a:p>
                      <a:pPr algn="ctr">
                        <a:lnSpc>
                          <a:spcPct val="115000"/>
                        </a:lnSpc>
                        <a:spcBef>
                          <a:spcPts val="600"/>
                        </a:spcBef>
                        <a:spcAft>
                          <a:spcPts val="600"/>
                        </a:spcAft>
                      </a:pPr>
                      <a:r>
                        <a:rPr lang="vi-VN" sz="1200">
                          <a:effectLst/>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thôn, ấp, bản, làng, khu phố văn hóa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967244731"/>
                  </a:ext>
                </a:extLst>
              </a:tr>
              <a:tr h="540000">
                <a:tc>
                  <a:txBody>
                    <a:bodyPr/>
                    <a:lstStyle/>
                    <a:p>
                      <a:pPr algn="ctr">
                        <a:lnSpc>
                          <a:spcPct val="115000"/>
                        </a:lnSpc>
                        <a:spcBef>
                          <a:spcPts val="600"/>
                        </a:spcBef>
                        <a:spcAft>
                          <a:spcPts val="600"/>
                        </a:spcAft>
                      </a:pPr>
                      <a:r>
                        <a:rPr lang="vi-VN" sz="1200">
                          <a:effectLst/>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Chiến sỹ thi đua cơ sở</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812009920"/>
                  </a:ext>
                </a:extLst>
              </a:tr>
              <a:tr h="540000">
                <a:tc>
                  <a:txBody>
                    <a:bodyPr/>
                    <a:lstStyle/>
                    <a:p>
                      <a:pPr algn="ctr">
                        <a:lnSpc>
                          <a:spcPct val="115000"/>
                        </a:lnSpc>
                        <a:spcBef>
                          <a:spcPts val="600"/>
                        </a:spcBef>
                        <a:spcAft>
                          <a:spcPts val="600"/>
                        </a:spcAft>
                      </a:pPr>
                      <a:r>
                        <a:rPr lang="vi-VN" sz="1200">
                          <a:effectLst/>
                        </a:rPr>
                        <a:t>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Lao động tiên tiến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939998559"/>
                  </a:ext>
                </a:extLst>
              </a:tr>
              <a:tr h="540000">
                <a:tc>
                  <a:txBody>
                    <a:bodyPr/>
                    <a:lstStyle/>
                    <a:p>
                      <a:pPr algn="ctr">
                        <a:lnSpc>
                          <a:spcPct val="115000"/>
                        </a:lnSpc>
                        <a:spcBef>
                          <a:spcPts val="600"/>
                        </a:spcBef>
                        <a:spcAft>
                          <a:spcPts val="600"/>
                        </a:spcAft>
                      </a:pPr>
                      <a:r>
                        <a:rPr lang="vi-VN" sz="1200">
                          <a:effectLst/>
                        </a:rPr>
                        <a:t>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thành tích thi đua theo đợt, chuyên đề</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251152809"/>
                  </a:ext>
                </a:extLst>
              </a:tr>
              <a:tr h="540000">
                <a:tc>
                  <a:txBody>
                    <a:bodyPr/>
                    <a:lstStyle/>
                    <a:p>
                      <a:pPr algn="ctr">
                        <a:lnSpc>
                          <a:spcPct val="115000"/>
                        </a:lnSpc>
                        <a:spcBef>
                          <a:spcPts val="600"/>
                        </a:spcBef>
                        <a:spcAft>
                          <a:spcPts val="600"/>
                        </a:spcAft>
                      </a:pPr>
                      <a:r>
                        <a:rPr lang="vi-VN" sz="1200">
                          <a:effectLst/>
                        </a:rPr>
                        <a:t>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thành tích đột xuất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799099557"/>
                  </a:ext>
                </a:extLst>
              </a:tr>
              <a:tr h="540000">
                <a:tc>
                  <a:txBody>
                    <a:bodyPr/>
                    <a:lstStyle/>
                    <a:p>
                      <a:pPr algn="ctr">
                        <a:lnSpc>
                          <a:spcPct val="115000"/>
                        </a:lnSpc>
                        <a:spcBef>
                          <a:spcPts val="600"/>
                        </a:spcBef>
                        <a:spcAft>
                          <a:spcPts val="600"/>
                        </a:spcAft>
                      </a:pPr>
                      <a:r>
                        <a:rPr lang="vi-VN" sz="1200">
                          <a:effectLst/>
                        </a:rPr>
                        <a:t>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khen thưởng đối ngoại</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207036603"/>
                  </a:ext>
                </a:extLst>
              </a:tr>
            </a:tbl>
          </a:graphicData>
        </a:graphic>
      </p:graphicFrame>
    </p:spTree>
    <p:extLst>
      <p:ext uri="{BB962C8B-B14F-4D97-AF65-F5344CB8AC3E}">
        <p14:creationId xmlns:p14="http://schemas.microsoft.com/office/powerpoint/2010/main" val="93114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0888F7-A7A7-49B4-B9B7-83ED37279308}"/>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xmlns="" id="{58C26DDA-DD6C-46B6-83B7-BF5BA28D4F65}"/>
              </a:ext>
            </a:extLst>
          </p:cNvPr>
          <p:cNvSpPr>
            <a:spLocks noGrp="1"/>
          </p:cNvSpPr>
          <p:nvPr>
            <p:ph idx="1"/>
          </p:nvPr>
        </p:nvSpPr>
        <p:spPr/>
        <p:txBody>
          <a:bodyPr/>
          <a:lstStyle/>
          <a:p>
            <a:endParaRPr lang="vi-VN"/>
          </a:p>
        </p:txBody>
      </p:sp>
      <p:graphicFrame>
        <p:nvGraphicFramePr>
          <p:cNvPr id="4" name="Content Placeholder 5">
            <a:extLst>
              <a:ext uri="{FF2B5EF4-FFF2-40B4-BE49-F238E27FC236}">
                <a16:creationId xmlns:a16="http://schemas.microsoft.com/office/drawing/2014/main" xmlns="" id="{BE7EE656-C9DF-4D36-9D9C-8858C5567772}"/>
              </a:ext>
            </a:extLst>
          </p:cNvPr>
          <p:cNvGraphicFramePr>
            <a:graphicFrameLocks/>
          </p:cNvGraphicFramePr>
          <p:nvPr>
            <p:extLst>
              <p:ext uri="{D42A27DB-BD31-4B8C-83A1-F6EECF244321}">
                <p14:modId xmlns:p14="http://schemas.microsoft.com/office/powerpoint/2010/main" val="3089457522"/>
              </p:ext>
            </p:extLst>
          </p:nvPr>
        </p:nvGraphicFramePr>
        <p:xfrm>
          <a:off x="710882" y="948269"/>
          <a:ext cx="11023918" cy="4968203"/>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1103939">
                <a:tc>
                  <a:txBody>
                    <a:bodyPr/>
                    <a:lstStyle/>
                    <a:p>
                      <a:pPr algn="ctr">
                        <a:lnSpc>
                          <a:spcPct val="115000"/>
                        </a:lnSpc>
                        <a:spcAft>
                          <a:spcPts val="0"/>
                        </a:spcAft>
                      </a:pPr>
                      <a:r>
                        <a:rPr lang="en-US" sz="1400">
                          <a:effectLst/>
                          <a:latin typeface="Tahoma" panose="020B0604030504040204" pitchFamily="34" charset="0"/>
                        </a:rPr>
                        <a:t>STT</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552447">
                <a:tc>
                  <a:txBody>
                    <a:bodyPr/>
                    <a:lstStyle/>
                    <a:p>
                      <a:pPr algn="ctr">
                        <a:lnSpc>
                          <a:spcPct val="115000"/>
                        </a:lnSpc>
                        <a:spcBef>
                          <a:spcPts val="600"/>
                        </a:spcBef>
                        <a:spcAft>
                          <a:spcPts val="600"/>
                        </a:spcAft>
                      </a:pPr>
                      <a:r>
                        <a:rPr lang="vi-VN" sz="1200" b="1">
                          <a:solidFill>
                            <a:schemeClr val="bg1"/>
                          </a:solidFill>
                          <a:effectLst/>
                        </a:rPr>
                        <a:t>III</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effectLst/>
                        </a:rPr>
                        <a:t>Công Thương</a:t>
                      </a:r>
                      <a:endParaRPr lang="vi-VN" sz="14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917294026"/>
                  </a:ext>
                </a:extLst>
              </a:tr>
              <a:tr h="1103939">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sản xuất rượu thủ công nhằm mục đích kinh doanh.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2017 mức 3, 2018-2019 mức 4</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87981940"/>
                  </a:ext>
                </a:extLst>
              </a:tr>
              <a:tr h="1103939">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phép sản xuất rượu thủ công nhằm mục đích kinh doanh.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2017 mức 3, 2018-2019 mức 4</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10675983"/>
                  </a:ext>
                </a:extLst>
              </a:tr>
              <a:tr h="1103939">
                <a:tc>
                  <a:txBody>
                    <a:bodyPr/>
                    <a:lstStyle/>
                    <a:p>
                      <a:pPr algn="ctr">
                        <a:lnSpc>
                          <a:spcPct val="115000"/>
                        </a:lnSpc>
                        <a:spcBef>
                          <a:spcPts val="600"/>
                        </a:spcBef>
                        <a:spcAft>
                          <a:spcPts val="600"/>
                        </a:spcAft>
                      </a:pPr>
                      <a:r>
                        <a:rPr lang="vi-VN" sz="1200">
                          <a:effectLst/>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sửa đổi, bổ sung Giấy phép sản xuất rượu thủ công nhằm mục đích kinh doanh.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2017 mức 3, 2018-2019 mức 4</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967244731"/>
                  </a:ext>
                </a:extLst>
              </a:tr>
            </a:tbl>
          </a:graphicData>
        </a:graphic>
      </p:graphicFrame>
    </p:spTree>
    <p:extLst>
      <p:ext uri="{BB962C8B-B14F-4D97-AF65-F5344CB8AC3E}">
        <p14:creationId xmlns:p14="http://schemas.microsoft.com/office/powerpoint/2010/main" val="3914429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BC474E-65D1-4BBB-9206-E6A264F9A6C4}"/>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xmlns="" id="{902A2543-4765-4D61-B505-6956E5597893}"/>
              </a:ext>
            </a:extLst>
          </p:cNvPr>
          <p:cNvSpPr>
            <a:spLocks noGrp="1"/>
          </p:cNvSpPr>
          <p:nvPr>
            <p:ph idx="1"/>
          </p:nvPr>
        </p:nvSpPr>
        <p:spPr/>
        <p:txBody>
          <a:bodyPr/>
          <a:lstStyle/>
          <a:p>
            <a:endParaRPr lang="vi-VN"/>
          </a:p>
        </p:txBody>
      </p:sp>
      <p:graphicFrame>
        <p:nvGraphicFramePr>
          <p:cNvPr id="4" name="Content Placeholder 5">
            <a:extLst>
              <a:ext uri="{FF2B5EF4-FFF2-40B4-BE49-F238E27FC236}">
                <a16:creationId xmlns:a16="http://schemas.microsoft.com/office/drawing/2014/main" xmlns="" id="{7F7A4F0B-8716-44DF-B9D6-0544851E6AE4}"/>
              </a:ext>
            </a:extLst>
          </p:cNvPr>
          <p:cNvGraphicFramePr>
            <a:graphicFrameLocks/>
          </p:cNvGraphicFramePr>
          <p:nvPr>
            <p:extLst>
              <p:ext uri="{D42A27DB-BD31-4B8C-83A1-F6EECF244321}">
                <p14:modId xmlns:p14="http://schemas.microsoft.com/office/powerpoint/2010/main" val="3249969653"/>
              </p:ext>
            </p:extLst>
          </p:nvPr>
        </p:nvGraphicFramePr>
        <p:xfrm>
          <a:off x="710882" y="948269"/>
          <a:ext cx="11023918" cy="5310669"/>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710485">
                <a:tc>
                  <a:txBody>
                    <a:bodyPr/>
                    <a:lstStyle/>
                    <a:p>
                      <a:pPr algn="ctr">
                        <a:lnSpc>
                          <a:spcPct val="115000"/>
                        </a:lnSpc>
                        <a:spcAft>
                          <a:spcPts val="0"/>
                        </a:spcAft>
                      </a:pPr>
                      <a:r>
                        <a:rPr lang="en-US" sz="1400">
                          <a:effectLst/>
                          <a:latin typeface="Tahoma" panose="020B0604030504040204" pitchFamily="34" charset="0"/>
                        </a:rPr>
                        <a:t>STT</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544119">
                <a:tc>
                  <a:txBody>
                    <a:bodyPr/>
                    <a:lstStyle/>
                    <a:p>
                      <a:pPr algn="ctr">
                        <a:lnSpc>
                          <a:spcPct val="115000"/>
                        </a:lnSpc>
                        <a:spcBef>
                          <a:spcPts val="600"/>
                        </a:spcBef>
                        <a:spcAft>
                          <a:spcPts val="600"/>
                        </a:spcAft>
                      </a:pPr>
                      <a:r>
                        <a:rPr lang="vi-VN" sz="1200" b="1">
                          <a:solidFill>
                            <a:schemeClr val="bg1"/>
                          </a:solidFill>
                          <a:effectLst/>
                        </a:rPr>
                        <a:t>IV</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effectLst/>
                        </a:rPr>
                        <a:t>Lao động - Thương binh và Xã hội</a:t>
                      </a:r>
                      <a:endParaRPr lang="vi-VN" sz="14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17294026"/>
                  </a:ext>
                </a:extLst>
              </a:tr>
              <a:tr h="929721">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hoạt động đối với cơ sở chăm sóc người khuyết tật; cơ sở chăm sóc người cao tu</a:t>
                      </a:r>
                      <a:r>
                        <a:rPr lang="en-US" sz="1200">
                          <a:effectLst/>
                          <a:latin typeface="Tahoma" panose="020B0604030504040204" pitchFamily="34" charset="0"/>
                        </a:rPr>
                        <a:t>ổ</a:t>
                      </a:r>
                      <a:r>
                        <a:rPr lang="vi-VN" sz="1200">
                          <a:effectLst/>
                        </a:rPr>
                        <a:t>i thuộc trách nhiệm quản lý của cấp huyện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81940"/>
                  </a:ext>
                </a:extLst>
              </a:tr>
              <a:tr h="929721">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điều chỉnh gi</a:t>
                      </a:r>
                      <a:r>
                        <a:rPr lang="en-US" sz="1200">
                          <a:effectLst/>
                          <a:latin typeface="Tahoma" panose="020B0604030504040204" pitchFamily="34" charset="0"/>
                        </a:rPr>
                        <a:t>ấ</a:t>
                      </a:r>
                      <a:r>
                        <a:rPr lang="vi-VN" sz="1200">
                          <a:effectLst/>
                        </a:rPr>
                        <a:t>y phép hoạt động cơ sở chăm sóc người khuy</a:t>
                      </a:r>
                      <a:r>
                        <a:rPr lang="en-US" sz="1200">
                          <a:effectLst/>
                        </a:rPr>
                        <a:t>ế</a:t>
                      </a:r>
                      <a:r>
                        <a:rPr lang="vi-VN" sz="1200">
                          <a:effectLst/>
                        </a:rPr>
                        <a:t>t tật, cơ sở chăm sóc người cao tuổi thuộc trách nhiệm quản lý của cấp huyện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110675983"/>
                  </a:ext>
                </a:extLst>
              </a:tr>
              <a:tr h="633451">
                <a:tc>
                  <a:txBody>
                    <a:bodyPr/>
                    <a:lstStyle/>
                    <a:p>
                      <a:pPr algn="ctr">
                        <a:lnSpc>
                          <a:spcPct val="115000"/>
                        </a:lnSpc>
                        <a:spcBef>
                          <a:spcPts val="600"/>
                        </a:spcBef>
                        <a:spcAft>
                          <a:spcPts val="600"/>
                        </a:spcAft>
                      </a:pPr>
                      <a:r>
                        <a:rPr lang="vi-VN" sz="1200">
                          <a:effectLst/>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Giải thể cơ sở bảo trợ xã hội thuộc thẩm quyền thành lập của Ủy ban nhân dân cấp huyện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967244731"/>
                  </a:ext>
                </a:extLst>
              </a:tr>
              <a:tr h="929721">
                <a:tc>
                  <a:txBody>
                    <a:bodyPr/>
                    <a:lstStyle/>
                    <a:p>
                      <a:pPr algn="ctr">
                        <a:lnSpc>
                          <a:spcPct val="115000"/>
                        </a:lnSpc>
                        <a:spcBef>
                          <a:spcPts val="600"/>
                        </a:spcBef>
                        <a:spcAft>
                          <a:spcPts val="600"/>
                        </a:spcAft>
                      </a:pPr>
                      <a:r>
                        <a:rPr lang="vi-VN" sz="1200">
                          <a:effectLst/>
                        </a:rPr>
                        <a:t>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Thay đổi tên, trụ sở, giám đốc, quy chế hoạt động của cơ sở bảo trợ xã hội thuộc thẩm quyền thành lập của Ủy ban nhân dân cấp huyện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812009920"/>
                  </a:ext>
                </a:extLst>
              </a:tr>
              <a:tr h="633451">
                <a:tc>
                  <a:txBody>
                    <a:bodyPr/>
                    <a:lstStyle/>
                    <a:p>
                      <a:pPr algn="ctr">
                        <a:lnSpc>
                          <a:spcPct val="115000"/>
                        </a:lnSpc>
                        <a:spcBef>
                          <a:spcPts val="600"/>
                        </a:spcBef>
                        <a:spcAft>
                          <a:spcPts val="600"/>
                        </a:spcAft>
                      </a:pPr>
                      <a:r>
                        <a:rPr lang="vi-VN" sz="1200">
                          <a:effectLst/>
                        </a:rPr>
                        <a:t>5</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Thay đổi tên gọi, trụ sở làm việc của Trung tâm công tác xã hội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939998559"/>
                  </a:ext>
                </a:extLst>
              </a:tr>
            </a:tbl>
          </a:graphicData>
        </a:graphic>
      </p:graphicFrame>
    </p:spTree>
    <p:extLst>
      <p:ext uri="{BB962C8B-B14F-4D97-AF65-F5344CB8AC3E}">
        <p14:creationId xmlns:p14="http://schemas.microsoft.com/office/powerpoint/2010/main" val="1872465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690623-971F-4EA0-A43B-02EEB376EFDA}"/>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xmlns="" id="{BFAA8CFB-6239-48FF-958A-43A48F90CA45}"/>
              </a:ext>
            </a:extLst>
          </p:cNvPr>
          <p:cNvSpPr>
            <a:spLocks noGrp="1"/>
          </p:cNvSpPr>
          <p:nvPr>
            <p:ph idx="1"/>
          </p:nvPr>
        </p:nvSpPr>
        <p:spPr/>
        <p:txBody>
          <a:bodyPr/>
          <a:lstStyle/>
          <a:p>
            <a:endParaRPr lang="vi-VN"/>
          </a:p>
        </p:txBody>
      </p:sp>
      <p:graphicFrame>
        <p:nvGraphicFramePr>
          <p:cNvPr id="4" name="Content Placeholder 5">
            <a:extLst>
              <a:ext uri="{FF2B5EF4-FFF2-40B4-BE49-F238E27FC236}">
                <a16:creationId xmlns:a16="http://schemas.microsoft.com/office/drawing/2014/main" xmlns="" id="{51C41DEB-8A68-44CB-8758-FEA0499AD19D}"/>
              </a:ext>
            </a:extLst>
          </p:cNvPr>
          <p:cNvGraphicFramePr>
            <a:graphicFrameLocks/>
          </p:cNvGraphicFramePr>
          <p:nvPr>
            <p:extLst>
              <p:ext uri="{D42A27DB-BD31-4B8C-83A1-F6EECF244321}">
                <p14:modId xmlns:p14="http://schemas.microsoft.com/office/powerpoint/2010/main" val="107855177"/>
              </p:ext>
            </p:extLst>
          </p:nvPr>
        </p:nvGraphicFramePr>
        <p:xfrm>
          <a:off x="710882" y="948269"/>
          <a:ext cx="11023918" cy="5004002"/>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504652">
                <a:tc>
                  <a:txBody>
                    <a:bodyPr/>
                    <a:lstStyle/>
                    <a:p>
                      <a:pPr algn="ctr">
                        <a:lnSpc>
                          <a:spcPct val="115000"/>
                        </a:lnSpc>
                        <a:spcAft>
                          <a:spcPts val="0"/>
                        </a:spcAft>
                      </a:pPr>
                      <a:r>
                        <a:rPr lang="en-US" sz="1400">
                          <a:effectLst/>
                          <a:latin typeface="Tahoma" panose="020B0604030504040204" pitchFamily="34" charset="0"/>
                        </a:rPr>
                        <a:t>STT</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449935">
                <a:tc>
                  <a:txBody>
                    <a:bodyPr/>
                    <a:lstStyle/>
                    <a:p>
                      <a:pPr algn="ctr">
                        <a:lnSpc>
                          <a:spcPct val="115000"/>
                        </a:lnSpc>
                        <a:spcBef>
                          <a:spcPts val="600"/>
                        </a:spcBef>
                        <a:spcAft>
                          <a:spcPts val="600"/>
                        </a:spcAft>
                      </a:pPr>
                      <a:r>
                        <a:rPr lang="vi-VN" sz="1200" b="1">
                          <a:solidFill>
                            <a:schemeClr val="bg1"/>
                          </a:solidFill>
                          <a:effectLst/>
                        </a:rPr>
                        <a:t>V</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effectLst/>
                        </a:rPr>
                        <a:t>Thông tin và Truyền thông</a:t>
                      </a:r>
                      <a:endParaRPr lang="vi-VN" sz="14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917294026"/>
                  </a:ext>
                </a:extLst>
              </a:tr>
              <a:tr h="449935">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Khai báo hoạt động cơ sở dịch vụ photocopy</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87981940"/>
                  </a:ext>
                </a:extLst>
              </a:tr>
              <a:tr h="449935">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Thay đổi thông tin khai báo hoạt động cơ sở dịch vụ photocopy</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10675983"/>
                  </a:ext>
                </a:extLst>
              </a:tr>
              <a:tr h="449935">
                <a:tc>
                  <a:txBody>
                    <a:bodyPr/>
                    <a:lstStyle/>
                    <a:p>
                      <a:pPr algn="ctr">
                        <a:lnSpc>
                          <a:spcPct val="115000"/>
                        </a:lnSpc>
                        <a:spcBef>
                          <a:spcPts val="600"/>
                        </a:spcBef>
                        <a:spcAft>
                          <a:spcPts val="600"/>
                        </a:spcAft>
                      </a:pPr>
                      <a:r>
                        <a:rPr lang="vi-VN" sz="1200" b="1">
                          <a:solidFill>
                            <a:schemeClr val="bg1"/>
                          </a:solidFill>
                          <a:effectLst/>
                        </a:rPr>
                        <a:t>VI</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effectLst/>
                        </a:rPr>
                        <a:t>Giáo dục và Đào tạo</a:t>
                      </a:r>
                      <a:endParaRPr lang="vi-VN" sz="1400" b="1">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02327465"/>
                  </a:ext>
                </a:extLst>
              </a:tr>
              <a:tr h="449935">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Chuyển trường đối với học sinh trung học cơ sở</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406901371"/>
                  </a:ext>
                </a:extLst>
              </a:tr>
              <a:tr h="449935">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Chuyển trường đối vớ</a:t>
                      </a:r>
                      <a:r>
                        <a:rPr lang="en-US" sz="1200">
                          <a:effectLst/>
                          <a:latin typeface="Tahoma" panose="020B0604030504040204" pitchFamily="34" charset="0"/>
                        </a:rPr>
                        <a:t>i </a:t>
                      </a:r>
                      <a:r>
                        <a:rPr lang="vi-VN" sz="1200">
                          <a:effectLst/>
                        </a:rPr>
                        <a:t>học sinh tiểu học</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825762146"/>
                  </a:ext>
                </a:extLst>
              </a:tr>
              <a:tr h="449935">
                <a:tc>
                  <a:txBody>
                    <a:bodyPr/>
                    <a:lstStyle/>
                    <a:p>
                      <a:pPr algn="ctr">
                        <a:lnSpc>
                          <a:spcPct val="115000"/>
                        </a:lnSpc>
                        <a:spcBef>
                          <a:spcPts val="600"/>
                        </a:spcBef>
                        <a:spcAft>
                          <a:spcPts val="600"/>
                        </a:spcAft>
                      </a:pPr>
                      <a:r>
                        <a:rPr lang="vi-VN" sz="1200">
                          <a:effectLst/>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bản sao v</a:t>
                      </a:r>
                      <a:r>
                        <a:rPr lang="en-US" sz="1200">
                          <a:effectLst/>
                          <a:latin typeface="Tahoma" panose="020B0604030504040204" pitchFamily="34" charset="0"/>
                        </a:rPr>
                        <a:t>ă</a:t>
                      </a:r>
                      <a:r>
                        <a:rPr lang="vi-VN" sz="1200">
                          <a:effectLst/>
                        </a:rPr>
                        <a:t>n bằng, chứng chỉ từ sổ gốc</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027659016"/>
                  </a:ext>
                </a:extLst>
              </a:tr>
              <a:tr h="449935">
                <a:tc>
                  <a:txBody>
                    <a:bodyPr/>
                    <a:lstStyle/>
                    <a:p>
                      <a:pPr algn="ctr">
                        <a:lnSpc>
                          <a:spcPct val="115000"/>
                        </a:lnSpc>
                        <a:spcBef>
                          <a:spcPts val="600"/>
                        </a:spcBef>
                        <a:spcAft>
                          <a:spcPts val="600"/>
                        </a:spcAft>
                      </a:pPr>
                      <a:r>
                        <a:rPr lang="en-US" sz="1200">
                          <a:effectLst/>
                          <a:latin typeface="Tahoma" panose="020B0604030504040204" pitchFamily="34" charset="0"/>
                        </a:rPr>
                        <a:t>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vi-VN" sz="1200">
                          <a:effectLst/>
                        </a:rPr>
                        <a:t>Xét, duyệt chính sách hỗ trợ đối với học sinh bán trú đang học tại các trường tiểu học, trung học cơ sở ở xã, thôn đặc biệt khó khăn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040024835"/>
                  </a:ext>
                </a:extLst>
              </a:tr>
              <a:tr h="449935">
                <a:tc>
                  <a:txBody>
                    <a:bodyPr/>
                    <a:lstStyle/>
                    <a:p>
                      <a:pPr algn="ctr">
                        <a:lnSpc>
                          <a:spcPct val="115000"/>
                        </a:lnSpc>
                        <a:spcBef>
                          <a:spcPts val="600"/>
                        </a:spcBef>
                        <a:spcAft>
                          <a:spcPts val="600"/>
                        </a:spcAft>
                      </a:pPr>
                      <a:r>
                        <a:rPr lang="en-US" sz="1200">
                          <a:effectLst/>
                          <a:latin typeface="Tahoma" panose="020B0604030504040204" pitchFamily="34" charset="0"/>
                        </a:rPr>
                        <a:t>5.</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vi-VN" sz="1200">
                          <a:effectLst/>
                        </a:rPr>
                        <a:t>Hỗ trợ học tập đối với trẻ mẫu giáo, học sinh tiểu học, học sinh trung học cơ sở, sinh viên các dân tộc thiểu số rất ít người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89792612"/>
                  </a:ext>
                </a:extLst>
              </a:tr>
              <a:tr h="449935">
                <a:tc>
                  <a:txBody>
                    <a:bodyPr/>
                    <a:lstStyle/>
                    <a:p>
                      <a:pPr algn="ctr">
                        <a:lnSpc>
                          <a:spcPct val="115000"/>
                        </a:lnSpc>
                        <a:spcBef>
                          <a:spcPts val="600"/>
                        </a:spcBef>
                        <a:spcAft>
                          <a:spcPts val="600"/>
                        </a:spcAft>
                      </a:pPr>
                      <a:r>
                        <a:rPr lang="en-US" sz="1200">
                          <a:effectLst/>
                          <a:latin typeface="Tahoma" panose="020B0604030504040204" pitchFamily="34" charset="0"/>
                        </a:rPr>
                        <a:t>6.</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ts val="1650"/>
                        </a:lnSpc>
                        <a:spcAft>
                          <a:spcPts val="0"/>
                        </a:spcAft>
                      </a:pPr>
                      <a:r>
                        <a:rPr lang="vi-VN" sz="1200">
                          <a:effectLst/>
                        </a:rPr>
                        <a:t>Hỗ trợ ăn trưa đối với em mẫu giáo</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29101832"/>
                  </a:ext>
                </a:extLst>
              </a:tr>
            </a:tbl>
          </a:graphicData>
        </a:graphic>
      </p:graphicFrame>
    </p:spTree>
    <p:extLst>
      <p:ext uri="{BB962C8B-B14F-4D97-AF65-F5344CB8AC3E}">
        <p14:creationId xmlns:p14="http://schemas.microsoft.com/office/powerpoint/2010/main" val="3371028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0CB9D0-35B3-46E4-95A0-BCC7AB5CDDAE}"/>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xmlns="" id="{85B62404-499E-4E45-866C-03F888BB899F}"/>
              </a:ext>
            </a:extLst>
          </p:cNvPr>
          <p:cNvSpPr>
            <a:spLocks noGrp="1"/>
          </p:cNvSpPr>
          <p:nvPr>
            <p:ph idx="1"/>
          </p:nvPr>
        </p:nvSpPr>
        <p:spPr/>
        <p:txBody>
          <a:bodyPr/>
          <a:lstStyle/>
          <a:p>
            <a:endParaRPr lang="vi-VN"/>
          </a:p>
        </p:txBody>
      </p:sp>
      <p:graphicFrame>
        <p:nvGraphicFramePr>
          <p:cNvPr id="4" name="Content Placeholder 5">
            <a:extLst>
              <a:ext uri="{FF2B5EF4-FFF2-40B4-BE49-F238E27FC236}">
                <a16:creationId xmlns:a16="http://schemas.microsoft.com/office/drawing/2014/main" xmlns="" id="{1C388B9F-41E0-42FF-944F-9E3628A0F09A}"/>
              </a:ext>
            </a:extLst>
          </p:cNvPr>
          <p:cNvGraphicFramePr>
            <a:graphicFrameLocks/>
          </p:cNvGraphicFramePr>
          <p:nvPr>
            <p:extLst>
              <p:ext uri="{D42A27DB-BD31-4B8C-83A1-F6EECF244321}">
                <p14:modId xmlns:p14="http://schemas.microsoft.com/office/powerpoint/2010/main" val="3633963606"/>
              </p:ext>
            </p:extLst>
          </p:nvPr>
        </p:nvGraphicFramePr>
        <p:xfrm>
          <a:off x="710882" y="948269"/>
          <a:ext cx="11023918" cy="4968000"/>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452186">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452186">
                <a:tc>
                  <a:txBody>
                    <a:bodyPr/>
                    <a:lstStyle/>
                    <a:p>
                      <a:pPr algn="ctr">
                        <a:lnSpc>
                          <a:spcPct val="115000"/>
                        </a:lnSpc>
                        <a:spcBef>
                          <a:spcPts val="600"/>
                        </a:spcBef>
                        <a:spcAft>
                          <a:spcPts val="600"/>
                        </a:spcAft>
                      </a:pPr>
                      <a:r>
                        <a:rPr lang="vi-VN" sz="1200" b="1">
                          <a:solidFill>
                            <a:schemeClr val="bg1"/>
                          </a:solidFill>
                          <a:effectLst/>
                        </a:rPr>
                        <a:t>VII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Kế hoạch và Đầu tư</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17294026"/>
                  </a:ext>
                </a:extLst>
              </a:tr>
              <a:tr h="452186">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thành lập hộ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81940"/>
                  </a:ext>
                </a:extLst>
              </a:tr>
              <a:tr h="452186">
                <a:tc>
                  <a:txBody>
                    <a:bodyPr/>
                    <a:lstStyle/>
                    <a:p>
                      <a:pPr algn="ctr">
                        <a:lnSpc>
                          <a:spcPct val="115000"/>
                        </a:lnSpc>
                        <a:spcBef>
                          <a:spcPts val="600"/>
                        </a:spcBef>
                        <a:spcAft>
                          <a:spcPts val="600"/>
                        </a:spcAft>
                      </a:pPr>
                      <a:r>
                        <a:rPr lang="vi-VN" sz="1200">
                          <a:effectLst/>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chứng nhận đăng ký hộ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10675983"/>
                  </a:ext>
                </a:extLst>
              </a:tr>
              <a:tr h="452186">
                <a:tc>
                  <a:txBody>
                    <a:bodyPr/>
                    <a:lstStyle/>
                    <a:p>
                      <a:pPr algn="ctr">
                        <a:lnSpc>
                          <a:spcPct val="115000"/>
                        </a:lnSpc>
                        <a:spcBef>
                          <a:spcPts val="600"/>
                        </a:spcBef>
                        <a:spcAft>
                          <a:spcPts val="600"/>
                        </a:spcAft>
                      </a:pPr>
                      <a:r>
                        <a:rPr lang="vi-VN" sz="1200">
                          <a:effectLst/>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thay đổi nội dung đăng ký hộ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967244731"/>
                  </a:ext>
                </a:extLst>
              </a:tr>
              <a:tr h="452186">
                <a:tc>
                  <a:txBody>
                    <a:bodyPr/>
                    <a:lstStyle/>
                    <a:p>
                      <a:pPr algn="ctr">
                        <a:lnSpc>
                          <a:spcPct val="115000"/>
                        </a:lnSpc>
                        <a:spcBef>
                          <a:spcPts val="600"/>
                        </a:spcBef>
                        <a:spcAft>
                          <a:spcPts val="600"/>
                        </a:spcAft>
                      </a:pPr>
                      <a:r>
                        <a:rPr lang="vi-VN" sz="1200">
                          <a:effectLst/>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Thông báo tạm ngừng hoạt động hộ kinh doanh (tự nguyện)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812009920"/>
                  </a:ext>
                </a:extLst>
              </a:tr>
              <a:tr h="452186">
                <a:tc>
                  <a:txBody>
                    <a:bodyPr/>
                    <a:lstStyle/>
                    <a:p>
                      <a:pPr algn="ctr">
                        <a:lnSpc>
                          <a:spcPct val="115000"/>
                        </a:lnSpc>
                        <a:spcBef>
                          <a:spcPts val="600"/>
                        </a:spcBef>
                        <a:spcAft>
                          <a:spcPts val="600"/>
                        </a:spcAft>
                      </a:pPr>
                      <a:r>
                        <a:rPr lang="vi-VN" sz="1200">
                          <a:effectLst/>
                        </a:rPr>
                        <a:t>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Chấm dứt hoạt động hộ kinh doanh (tự nguyện chấm dứt hoạt động)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939998559"/>
                  </a:ext>
                </a:extLst>
              </a:tr>
              <a:tr h="452186">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VIII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Tài nguyên và Môi trường</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15615166"/>
                  </a:ext>
                </a:extLst>
              </a:tr>
              <a:tr h="1350512">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biến động quyền sử dụng đất, quyền sở hữu tài sản gắn liền với đất trong các trường hợp chuyển nhượng, cho thuê, cho thuê lại, thừa kế, tặng cho, góp vốn bằng quyền sử dụng đất, quyền sở hữu tài sản gắn liền với đất; chuyển quyền sử dụng đất, quyền sở hữu tài sản gắn liền với đất của vợ hoặc chồng th</a:t>
                      </a:r>
                      <a:r>
                        <a:rPr lang="en-US" sz="1200">
                          <a:effectLst/>
                          <a:latin typeface="Tahoma" panose="020B0604030504040204" pitchFamily="34" charset="0"/>
                        </a:rPr>
                        <a:t>à</a:t>
                      </a:r>
                      <a:r>
                        <a:rPr lang="vi-VN" sz="1200">
                          <a:effectLst/>
                        </a:rPr>
                        <a:t>nh của chung vợ và chồng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68929387"/>
                  </a:ext>
                </a:extLst>
              </a:tr>
            </a:tbl>
          </a:graphicData>
        </a:graphic>
      </p:graphicFrame>
    </p:spTree>
    <p:extLst>
      <p:ext uri="{BB962C8B-B14F-4D97-AF65-F5344CB8AC3E}">
        <p14:creationId xmlns:p14="http://schemas.microsoft.com/office/powerpoint/2010/main" val="14239961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755812-9C18-4A12-A236-7D8BCC8E3E81}"/>
              </a:ext>
            </a:extLst>
          </p:cNvPr>
          <p:cNvSpPr>
            <a:spLocks noGrp="1"/>
          </p:cNvSpPr>
          <p:nvPr>
            <p:ph type="title"/>
          </p:nvPr>
        </p:nvSpPr>
        <p:spPr/>
        <p:txBody>
          <a:bodyPr/>
          <a:lstStyle/>
          <a:p>
            <a:endParaRPr lang="vi-VN"/>
          </a:p>
        </p:txBody>
      </p:sp>
      <p:graphicFrame>
        <p:nvGraphicFramePr>
          <p:cNvPr id="4" name="Content Placeholder 5">
            <a:extLst>
              <a:ext uri="{FF2B5EF4-FFF2-40B4-BE49-F238E27FC236}">
                <a16:creationId xmlns:a16="http://schemas.microsoft.com/office/drawing/2014/main" xmlns="" id="{E4789DF0-FA40-488E-B4AF-47FBF626E5DC}"/>
              </a:ext>
            </a:extLst>
          </p:cNvPr>
          <p:cNvGraphicFramePr>
            <a:graphicFrameLocks/>
          </p:cNvGraphicFramePr>
          <p:nvPr>
            <p:extLst>
              <p:ext uri="{D42A27DB-BD31-4B8C-83A1-F6EECF244321}">
                <p14:modId xmlns:p14="http://schemas.microsoft.com/office/powerpoint/2010/main" val="2303898689"/>
              </p:ext>
            </p:extLst>
          </p:nvPr>
        </p:nvGraphicFramePr>
        <p:xfrm>
          <a:off x="710882" y="948269"/>
          <a:ext cx="11023918" cy="4536000"/>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502650">
                <a:tc>
                  <a:txBody>
                    <a:bodyPr/>
                    <a:lstStyle/>
                    <a:p>
                      <a:pPr algn="ctr">
                        <a:lnSpc>
                          <a:spcPct val="115000"/>
                        </a:lnSpc>
                        <a:spcAft>
                          <a:spcPts val="0"/>
                        </a:spcAft>
                      </a:pPr>
                      <a:r>
                        <a:rPr lang="en-US" sz="1400" dirty="0">
                          <a:effectLst/>
                          <a:latin typeface="Tahoma" panose="020B0604030504040204" pitchFamily="34" charset="0"/>
                        </a:rPr>
                        <a:t>STT</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448150">
                <a:tc>
                  <a:txBody>
                    <a:bodyPr/>
                    <a:lstStyle/>
                    <a:p>
                      <a:pPr algn="ctr">
                        <a:lnSpc>
                          <a:spcPct val="115000"/>
                        </a:lnSpc>
                        <a:spcBef>
                          <a:spcPts val="600"/>
                        </a:spcBef>
                        <a:spcAft>
                          <a:spcPts val="600"/>
                        </a:spcAft>
                      </a:pPr>
                      <a:r>
                        <a:rPr lang="vi-VN" sz="1200" b="1" dirty="0">
                          <a:solidFill>
                            <a:schemeClr val="bg1"/>
                          </a:solidFill>
                          <a:effectLst/>
                        </a:rPr>
                        <a:t>I</a:t>
                      </a:r>
                      <a:r>
                        <a:rPr lang="en-US" sz="1200" b="1" dirty="0">
                          <a:solidFill>
                            <a:schemeClr val="bg1"/>
                          </a:solidFill>
                          <a:effectLst/>
                        </a:rPr>
                        <a:t>V</a:t>
                      </a:r>
                      <a:endParaRPr lang="vi-VN" sz="1400" b="1" dirty="0">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Nội vụ</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17294026"/>
                  </a:ext>
                </a:extLst>
              </a:tr>
              <a:tr h="448150">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thành tích thực hiện nhiệm vụ chính trị</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81940"/>
                  </a:ext>
                </a:extLst>
              </a:tr>
              <a:tr h="448150">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Tập thể lao động tiên tiến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110675983"/>
                  </a:ext>
                </a:extLst>
              </a:tr>
              <a:tr h="448150">
                <a:tc>
                  <a:txBody>
                    <a:bodyPr/>
                    <a:lstStyle/>
                    <a:p>
                      <a:pPr algn="ctr">
                        <a:lnSpc>
                          <a:spcPct val="115000"/>
                        </a:lnSpc>
                        <a:spcBef>
                          <a:spcPts val="600"/>
                        </a:spcBef>
                        <a:spcAft>
                          <a:spcPts val="600"/>
                        </a:spcAft>
                      </a:pPr>
                      <a:r>
                        <a:rPr lang="vi-VN" sz="1200">
                          <a:effectLst/>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dirty="0">
                          <a:effectLst/>
                        </a:rPr>
                        <a:t>Tặng danh hiệu thôn, ấp, bản, làng, khu phố văn hóa</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967244731"/>
                  </a:ext>
                </a:extLst>
              </a:tr>
              <a:tr h="448150">
                <a:tc>
                  <a:txBody>
                    <a:bodyPr/>
                    <a:lstStyle/>
                    <a:p>
                      <a:pPr algn="ctr">
                        <a:lnSpc>
                          <a:spcPct val="115000"/>
                        </a:lnSpc>
                        <a:spcBef>
                          <a:spcPts val="600"/>
                        </a:spcBef>
                        <a:spcAft>
                          <a:spcPts val="600"/>
                        </a:spcAft>
                      </a:pPr>
                      <a:r>
                        <a:rPr lang="vi-VN" sz="1200">
                          <a:effectLst/>
                        </a:rPr>
                        <a:t>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Chiến sỹ thi đua cơ sở</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812009920"/>
                  </a:ext>
                </a:extLst>
              </a:tr>
              <a:tr h="448150">
                <a:tc>
                  <a:txBody>
                    <a:bodyPr/>
                    <a:lstStyle/>
                    <a:p>
                      <a:pPr algn="ctr">
                        <a:lnSpc>
                          <a:spcPct val="115000"/>
                        </a:lnSpc>
                        <a:spcBef>
                          <a:spcPts val="600"/>
                        </a:spcBef>
                        <a:spcAft>
                          <a:spcPts val="600"/>
                        </a:spcAft>
                      </a:pPr>
                      <a:r>
                        <a:rPr lang="vi-VN" sz="1200">
                          <a:effectLst/>
                        </a:rPr>
                        <a:t>5.</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danh hiệu Lao động tiên tiến</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939998559"/>
                  </a:ext>
                </a:extLst>
              </a:tr>
              <a:tr h="448150">
                <a:tc>
                  <a:txBody>
                    <a:bodyPr/>
                    <a:lstStyle/>
                    <a:p>
                      <a:pPr algn="ctr">
                        <a:lnSpc>
                          <a:spcPct val="115000"/>
                        </a:lnSpc>
                        <a:spcBef>
                          <a:spcPts val="600"/>
                        </a:spcBef>
                        <a:spcAft>
                          <a:spcPts val="600"/>
                        </a:spcAft>
                      </a:pPr>
                      <a:r>
                        <a:rPr lang="vi-VN" sz="1200">
                          <a:effectLst/>
                        </a:rPr>
                        <a:t>6.</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thành tích thi đua theo đợt, chuyên đề</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251152809"/>
                  </a:ext>
                </a:extLst>
              </a:tr>
              <a:tr h="448150">
                <a:tc>
                  <a:txBody>
                    <a:bodyPr/>
                    <a:lstStyle/>
                    <a:p>
                      <a:pPr algn="ctr">
                        <a:lnSpc>
                          <a:spcPct val="115000"/>
                        </a:lnSpc>
                        <a:spcBef>
                          <a:spcPts val="600"/>
                        </a:spcBef>
                        <a:spcAft>
                          <a:spcPts val="600"/>
                        </a:spcAft>
                      </a:pPr>
                      <a:r>
                        <a:rPr lang="vi-VN" sz="1200">
                          <a:effectLst/>
                        </a:rPr>
                        <a:t>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thành tích đột xuất</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799099557"/>
                  </a:ext>
                </a:extLst>
              </a:tr>
              <a:tr h="448150">
                <a:tc>
                  <a:txBody>
                    <a:bodyPr/>
                    <a:lstStyle/>
                    <a:p>
                      <a:pPr algn="ctr">
                        <a:lnSpc>
                          <a:spcPct val="115000"/>
                        </a:lnSpc>
                        <a:spcBef>
                          <a:spcPts val="600"/>
                        </a:spcBef>
                        <a:spcAft>
                          <a:spcPts val="600"/>
                        </a:spcAft>
                      </a:pPr>
                      <a:r>
                        <a:rPr lang="vi-VN" sz="1200">
                          <a:effectLst/>
                        </a:rPr>
                        <a:t>8.</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Tặng Giấy khen của Chủ tịch Ủy ban nhân dân cấp huyện về khen thưởng đối ngoại</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4207036603"/>
                  </a:ext>
                </a:extLst>
              </a:tr>
            </a:tbl>
          </a:graphicData>
        </a:graphic>
      </p:graphicFrame>
      <p:sp>
        <p:nvSpPr>
          <p:cNvPr id="6" name="Content Placeholder 5">
            <a:extLst>
              <a:ext uri="{FF2B5EF4-FFF2-40B4-BE49-F238E27FC236}">
                <a16:creationId xmlns:a16="http://schemas.microsoft.com/office/drawing/2014/main" xmlns="" id="{08C72DBA-B7C4-4FCA-BAF3-E81C406F638A}"/>
              </a:ext>
            </a:extLst>
          </p:cNvPr>
          <p:cNvSpPr>
            <a:spLocks noGrp="1"/>
          </p:cNvSpPr>
          <p:nvPr>
            <p:ph idx="1"/>
          </p:nvPr>
        </p:nvSpPr>
        <p:spPr/>
        <p:txBody>
          <a:bodyPr/>
          <a:lstStyle/>
          <a:p>
            <a:endParaRPr lang="vi-VN"/>
          </a:p>
        </p:txBody>
      </p:sp>
    </p:spTree>
    <p:extLst>
      <p:ext uri="{BB962C8B-B14F-4D97-AF65-F5344CB8AC3E}">
        <p14:creationId xmlns:p14="http://schemas.microsoft.com/office/powerpoint/2010/main" val="243544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xmlns="" id="{E4789DF0-FA40-488E-B4AF-47FBF626E5DC}"/>
              </a:ext>
            </a:extLst>
          </p:cNvPr>
          <p:cNvGraphicFramePr>
            <a:graphicFrameLocks/>
          </p:cNvGraphicFramePr>
          <p:nvPr>
            <p:extLst>
              <p:ext uri="{D42A27DB-BD31-4B8C-83A1-F6EECF244321}">
                <p14:modId xmlns:p14="http://schemas.microsoft.com/office/powerpoint/2010/main" val="364137001"/>
              </p:ext>
            </p:extLst>
          </p:nvPr>
        </p:nvGraphicFramePr>
        <p:xfrm>
          <a:off x="710882" y="948269"/>
          <a:ext cx="11023918" cy="1847100"/>
        </p:xfrm>
        <a:graphic>
          <a:graphicData uri="http://schemas.openxmlformats.org/drawingml/2006/table">
            <a:tbl>
              <a:tblPr firstRow="1" firstCol="1" bandRow="1">
                <a:tableStyleId>{7DF18680-E054-41AD-8BC1-D1AEF772440D}</a:tableStyleId>
              </a:tblPr>
              <a:tblGrid>
                <a:gridCol w="617102">
                  <a:extLst>
                    <a:ext uri="{9D8B030D-6E8A-4147-A177-3AD203B41FA5}">
                      <a16:colId xmlns:a16="http://schemas.microsoft.com/office/drawing/2014/main" xmlns="" val="1571342040"/>
                    </a:ext>
                  </a:extLst>
                </a:gridCol>
                <a:gridCol w="4605230">
                  <a:extLst>
                    <a:ext uri="{9D8B030D-6E8A-4147-A177-3AD203B41FA5}">
                      <a16:colId xmlns:a16="http://schemas.microsoft.com/office/drawing/2014/main" xmlns="" val="1709640313"/>
                    </a:ext>
                  </a:extLst>
                </a:gridCol>
                <a:gridCol w="1748457">
                  <a:extLst>
                    <a:ext uri="{9D8B030D-6E8A-4147-A177-3AD203B41FA5}">
                      <a16:colId xmlns:a16="http://schemas.microsoft.com/office/drawing/2014/main" xmlns="" val="2197349703"/>
                    </a:ext>
                  </a:extLst>
                </a:gridCol>
                <a:gridCol w="816221">
                  <a:extLst>
                    <a:ext uri="{9D8B030D-6E8A-4147-A177-3AD203B41FA5}">
                      <a16:colId xmlns:a16="http://schemas.microsoft.com/office/drawing/2014/main" xmlns="" val="2818506442"/>
                    </a:ext>
                  </a:extLst>
                </a:gridCol>
                <a:gridCol w="1487628">
                  <a:extLst>
                    <a:ext uri="{9D8B030D-6E8A-4147-A177-3AD203B41FA5}">
                      <a16:colId xmlns:a16="http://schemas.microsoft.com/office/drawing/2014/main" xmlns="" val="1970284619"/>
                    </a:ext>
                  </a:extLst>
                </a:gridCol>
                <a:gridCol w="1749280">
                  <a:extLst>
                    <a:ext uri="{9D8B030D-6E8A-4147-A177-3AD203B41FA5}">
                      <a16:colId xmlns:a16="http://schemas.microsoft.com/office/drawing/2014/main" xmlns="" val="2588694926"/>
                    </a:ext>
                  </a:extLst>
                </a:gridCol>
              </a:tblGrid>
              <a:tr h="502650">
                <a:tc>
                  <a:txBody>
                    <a:bodyPr/>
                    <a:lstStyle/>
                    <a:p>
                      <a:pPr algn="ctr">
                        <a:lnSpc>
                          <a:spcPct val="115000"/>
                        </a:lnSpc>
                        <a:spcAft>
                          <a:spcPts val="0"/>
                        </a:spcAft>
                      </a:pPr>
                      <a:r>
                        <a:rPr lang="en-US" sz="1400" dirty="0">
                          <a:effectLst/>
                          <a:latin typeface="Tahoma" panose="020B0604030504040204" pitchFamily="34" charset="0"/>
                        </a:rPr>
                        <a:t>STT</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TÊN THỦ TỤC HÀNH CHÍNH</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vi-VN" sz="1200">
                          <a:effectLst/>
                        </a:rPr>
                        <a:t>MỨC ĐỘ DỊCH VỤ CÔNG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NĂM 2018-2019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GHI CHÚ</a:t>
                      </a:r>
                      <a:endParaRPr lang="vi-VN" sz="14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55127793"/>
                  </a:ext>
                </a:extLst>
              </a:tr>
              <a:tr h="448150">
                <a:tc>
                  <a:txBody>
                    <a:bodyPr/>
                    <a:lstStyle/>
                    <a:p>
                      <a:pPr algn="ctr">
                        <a:lnSpc>
                          <a:spcPct val="115000"/>
                        </a:lnSpc>
                        <a:spcBef>
                          <a:spcPts val="600"/>
                        </a:spcBef>
                        <a:spcAft>
                          <a:spcPts val="600"/>
                        </a:spcAft>
                      </a:pPr>
                      <a:r>
                        <a:rPr lang="en-US" sz="1200" b="1" dirty="0">
                          <a:solidFill>
                            <a:schemeClr val="bg1"/>
                          </a:solidFill>
                          <a:effectLst/>
                          <a:latin typeface="+mn-lt"/>
                          <a:ea typeface="+mn-ea"/>
                        </a:rPr>
                        <a:t>I</a:t>
                      </a:r>
                      <a:endParaRPr lang="vi-VN" sz="1400" b="1" dirty="0">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Bef>
                          <a:spcPts val="600"/>
                        </a:spcBef>
                        <a:spcAft>
                          <a:spcPts val="600"/>
                        </a:spcAft>
                      </a:pPr>
                      <a:r>
                        <a:rPr lang="vi-VN" sz="1200" b="1" dirty="0">
                          <a:solidFill>
                            <a:schemeClr val="bg1"/>
                          </a:solidFill>
                          <a:effectLst/>
                        </a:rPr>
                        <a:t>Tư pháp</a:t>
                      </a:r>
                      <a:endParaRPr lang="vi-VN" sz="1400" b="1" dirty="0">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17294026"/>
                  </a:ext>
                </a:extLst>
              </a:tr>
              <a:tr h="448150">
                <a:tc>
                  <a:txBody>
                    <a:bodyPr/>
                    <a:lstStyle/>
                    <a:p>
                      <a:pPr algn="ctr">
                        <a:lnSpc>
                          <a:spcPct val="115000"/>
                        </a:lnSpc>
                        <a:spcBef>
                          <a:spcPts val="600"/>
                        </a:spcBef>
                        <a:spcAft>
                          <a:spcPts val="600"/>
                        </a:spcAft>
                      </a:pPr>
                      <a:r>
                        <a:rPr lang="vi-VN" sz="12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Bef>
                          <a:spcPts val="600"/>
                        </a:spcBef>
                        <a:spcAft>
                          <a:spcPts val="600"/>
                        </a:spcAft>
                      </a:pPr>
                      <a:r>
                        <a:rPr lang="vi-VN" sz="1200" dirty="0">
                          <a:effectLst/>
                        </a:rPr>
                        <a:t>Cấp bản sao trích lục hộ tịch</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81940"/>
                  </a:ext>
                </a:extLst>
              </a:tr>
              <a:tr h="448150">
                <a:tc>
                  <a:txBody>
                    <a:bodyPr/>
                    <a:lstStyle/>
                    <a:p>
                      <a:pPr algn="ctr">
                        <a:lnSpc>
                          <a:spcPct val="115000"/>
                        </a:lnSpc>
                        <a:spcBef>
                          <a:spcPts val="600"/>
                        </a:spcBef>
                        <a:spcAft>
                          <a:spcPts val="600"/>
                        </a:spcAft>
                      </a:pPr>
                      <a:r>
                        <a:rPr lang="vi-VN" sz="12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Bef>
                          <a:spcPts val="600"/>
                        </a:spcBef>
                        <a:spcAft>
                          <a:spcPts val="600"/>
                        </a:spcAft>
                      </a:pPr>
                      <a:r>
                        <a:rPr lang="vi-VN" sz="1200" dirty="0">
                          <a:effectLst/>
                        </a:rPr>
                        <a:t>Cấp giấy xác nhận tình trạng hôn nhân.</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tc>
                <a:tc>
                  <a:txBody>
                    <a:bodyPr/>
                    <a:lstStyle/>
                    <a:p>
                      <a:pPr>
                        <a:lnSpc>
                          <a:spcPct val="115000"/>
                        </a:lnSpc>
                        <a:spcAft>
                          <a:spcPts val="0"/>
                        </a:spcAft>
                      </a:pPr>
                      <a:r>
                        <a:rPr lang="en-US" sz="1400" dirty="0">
                          <a:effectLst/>
                          <a:latin typeface="Tahoma" panose="020B0604030504040204" pitchFamily="34" charset="0"/>
                        </a:rPr>
                        <a:t> </a:t>
                      </a:r>
                      <a:endParaRPr lang="vi-VN" sz="1400" dirty="0">
                        <a:effectLst/>
                        <a:latin typeface="Tahoma" panose="020B060403050404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110675983"/>
                  </a:ext>
                </a:extLst>
              </a:tr>
            </a:tbl>
          </a:graphicData>
        </a:graphic>
      </p:graphicFrame>
    </p:spTree>
    <p:extLst>
      <p:ext uri="{BB962C8B-B14F-4D97-AF65-F5344CB8AC3E}">
        <p14:creationId xmlns:p14="http://schemas.microsoft.com/office/powerpoint/2010/main" val="3097941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a:extLst>
              <a:ext uri="{FF2B5EF4-FFF2-40B4-BE49-F238E27FC236}">
                <a16:creationId xmlns:a16="http://schemas.microsoft.com/office/drawing/2014/main" xmlns="" id="{552E0F57-783E-44A2-BB8E-B20C1FF47848}"/>
              </a:ext>
            </a:extLst>
          </p:cNvPr>
          <p:cNvGraphicFramePr>
            <a:graphicFrameLocks noGrp="1"/>
          </p:cNvGraphicFramePr>
          <p:nvPr>
            <p:extLst>
              <p:ext uri="{D42A27DB-BD31-4B8C-83A1-F6EECF244321}">
                <p14:modId xmlns:p14="http://schemas.microsoft.com/office/powerpoint/2010/main" val="2380927236"/>
              </p:ext>
            </p:extLst>
          </p:nvPr>
        </p:nvGraphicFramePr>
        <p:xfrm>
          <a:off x="684212" y="863601"/>
          <a:ext cx="10155383" cy="3443854"/>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383019097"/>
                    </a:ext>
                  </a:extLst>
                </a:gridCol>
                <a:gridCol w="4187085">
                  <a:extLst>
                    <a:ext uri="{9D8B030D-6E8A-4147-A177-3AD203B41FA5}">
                      <a16:colId xmlns:a16="http://schemas.microsoft.com/office/drawing/2014/main" xmlns="" val="3202978985"/>
                    </a:ext>
                  </a:extLst>
                </a:gridCol>
                <a:gridCol w="954569">
                  <a:extLst>
                    <a:ext uri="{9D8B030D-6E8A-4147-A177-3AD203B41FA5}">
                      <a16:colId xmlns:a16="http://schemas.microsoft.com/office/drawing/2014/main" xmlns="" val="3254876264"/>
                    </a:ext>
                  </a:extLst>
                </a:gridCol>
                <a:gridCol w="662064">
                  <a:extLst>
                    <a:ext uri="{9D8B030D-6E8A-4147-A177-3AD203B41FA5}">
                      <a16:colId xmlns:a16="http://schemas.microsoft.com/office/drawing/2014/main" xmlns="" val="1819202700"/>
                    </a:ext>
                  </a:extLst>
                </a:gridCol>
                <a:gridCol w="716674">
                  <a:extLst>
                    <a:ext uri="{9D8B030D-6E8A-4147-A177-3AD203B41FA5}">
                      <a16:colId xmlns:a16="http://schemas.microsoft.com/office/drawing/2014/main" xmlns="" val="3111063970"/>
                    </a:ext>
                  </a:extLst>
                </a:gridCol>
                <a:gridCol w="3073920">
                  <a:extLst>
                    <a:ext uri="{9D8B030D-6E8A-4147-A177-3AD203B41FA5}">
                      <a16:colId xmlns:a16="http://schemas.microsoft.com/office/drawing/2014/main" xmlns="" val="1118010707"/>
                    </a:ext>
                  </a:extLst>
                </a:gridCol>
              </a:tblGrid>
              <a:tr h="720000">
                <a:tc>
                  <a:txBody>
                    <a:bodyPr/>
                    <a:lstStyle/>
                    <a:p>
                      <a:pPr algn="ctr">
                        <a:lnSpc>
                          <a:spcPct val="115000"/>
                        </a:lnSpc>
                        <a:spcAft>
                          <a:spcPts val="0"/>
                        </a:spcAft>
                      </a:pPr>
                      <a:r>
                        <a:rPr lang="en-US" sz="1200" dirty="0">
                          <a:effectLst/>
                          <a:latin typeface="Tahoma" panose="020B0604030504040204" pitchFamily="34" charset="0"/>
                        </a:rPr>
                        <a:t>STT</a:t>
                      </a:r>
                      <a:endParaRPr lang="vi-VN" sz="1200" dirty="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1982695634"/>
                  </a:ext>
                </a:extLst>
              </a:tr>
              <a:tr h="563854">
                <a:tc>
                  <a:txBody>
                    <a:bodyPr/>
                    <a:lstStyle/>
                    <a:p>
                      <a:pPr algn="ctr">
                        <a:lnSpc>
                          <a:spcPct val="115000"/>
                        </a:lnSpc>
                        <a:spcBef>
                          <a:spcPts val="600"/>
                        </a:spcBef>
                        <a:spcAft>
                          <a:spcPts val="600"/>
                        </a:spcAft>
                      </a:pPr>
                      <a:r>
                        <a:rPr lang="vi-VN" sz="1600" b="1" dirty="0">
                          <a:solidFill>
                            <a:schemeClr val="bg1"/>
                          </a:solidFill>
                          <a:effectLst/>
                          <a:latin typeface="Times New Roman" pitchFamily="18" charset="0"/>
                          <a:cs typeface="Times New Roman" pitchFamily="18" charset="0"/>
                        </a:rPr>
                        <a:t>I</a:t>
                      </a:r>
                      <a:endParaRPr lang="vi-VN" sz="1600" b="1" dirty="0">
                        <a:solidFill>
                          <a:schemeClr val="bg1"/>
                        </a:solidFill>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ct val="115000"/>
                        </a:lnSpc>
                        <a:spcBef>
                          <a:spcPts val="600"/>
                        </a:spcBef>
                        <a:spcAft>
                          <a:spcPts val="600"/>
                        </a:spcAft>
                      </a:pPr>
                      <a:r>
                        <a:rPr lang="vi-VN" sz="1600" b="1" dirty="0">
                          <a:solidFill>
                            <a:schemeClr val="bg1"/>
                          </a:solidFill>
                          <a:effectLst/>
                          <a:latin typeface="Times New Roman" pitchFamily="18" charset="0"/>
                          <a:cs typeface="Times New Roman" pitchFamily="18" charset="0"/>
                        </a:rPr>
                        <a:t>Ngoại giao</a:t>
                      </a:r>
                      <a:endParaRPr lang="vi-VN" sz="1600" b="1" dirty="0">
                        <a:solidFill>
                          <a:schemeClr val="bg1"/>
                        </a:solidFill>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600">
                          <a:effectLst/>
                          <a:latin typeface="Times New Roman" pitchFamily="18" charset="0"/>
                          <a:cs typeface="Times New Roman" pitchFamily="18" charset="0"/>
                        </a:rPr>
                        <a:t> </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600">
                          <a:effectLst/>
                          <a:latin typeface="Times New Roman" pitchFamily="18" charset="0"/>
                          <a:cs typeface="Times New Roman" pitchFamily="18" charset="0"/>
                        </a:rPr>
                        <a:t> </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41938374"/>
                  </a:ext>
                </a:extLst>
              </a:tr>
              <a:tr h="720000">
                <a:tc>
                  <a:txBody>
                    <a:bodyPr/>
                    <a:lstStyle/>
                    <a:p>
                      <a:pPr algn="ctr">
                        <a:lnSpc>
                          <a:spcPct val="115000"/>
                        </a:lnSpc>
                        <a:spcBef>
                          <a:spcPts val="600"/>
                        </a:spcBef>
                        <a:spcAft>
                          <a:spcPts val="600"/>
                        </a:spcAft>
                      </a:pPr>
                      <a:r>
                        <a:rPr lang="vi-VN" sz="1600">
                          <a:effectLst/>
                          <a:latin typeface="Times New Roman" pitchFamily="18" charset="0"/>
                          <a:cs typeface="Times New Roman" pitchFamily="18" charset="0"/>
                        </a:rPr>
                        <a:t>1.</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ct val="115000"/>
                        </a:lnSpc>
                        <a:spcBef>
                          <a:spcPts val="600"/>
                        </a:spcBef>
                        <a:spcAft>
                          <a:spcPts val="600"/>
                        </a:spcAft>
                      </a:pPr>
                      <a:r>
                        <a:rPr lang="vi-VN" sz="1600" dirty="0">
                          <a:effectLst/>
                          <a:latin typeface="Times New Roman" pitchFamily="18" charset="0"/>
                          <a:cs typeface="Times New Roman" pitchFamily="18" charset="0"/>
                        </a:rPr>
                        <a:t>Giải quyết thủ tục cho cán bộ, công chức, viên chức đi nước ngoài</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a:effectLst/>
                          <a:latin typeface="Times New Roman" pitchFamily="18" charset="0"/>
                          <a:cs typeface="Times New Roman" pitchFamily="18" charset="0"/>
                        </a:rPr>
                        <a:t>3</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a:effectLst/>
                          <a:latin typeface="Times New Roman" pitchFamily="18" charset="0"/>
                          <a:cs typeface="Times New Roman" pitchFamily="18" charset="0"/>
                        </a:rPr>
                        <a:t>x</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299829875"/>
                  </a:ext>
                </a:extLst>
              </a:tr>
              <a:tr h="720000">
                <a:tc>
                  <a:txBody>
                    <a:bodyPr/>
                    <a:lstStyle/>
                    <a:p>
                      <a:pPr algn="ctr">
                        <a:lnSpc>
                          <a:spcPct val="115000"/>
                        </a:lnSpc>
                        <a:spcBef>
                          <a:spcPts val="600"/>
                        </a:spcBef>
                        <a:spcAft>
                          <a:spcPts val="600"/>
                        </a:spcAft>
                      </a:pPr>
                      <a:r>
                        <a:rPr lang="vi-VN" sz="1600">
                          <a:effectLst/>
                          <a:latin typeface="Times New Roman" pitchFamily="18" charset="0"/>
                          <a:cs typeface="Times New Roman" pitchFamily="18" charset="0"/>
                        </a:rPr>
                        <a:t>2.</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ct val="115000"/>
                        </a:lnSpc>
                        <a:spcBef>
                          <a:spcPts val="600"/>
                        </a:spcBef>
                        <a:spcAft>
                          <a:spcPts val="600"/>
                        </a:spcAft>
                      </a:pPr>
                      <a:r>
                        <a:rPr lang="vi-VN" sz="1600" dirty="0">
                          <a:effectLst/>
                          <a:latin typeface="Times New Roman" pitchFamily="18" charset="0"/>
                          <a:cs typeface="Times New Roman" pitchFamily="18" charset="0"/>
                        </a:rPr>
                        <a:t>Xin phép tiếp khách nước ngoài</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3</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a:effectLst/>
                          <a:latin typeface="Times New Roman" pitchFamily="18" charset="0"/>
                          <a:cs typeface="Times New Roman" pitchFamily="18" charset="0"/>
                        </a:rPr>
                        <a:t>x</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874591605"/>
                  </a:ext>
                </a:extLst>
              </a:tr>
              <a:tr h="720000">
                <a:tc>
                  <a:txBody>
                    <a:bodyPr/>
                    <a:lstStyle/>
                    <a:p>
                      <a:pPr algn="ctr">
                        <a:lnSpc>
                          <a:spcPct val="115000"/>
                        </a:lnSpc>
                        <a:spcBef>
                          <a:spcPts val="600"/>
                        </a:spcBef>
                        <a:spcAft>
                          <a:spcPts val="600"/>
                        </a:spcAft>
                      </a:pPr>
                      <a:r>
                        <a:rPr lang="vi-VN" sz="1600">
                          <a:effectLst/>
                          <a:latin typeface="Times New Roman" pitchFamily="18" charset="0"/>
                          <a:cs typeface="Times New Roman" pitchFamily="18" charset="0"/>
                        </a:rPr>
                        <a:t>3.</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ct val="115000"/>
                        </a:lnSpc>
                        <a:spcBef>
                          <a:spcPts val="600"/>
                        </a:spcBef>
                        <a:spcAft>
                          <a:spcPts val="600"/>
                        </a:spcAft>
                      </a:pPr>
                      <a:r>
                        <a:rPr lang="vi-VN" sz="1600">
                          <a:effectLst/>
                          <a:latin typeface="Times New Roman" pitchFamily="18" charset="0"/>
                          <a:cs typeface="Times New Roman" pitchFamily="18" charset="0"/>
                        </a:rPr>
                        <a:t>Đề nghị cho phép tổ chức hội nghị, hội thảo quốc tế</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3</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x</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39118031"/>
                  </a:ext>
                </a:extLst>
              </a:tr>
            </a:tbl>
          </a:graphicData>
        </a:graphic>
      </p:graphicFrame>
    </p:spTree>
    <p:extLst>
      <p:ext uri="{BB962C8B-B14F-4D97-AF65-F5344CB8AC3E}">
        <p14:creationId xmlns:p14="http://schemas.microsoft.com/office/powerpoint/2010/main" val="1310054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06B8FFE0-3D19-406A-A849-66B3E4F3C6B1}"/>
              </a:ext>
            </a:extLst>
          </p:cNvPr>
          <p:cNvSpPr>
            <a:spLocks noGrp="1"/>
          </p:cNvSpPr>
          <p:nvPr>
            <p:ph type="ctrTitle"/>
          </p:nvPr>
        </p:nvSpPr>
        <p:spPr>
          <a:xfrm>
            <a:off x="1887684" y="2424546"/>
            <a:ext cx="8001000" cy="1004454"/>
          </a:xfrm>
        </p:spPr>
        <p:txBody>
          <a:bodyPr>
            <a:prstTxWarp prst="textPlain">
              <a:avLst/>
            </a:prstTxWarp>
            <a:scene3d>
              <a:camera prst="orthographicFront"/>
              <a:lightRig rig="threePt" dir="t"/>
            </a:scene3d>
            <a:sp3d extrusionH="57150">
              <a:bevelT w="82550" h="38100" prst="coolSlant"/>
            </a:sp3d>
          </a:bodyPr>
          <a:lstStyle/>
          <a:p>
            <a:r>
              <a:rPr lang="en-US" b="1">
                <a:solidFill>
                  <a:schemeClr val="accent5"/>
                </a:solidFill>
                <a:effectLst>
                  <a:outerShdw blurRad="50800" dist="38100" dir="2700000" algn="tl" rotWithShape="0">
                    <a:prstClr val="black">
                      <a:alpha val="40000"/>
                    </a:prstClr>
                  </a:outerShdw>
                </a:effectLst>
              </a:rPr>
              <a:t>Trân trọng cám </a:t>
            </a:r>
            <a:r>
              <a:rPr lang="vi-VN" b="1">
                <a:solidFill>
                  <a:schemeClr val="accent5"/>
                </a:solidFill>
                <a:effectLst>
                  <a:outerShdw blurRad="50800" dist="38100" dir="2700000" algn="tl" rotWithShape="0">
                    <a:prstClr val="black">
                      <a:alpha val="40000"/>
                    </a:prstClr>
                  </a:outerShdw>
                </a:effectLst>
              </a:rPr>
              <a:t>ơ</a:t>
            </a:r>
            <a:r>
              <a:rPr lang="en-US" b="1">
                <a:solidFill>
                  <a:schemeClr val="accent5"/>
                </a:solidFill>
                <a:effectLst>
                  <a:outerShdw blurRad="50800" dist="38100" dir="2700000" algn="tl" rotWithShape="0">
                    <a:prstClr val="black">
                      <a:alpha val="40000"/>
                    </a:prstClr>
                  </a:outerShdw>
                </a:effectLst>
              </a:rPr>
              <a:t>n!</a:t>
            </a:r>
            <a:endParaRPr lang="vi-VN" b="1">
              <a:solidFill>
                <a:schemeClr val="accent5"/>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009681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xmlns="" id="{510298D8-3EA5-4C1E-B979-C857D1DF78DA}"/>
              </a:ext>
            </a:extLst>
          </p:cNvPr>
          <p:cNvGraphicFramePr>
            <a:graphicFrameLocks noGrp="1"/>
          </p:cNvGraphicFramePr>
          <p:nvPr>
            <p:extLst>
              <p:ext uri="{D42A27DB-BD31-4B8C-83A1-F6EECF244321}">
                <p14:modId xmlns:p14="http://schemas.microsoft.com/office/powerpoint/2010/main" val="2271639842"/>
              </p:ext>
            </p:extLst>
          </p:nvPr>
        </p:nvGraphicFramePr>
        <p:xfrm>
          <a:off x="684213" y="852055"/>
          <a:ext cx="10155383" cy="5106733"/>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805606">
                <a:tc>
                  <a:txBody>
                    <a:bodyPr/>
                    <a:lstStyle/>
                    <a:p>
                      <a:pPr algn="ctr">
                        <a:lnSpc>
                          <a:spcPct val="115000"/>
                        </a:lnSpc>
                        <a:spcAft>
                          <a:spcPts val="0"/>
                        </a:spcAft>
                      </a:pPr>
                      <a:r>
                        <a:rPr lang="en-US" sz="1200" dirty="0">
                          <a:effectLst/>
                          <a:latin typeface="Tahoma" panose="020B0604030504040204" pitchFamily="34" charset="0"/>
                        </a:rPr>
                        <a:t>STT</a:t>
                      </a:r>
                      <a:endParaRPr lang="vi-VN" sz="1200" dirty="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dirty="0">
                          <a:effectLst/>
                        </a:rPr>
                        <a:t>TÊN THỦ TỤC HÀNH CHÍNH</a:t>
                      </a:r>
                      <a:endParaRPr lang="vi-VN" sz="1200" dirty="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dirty="0">
                          <a:effectLst/>
                          <a:latin typeface="Tahoma" panose="020B0604030504040204" pitchFamily="34" charset="0"/>
                        </a:rPr>
                        <a:t>GHI CHÚ</a:t>
                      </a:r>
                      <a:endParaRPr lang="vi-VN" sz="1200" dirty="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503649">
                <a:tc>
                  <a:txBody>
                    <a:bodyPr/>
                    <a:lstStyle/>
                    <a:p>
                      <a:pPr algn="ctr">
                        <a:lnSpc>
                          <a:spcPct val="115000"/>
                        </a:lnSpc>
                        <a:spcBef>
                          <a:spcPts val="600"/>
                        </a:spcBef>
                        <a:spcAft>
                          <a:spcPts val="600"/>
                        </a:spcAft>
                      </a:pPr>
                      <a:r>
                        <a:rPr lang="vi-VN" sz="1600" b="1" dirty="0">
                          <a:solidFill>
                            <a:schemeClr val="bg1"/>
                          </a:solidFill>
                          <a:effectLst/>
                          <a:latin typeface="Times New Roman" pitchFamily="18" charset="0"/>
                          <a:cs typeface="Times New Roman" pitchFamily="18" charset="0"/>
                        </a:rPr>
                        <a:t>II</a:t>
                      </a:r>
                      <a:endParaRPr lang="vi-VN" sz="1600" b="1" dirty="0">
                        <a:solidFill>
                          <a:schemeClr val="bg1"/>
                        </a:solidFill>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ct val="115000"/>
                        </a:lnSpc>
                        <a:spcBef>
                          <a:spcPts val="600"/>
                        </a:spcBef>
                        <a:spcAft>
                          <a:spcPts val="600"/>
                        </a:spcAft>
                      </a:pPr>
                      <a:r>
                        <a:rPr lang="vi-VN" sz="1600" b="1" dirty="0">
                          <a:solidFill>
                            <a:schemeClr val="bg1"/>
                          </a:solidFill>
                          <a:effectLst/>
                          <a:latin typeface="Times New Roman" pitchFamily="18" charset="0"/>
                          <a:cs typeface="Times New Roman" pitchFamily="18" charset="0"/>
                        </a:rPr>
                        <a:t>Tư pháp</a:t>
                      </a:r>
                      <a:endParaRPr lang="vi-VN" sz="1600" b="1" dirty="0">
                        <a:solidFill>
                          <a:schemeClr val="bg1"/>
                        </a:solidFill>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a:effectLst/>
                          <a:latin typeface="Times New Roman" pitchFamily="18" charset="0"/>
                          <a:cs typeface="Times New Roman" pitchFamily="18" charset="0"/>
                        </a:rPr>
                        <a:t> </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a:effectLst/>
                          <a:latin typeface="Times New Roman" pitchFamily="18" charset="0"/>
                          <a:cs typeface="Times New Roman" pitchFamily="18" charset="0"/>
                        </a:rPr>
                        <a:t> </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600">
                          <a:effectLst/>
                          <a:latin typeface="Times New Roman" pitchFamily="18" charset="0"/>
                          <a:cs typeface="Times New Roman" pitchFamily="18" charset="0"/>
                        </a:rPr>
                        <a:t> </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nSpc>
                          <a:spcPct val="115000"/>
                        </a:lnSpc>
                        <a:spcAft>
                          <a:spcPts val="0"/>
                        </a:spcAft>
                      </a:pPr>
                      <a:r>
                        <a:rPr lang="en-US" sz="1600">
                          <a:effectLst/>
                          <a:latin typeface="Times New Roman" pitchFamily="18" charset="0"/>
                          <a:cs typeface="Times New Roman" pitchFamily="18" charset="0"/>
                        </a:rPr>
                        <a:t> </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extLst>
                  <a:ext uri="{0D108BD9-81ED-4DB2-BD59-A6C34878D82A}">
                    <a16:rowId xmlns:a16="http://schemas.microsoft.com/office/drawing/2014/main" xmlns="" val="3625833442"/>
                  </a:ext>
                </a:extLst>
              </a:tr>
              <a:tr h="709424">
                <a:tc>
                  <a:txBody>
                    <a:bodyPr/>
                    <a:lstStyle/>
                    <a:p>
                      <a:pPr algn="ctr">
                        <a:lnSpc>
                          <a:spcPct val="115000"/>
                        </a:lnSpc>
                        <a:spcBef>
                          <a:spcPts val="600"/>
                        </a:spcBef>
                        <a:spcAft>
                          <a:spcPts val="600"/>
                        </a:spcAft>
                      </a:pPr>
                      <a:r>
                        <a:rPr lang="en-US" sz="1600" dirty="0" smtClean="0">
                          <a:effectLst/>
                          <a:latin typeface="Times New Roman" pitchFamily="18" charset="0"/>
                          <a:ea typeface="Calibri" panose="020F0502020204030204" pitchFamily="34" charset="0"/>
                          <a:cs typeface="Times New Roman" pitchFamily="18" charset="0"/>
                        </a:rPr>
                        <a:t>1.</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marL="0" marR="0">
                        <a:lnSpc>
                          <a:spcPct val="115000"/>
                        </a:lnSpc>
                        <a:spcBef>
                          <a:spcPts val="600"/>
                        </a:spcBef>
                        <a:spcAft>
                          <a:spcPts val="600"/>
                        </a:spcAft>
                      </a:pPr>
                      <a:r>
                        <a:rPr lang="vi-VN" sz="1600" dirty="0">
                          <a:effectLst/>
                          <a:latin typeface="Times New Roman" pitchFamily="18" charset="0"/>
                          <a:ea typeface="Times New Roman"/>
                          <a:cs typeface="Times New Roman" pitchFamily="18" charset="0"/>
                        </a:rPr>
                        <a:t>Cấp bản sao từ sổ gốc</a:t>
                      </a:r>
                      <a:endParaRPr lang="en-US" sz="1600" dirty="0">
                        <a:effectLst/>
                        <a:latin typeface="Times New Roman" pitchFamily="18" charset="0"/>
                        <a:ea typeface="Calibri"/>
                        <a:cs typeface="Times New Roman"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itchFamily="18" charset="0"/>
                          <a:ea typeface="Calibri"/>
                          <a:cs typeface="Times New Roman" pitchFamily="18" charset="0"/>
                        </a:rPr>
                        <a:t>3</a:t>
                      </a:r>
                    </a:p>
                  </a:txBody>
                  <a:tcPr marL="68580" marR="68580" marT="0" marB="0" anchor="ctr"/>
                </a:tc>
                <a:tc>
                  <a:txBody>
                    <a:bodyPr/>
                    <a:lstStyle/>
                    <a:p>
                      <a:pPr marL="0" marR="0" algn="ctr">
                        <a:lnSpc>
                          <a:spcPct val="115000"/>
                        </a:lnSpc>
                        <a:spcBef>
                          <a:spcPts val="0"/>
                        </a:spcBef>
                        <a:spcAft>
                          <a:spcPts val="0"/>
                        </a:spcAft>
                      </a:pPr>
                      <a:r>
                        <a:rPr lang="en-US" sz="1600" dirty="0">
                          <a:effectLst/>
                          <a:latin typeface="Times New Roman" pitchFamily="18" charset="0"/>
                          <a:ea typeface="Calibri"/>
                          <a:cs typeface="Times New Roman" pitchFamily="18" charset="0"/>
                        </a:rPr>
                        <a:t>x</a:t>
                      </a:r>
                    </a:p>
                  </a:txBody>
                  <a:tcPr marL="68580" marR="68580" marT="0" marB="0" anchor="ctr"/>
                </a:tc>
                <a:tc>
                  <a:txBody>
                    <a:bodyPr/>
                    <a:lstStyle/>
                    <a:p>
                      <a:pPr algn="ctr">
                        <a:lnSpc>
                          <a:spcPct val="115000"/>
                        </a:lnSpc>
                        <a:spcAft>
                          <a:spcPts val="0"/>
                        </a:spcAft>
                      </a:pP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r>
              <a:tr h="709424">
                <a:tc>
                  <a:txBody>
                    <a:bodyPr/>
                    <a:lstStyle/>
                    <a:p>
                      <a:pPr algn="ctr">
                        <a:lnSpc>
                          <a:spcPct val="115000"/>
                        </a:lnSpc>
                        <a:spcBef>
                          <a:spcPts val="600"/>
                        </a:spcBef>
                        <a:spcAft>
                          <a:spcPts val="600"/>
                        </a:spcAft>
                      </a:pPr>
                      <a:r>
                        <a:rPr lang="en-US" sz="1600" dirty="0" smtClean="0">
                          <a:effectLst/>
                          <a:latin typeface="Times New Roman" pitchFamily="18" charset="0"/>
                          <a:ea typeface="Calibri" panose="020F0502020204030204" pitchFamily="34" charset="0"/>
                          <a:cs typeface="Times New Roman" pitchFamily="18" charset="0"/>
                        </a:rPr>
                        <a:t>…</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ts val="1650"/>
                        </a:lnSpc>
                        <a:spcAft>
                          <a:spcPts val="0"/>
                        </a:spcAft>
                      </a:pPr>
                      <a:r>
                        <a:rPr lang="en-US" sz="1600" dirty="0" smtClean="0">
                          <a:effectLst/>
                          <a:latin typeface="Times New Roman" pitchFamily="18" charset="0"/>
                          <a:ea typeface="Calibri" panose="020F0502020204030204" pitchFamily="34" charset="0"/>
                          <a:cs typeface="Times New Roman" pitchFamily="18" charset="0"/>
                        </a:rPr>
                        <a:t>...................</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200" dirty="0">
                          <a:effectLst/>
                          <a:latin typeface="Tahoma" panose="020B0604030504040204" pitchFamily="34" charset="0"/>
                          <a:ea typeface="Calibri" panose="020F0502020204030204" pitchFamily="34" charset="0"/>
                        </a:rPr>
                        <a:t>3</a:t>
                      </a:r>
                      <a:endParaRPr lang="vi-VN" sz="12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dirty="0">
                          <a:effectLst/>
                          <a:latin typeface="Tahoma" panose="020B0604030504040204" pitchFamily="34" charset="0"/>
                          <a:ea typeface="Calibri" panose="020F0502020204030204" pitchFamily="34" charset="0"/>
                        </a:rPr>
                        <a:t>x</a:t>
                      </a:r>
                      <a:endParaRPr lang="vi-VN" sz="12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r>
              <a:tr h="709424">
                <a:tc>
                  <a:txBody>
                    <a:bodyPr/>
                    <a:lstStyle/>
                    <a:p>
                      <a:pPr algn="ctr">
                        <a:lnSpc>
                          <a:spcPct val="115000"/>
                        </a:lnSpc>
                        <a:spcBef>
                          <a:spcPts val="600"/>
                        </a:spcBef>
                        <a:spcAft>
                          <a:spcPts val="600"/>
                        </a:spcAft>
                      </a:pPr>
                      <a:r>
                        <a:rPr lang="en-US" sz="1600" dirty="0">
                          <a:effectLst/>
                          <a:latin typeface="Times New Roman" pitchFamily="18" charset="0"/>
                          <a:cs typeface="Times New Roman" pitchFamily="18" charset="0"/>
                        </a:rPr>
                        <a:t>40.</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ts val="1650"/>
                        </a:lnSpc>
                        <a:spcAft>
                          <a:spcPts val="0"/>
                        </a:spcAft>
                      </a:pPr>
                      <a:r>
                        <a:rPr lang="en-US" sz="1600" dirty="0" err="1">
                          <a:effectLst/>
                          <a:latin typeface="Times New Roman" pitchFamily="18" charset="0"/>
                          <a:cs typeface="Times New Roman" pitchFamily="18" charset="0"/>
                        </a:rPr>
                        <a:t>Cấp</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phiếu</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lý</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lịch</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tư</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pháp</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cho</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công</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dân</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Việt</a:t>
                      </a:r>
                      <a:r>
                        <a:rPr lang="en-US" sz="1600" dirty="0">
                          <a:effectLst/>
                          <a:latin typeface="Times New Roman" pitchFamily="18" charset="0"/>
                          <a:cs typeface="Times New Roman" pitchFamily="18" charset="0"/>
                        </a:rPr>
                        <a:t> Nam, </a:t>
                      </a:r>
                      <a:r>
                        <a:rPr lang="en-US" sz="1600" dirty="0" err="1">
                          <a:effectLst/>
                          <a:latin typeface="Times New Roman" pitchFamily="18" charset="0"/>
                          <a:cs typeface="Times New Roman" pitchFamily="18" charset="0"/>
                        </a:rPr>
                        <a:t>người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nước</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ngoài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đang</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cư</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trú</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tại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Việt</a:t>
                      </a:r>
                      <a:r>
                        <a:rPr lang="en-US" sz="1600" dirty="0">
                          <a:effectLst/>
                          <a:latin typeface="Times New Roman" pitchFamily="18" charset="0"/>
                          <a:cs typeface="Times New Roman" pitchFamily="18" charset="0"/>
                        </a:rPr>
                        <a:t> Nam;</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3</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 </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x</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 </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extLst>
                  <a:ext uri="{0D108BD9-81ED-4DB2-BD59-A6C34878D82A}">
                    <a16:rowId xmlns:a16="http://schemas.microsoft.com/office/drawing/2014/main" xmlns="" val="2808099495"/>
                  </a:ext>
                </a:extLst>
              </a:tr>
              <a:tr h="805606">
                <a:tc>
                  <a:txBody>
                    <a:bodyPr/>
                    <a:lstStyle/>
                    <a:p>
                      <a:pPr algn="ctr">
                        <a:lnSpc>
                          <a:spcPct val="115000"/>
                        </a:lnSpc>
                        <a:spcBef>
                          <a:spcPts val="600"/>
                        </a:spcBef>
                        <a:spcAft>
                          <a:spcPts val="600"/>
                        </a:spcAft>
                      </a:pPr>
                      <a:r>
                        <a:rPr lang="en-US" sz="1600">
                          <a:effectLst/>
                          <a:latin typeface="Times New Roman" pitchFamily="18" charset="0"/>
                          <a:cs typeface="Times New Roman" pitchFamily="18" charset="0"/>
                        </a:rPr>
                        <a:t>41.</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ts val="1650"/>
                        </a:lnSpc>
                        <a:spcAft>
                          <a:spcPts val="0"/>
                        </a:spcAft>
                      </a:pPr>
                      <a:r>
                        <a:rPr lang="en-US" sz="1600" dirty="0" err="1">
                          <a:effectLst/>
                          <a:latin typeface="Times New Roman" pitchFamily="18" charset="0"/>
                          <a:cs typeface="Times New Roman" pitchFamily="18" charset="0"/>
                        </a:rPr>
                        <a:t>Cấp</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Phiếu</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lý</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lịch</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tư</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pháp</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cho</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cơ</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quan</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nhà</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nước</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tổ</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chức</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chính</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trị</a:t>
                      </a:r>
                      <a:r>
                        <a:rPr lang="en-US" sz="1600" dirty="0">
                          <a:effectLst/>
                          <a:latin typeface="Times New Roman" pitchFamily="18" charset="0"/>
                          <a:cs typeface="Times New Roman" pitchFamily="18" charset="0"/>
                        </a:rPr>
                        <a:t> - </a:t>
                      </a:r>
                      <a:r>
                        <a:rPr lang="en-US" sz="1600" dirty="0" err="1">
                          <a:effectLst/>
                          <a:latin typeface="Times New Roman" pitchFamily="18" charset="0"/>
                          <a:cs typeface="Times New Roman" pitchFamily="18" charset="0"/>
                        </a:rPr>
                        <a:t>xã</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hội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đối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tượng</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là</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công</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dân</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Việt</a:t>
                      </a:r>
                      <a:r>
                        <a:rPr lang="en-US" sz="1600" dirty="0">
                          <a:effectLst/>
                          <a:latin typeface="Times New Roman" pitchFamily="18" charset="0"/>
                          <a:cs typeface="Times New Roman" pitchFamily="18" charset="0"/>
                        </a:rPr>
                        <a:t> Nam, </a:t>
                      </a:r>
                      <a:r>
                        <a:rPr lang="en-US" sz="1600" dirty="0" err="1">
                          <a:effectLst/>
                          <a:latin typeface="Times New Roman" pitchFamily="18" charset="0"/>
                          <a:cs typeface="Times New Roman" pitchFamily="18" charset="0"/>
                        </a:rPr>
                        <a:t>người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nước</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ngoài</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đang</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cư</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trú</a:t>
                      </a:r>
                      <a:r>
                        <a:rPr lang="en-US" sz="1600" dirty="0">
                          <a:effectLst/>
                          <a:latin typeface="Times New Roman" pitchFamily="18" charset="0"/>
                          <a:cs typeface="Times New Roman" pitchFamily="18" charset="0"/>
                        </a:rPr>
                        <a:t> ở </a:t>
                      </a:r>
                      <a:r>
                        <a:rPr lang="en-US" sz="1600" dirty="0" err="1">
                          <a:effectLst/>
                          <a:latin typeface="Times New Roman" pitchFamily="18" charset="0"/>
                          <a:cs typeface="Times New Roman" pitchFamily="18" charset="0"/>
                        </a:rPr>
                        <a:t>Việt</a:t>
                      </a:r>
                      <a:r>
                        <a:rPr lang="en-US" sz="1600" dirty="0">
                          <a:effectLst/>
                          <a:latin typeface="Times New Roman" pitchFamily="18" charset="0"/>
                          <a:cs typeface="Times New Roman" pitchFamily="18" charset="0"/>
                        </a:rPr>
                        <a:t> Nam);</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3</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 </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x</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 </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extLst>
                  <a:ext uri="{0D108BD9-81ED-4DB2-BD59-A6C34878D82A}">
                    <a16:rowId xmlns:a16="http://schemas.microsoft.com/office/drawing/2014/main" xmlns="" val="908326411"/>
                  </a:ext>
                </a:extLst>
              </a:tr>
              <a:tr h="805606">
                <a:tc>
                  <a:txBody>
                    <a:bodyPr/>
                    <a:lstStyle/>
                    <a:p>
                      <a:pPr algn="ctr">
                        <a:lnSpc>
                          <a:spcPct val="115000"/>
                        </a:lnSpc>
                        <a:spcBef>
                          <a:spcPts val="600"/>
                        </a:spcBef>
                        <a:spcAft>
                          <a:spcPts val="600"/>
                        </a:spcAft>
                      </a:pPr>
                      <a:r>
                        <a:rPr lang="en-US" sz="1600">
                          <a:effectLst/>
                          <a:latin typeface="Times New Roman" pitchFamily="18" charset="0"/>
                          <a:cs typeface="Times New Roman" pitchFamily="18" charset="0"/>
                        </a:rPr>
                        <a:t>42.</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just">
                        <a:lnSpc>
                          <a:spcPts val="1650"/>
                        </a:lnSpc>
                        <a:spcAft>
                          <a:spcPts val="0"/>
                        </a:spcAft>
                      </a:pPr>
                      <a:r>
                        <a:rPr lang="en-US" sz="1600">
                          <a:effectLst/>
                          <a:latin typeface="Times New Roman" pitchFamily="18" charset="0"/>
                          <a:cs typeface="Times New Roman" pitchFamily="18" charset="0"/>
                        </a:rPr>
                        <a:t>Cấp Phiếu lý lịch tư pháp cho cơ quan tiến hành tố tụng (đối tượng là công dân Việt Nam, người nước ngoài đang cư trú tại Việt Nam).</a:t>
                      </a:r>
                      <a:endParaRPr lang="vi-VN" sz="160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3</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 </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x</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tc>
                  <a:txBody>
                    <a:bodyPr/>
                    <a:lstStyle/>
                    <a:p>
                      <a:pPr algn="ctr">
                        <a:lnSpc>
                          <a:spcPct val="115000"/>
                        </a:lnSpc>
                        <a:spcAft>
                          <a:spcPts val="0"/>
                        </a:spcAft>
                      </a:pPr>
                      <a:r>
                        <a:rPr lang="en-US" sz="1600" dirty="0">
                          <a:effectLst/>
                          <a:latin typeface="Times New Roman" pitchFamily="18" charset="0"/>
                          <a:cs typeface="Times New Roman" pitchFamily="18" charset="0"/>
                        </a:rPr>
                        <a:t> </a:t>
                      </a:r>
                      <a:endParaRPr lang="vi-VN" sz="1600" dirty="0">
                        <a:effectLst/>
                        <a:latin typeface="Times New Roman" pitchFamily="18" charset="0"/>
                        <a:ea typeface="Calibri" panose="020F0502020204030204" pitchFamily="34" charset="0"/>
                        <a:cs typeface="Times New Roman" pitchFamily="18" charset="0"/>
                      </a:endParaRPr>
                    </a:p>
                  </a:txBody>
                  <a:tcPr marL="68580" marR="68580" marT="0" marB="0" anchor="ctr"/>
                </a:tc>
                <a:extLst>
                  <a:ext uri="{0D108BD9-81ED-4DB2-BD59-A6C34878D82A}">
                    <a16:rowId xmlns:a16="http://schemas.microsoft.com/office/drawing/2014/main" xmlns="" val="2318938286"/>
                  </a:ext>
                </a:extLst>
              </a:tr>
            </a:tbl>
          </a:graphicData>
        </a:graphic>
      </p:graphicFrame>
    </p:spTree>
    <p:extLst>
      <p:ext uri="{BB962C8B-B14F-4D97-AF65-F5344CB8AC3E}">
        <p14:creationId xmlns:p14="http://schemas.microsoft.com/office/powerpoint/2010/main" val="128891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8927FA-9E44-43B9-9582-499138182B14}"/>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029A3CDD-ED2C-4828-B1C7-1C8D68C30C64}"/>
              </a:ext>
            </a:extLst>
          </p:cNvPr>
          <p:cNvGraphicFramePr>
            <a:graphicFrameLocks noGrp="1"/>
          </p:cNvGraphicFramePr>
          <p:nvPr>
            <p:ph idx="1"/>
            <p:extLst>
              <p:ext uri="{D42A27DB-BD31-4B8C-83A1-F6EECF244321}">
                <p14:modId xmlns:p14="http://schemas.microsoft.com/office/powerpoint/2010/main" val="1578492338"/>
              </p:ext>
            </p:extLst>
          </p:nvPr>
        </p:nvGraphicFramePr>
        <p:xfrm>
          <a:off x="684213" y="685800"/>
          <a:ext cx="11078296" cy="6274078"/>
        </p:xfrm>
        <a:graphic>
          <a:graphicData uri="http://schemas.openxmlformats.org/drawingml/2006/table">
            <a:tbl>
              <a:tblPr firstRow="1" firstCol="1" bandRow="1">
                <a:tableStyleId>{7DF18680-E054-41AD-8BC1-D1AEF772440D}</a:tableStyleId>
              </a:tblPr>
              <a:tblGrid>
                <a:gridCol w="612061">
                  <a:extLst>
                    <a:ext uri="{9D8B030D-6E8A-4147-A177-3AD203B41FA5}">
                      <a16:colId xmlns:a16="http://schemas.microsoft.com/office/drawing/2014/main" xmlns="" val="2511125139"/>
                    </a:ext>
                  </a:extLst>
                </a:gridCol>
                <a:gridCol w="4567604">
                  <a:extLst>
                    <a:ext uri="{9D8B030D-6E8A-4147-A177-3AD203B41FA5}">
                      <a16:colId xmlns:a16="http://schemas.microsoft.com/office/drawing/2014/main" xmlns="" val="4135963311"/>
                    </a:ext>
                  </a:extLst>
                </a:gridCol>
                <a:gridCol w="1395904">
                  <a:extLst>
                    <a:ext uri="{9D8B030D-6E8A-4147-A177-3AD203B41FA5}">
                      <a16:colId xmlns:a16="http://schemas.microsoft.com/office/drawing/2014/main" xmlns="" val="1403567413"/>
                    </a:ext>
                  </a:extLst>
                </a:gridCol>
                <a:gridCol w="1149927">
                  <a:extLst>
                    <a:ext uri="{9D8B030D-6E8A-4147-A177-3AD203B41FA5}">
                      <a16:colId xmlns:a16="http://schemas.microsoft.com/office/drawing/2014/main" xmlns="" val="1889541037"/>
                    </a:ext>
                  </a:extLst>
                </a:gridCol>
                <a:gridCol w="1246909">
                  <a:extLst>
                    <a:ext uri="{9D8B030D-6E8A-4147-A177-3AD203B41FA5}">
                      <a16:colId xmlns:a16="http://schemas.microsoft.com/office/drawing/2014/main" xmlns="" val="3189547984"/>
                    </a:ext>
                  </a:extLst>
                </a:gridCol>
                <a:gridCol w="2105891">
                  <a:extLst>
                    <a:ext uri="{9D8B030D-6E8A-4147-A177-3AD203B41FA5}">
                      <a16:colId xmlns:a16="http://schemas.microsoft.com/office/drawing/2014/main" xmlns="" val="1056704294"/>
                    </a:ext>
                  </a:extLst>
                </a:gridCol>
              </a:tblGrid>
              <a:tr h="427088">
                <a:tc>
                  <a:txBody>
                    <a:bodyPr/>
                    <a:lstStyle/>
                    <a:p>
                      <a:pPr algn="ctr">
                        <a:lnSpc>
                          <a:spcPct val="115000"/>
                        </a:lnSpc>
                        <a:spcAft>
                          <a:spcPts val="0"/>
                        </a:spcAft>
                      </a:pPr>
                      <a:r>
                        <a:rPr lang="en-US" sz="1200" dirty="0">
                          <a:effectLst/>
                          <a:latin typeface="Tahoma" panose="020B0604030504040204" pitchFamily="34" charset="0"/>
                        </a:rPr>
                        <a:t>STT</a:t>
                      </a:r>
                      <a:endParaRPr lang="vi-VN" sz="1200" dirty="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438821">
                <a:tc>
                  <a:txBody>
                    <a:bodyPr/>
                    <a:lstStyle/>
                    <a:p>
                      <a:pPr algn="ctr">
                        <a:lnSpc>
                          <a:spcPct val="115000"/>
                        </a:lnSpc>
                        <a:spcBef>
                          <a:spcPts val="600"/>
                        </a:spcBef>
                        <a:spcAft>
                          <a:spcPts val="600"/>
                        </a:spcAft>
                      </a:pPr>
                      <a:r>
                        <a:rPr lang="en-US" sz="1400" b="1" dirty="0">
                          <a:solidFill>
                            <a:schemeClr val="bg1"/>
                          </a:solidFill>
                          <a:effectLst/>
                          <a:latin typeface="Tahoma" panose="020B0604030504040204" pitchFamily="34" charset="0"/>
                          <a:ea typeface="Calibri" panose="020F0502020204030204" pitchFamily="34" charset="0"/>
                        </a:rPr>
                        <a:t>II</a:t>
                      </a:r>
                      <a:endParaRPr lang="vi-VN" sz="1400" b="1" dirty="0">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400" b="1">
                          <a:solidFill>
                            <a:schemeClr val="bg1"/>
                          </a:solidFill>
                          <a:effectLst/>
                          <a:latin typeface="Tahoma" panose="020B0604030504040204" pitchFamily="34" charset="0"/>
                          <a:ea typeface="Calibri" panose="020F0502020204030204" pitchFamily="34" charset="0"/>
                        </a:rPr>
                        <a:t>Nội vụ</a:t>
                      </a:r>
                      <a:endParaRPr lang="vi-VN" sz="14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381627363"/>
                  </a:ext>
                </a:extLst>
              </a:tr>
              <a:tr h="304800">
                <a:tc>
                  <a:txBody>
                    <a:bodyPr/>
                    <a:lstStyle/>
                    <a:p>
                      <a:pPr algn="ctr">
                        <a:lnSpc>
                          <a:spcPct val="115000"/>
                        </a:lnSpc>
                        <a:spcBef>
                          <a:spcPts val="600"/>
                        </a:spcBef>
                        <a:spcAft>
                          <a:spcPts val="600"/>
                        </a:spcAft>
                      </a:pPr>
                      <a:r>
                        <a:rPr lang="vi-VN" sz="1400">
                          <a:effectLst/>
                        </a:rPr>
                        <a:t>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Thành lập hội</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1455783"/>
                  </a:ext>
                </a:extLst>
              </a:tr>
              <a:tr h="396267">
                <a:tc>
                  <a:txBody>
                    <a:bodyPr/>
                    <a:lstStyle/>
                    <a:p>
                      <a:pPr algn="ctr">
                        <a:lnSpc>
                          <a:spcPct val="115000"/>
                        </a:lnSpc>
                        <a:spcBef>
                          <a:spcPts val="600"/>
                        </a:spcBef>
                        <a:spcAft>
                          <a:spcPts val="600"/>
                        </a:spcAft>
                      </a:pPr>
                      <a:r>
                        <a:rPr lang="vi-VN" sz="1400">
                          <a:effectLst/>
                        </a:rPr>
                        <a:t>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Phê duyệt điều lệ hội</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885885562"/>
                  </a:ext>
                </a:extLst>
              </a:tr>
              <a:tr h="396267">
                <a:tc>
                  <a:txBody>
                    <a:bodyPr/>
                    <a:lstStyle/>
                    <a:p>
                      <a:pPr algn="ctr">
                        <a:lnSpc>
                          <a:spcPct val="115000"/>
                        </a:lnSpc>
                        <a:spcBef>
                          <a:spcPts val="600"/>
                        </a:spcBef>
                        <a:spcAft>
                          <a:spcPts val="600"/>
                        </a:spcAft>
                      </a:pPr>
                      <a:r>
                        <a:rPr lang="vi-VN" sz="1400">
                          <a:effectLst/>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Báo cáo tổ chức đại hội nhiệm kỳ, đại hội bất thường của hội</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21315213"/>
                  </a:ext>
                </a:extLst>
              </a:tr>
              <a:tr h="396267">
                <a:tc>
                  <a:txBody>
                    <a:bodyPr/>
                    <a:lstStyle/>
                    <a:p>
                      <a:pPr algn="ctr">
                        <a:lnSpc>
                          <a:spcPct val="115000"/>
                        </a:lnSpc>
                        <a:spcBef>
                          <a:spcPts val="600"/>
                        </a:spcBef>
                        <a:spcAft>
                          <a:spcPts val="600"/>
                        </a:spcAft>
                      </a:pPr>
                      <a:r>
                        <a:rPr lang="vi-VN" sz="1400">
                          <a:effectLst/>
                        </a:rPr>
                        <a:t>4.</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Cấp giấy phép thành lập và công nhận điều lệ quỹ</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325806170"/>
                  </a:ext>
                </a:extLst>
              </a:tr>
              <a:tr h="396267">
                <a:tc>
                  <a:txBody>
                    <a:bodyPr/>
                    <a:lstStyle/>
                    <a:p>
                      <a:pPr algn="ctr">
                        <a:lnSpc>
                          <a:spcPct val="115000"/>
                        </a:lnSpc>
                        <a:spcBef>
                          <a:spcPts val="600"/>
                        </a:spcBef>
                        <a:spcAft>
                          <a:spcPts val="600"/>
                        </a:spcAft>
                      </a:pPr>
                      <a:r>
                        <a:rPr lang="vi-VN" sz="1400">
                          <a:effectLst/>
                        </a:rPr>
                        <a:t>5.</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Công nhận quỹ đủ điều kiện hoạt động và công nhận thành viên Hội đồng quản lý quỹ</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306532425"/>
                  </a:ext>
                </a:extLst>
              </a:tr>
              <a:tr h="396267">
                <a:tc>
                  <a:txBody>
                    <a:bodyPr/>
                    <a:lstStyle/>
                    <a:p>
                      <a:pPr algn="ctr">
                        <a:lnSpc>
                          <a:spcPct val="115000"/>
                        </a:lnSpc>
                        <a:spcBef>
                          <a:spcPts val="600"/>
                        </a:spcBef>
                        <a:spcAft>
                          <a:spcPts val="600"/>
                        </a:spcAft>
                      </a:pPr>
                      <a:r>
                        <a:rPr lang="vi-VN" sz="1400">
                          <a:effectLst/>
                        </a:rPr>
                        <a:t>6.</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Hợp nhất, sáp nhập, chia, tách quỹ</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538356190"/>
                  </a:ext>
                </a:extLst>
              </a:tr>
              <a:tr h="396267">
                <a:tc>
                  <a:txBody>
                    <a:bodyPr/>
                    <a:lstStyle/>
                    <a:p>
                      <a:pPr algn="ctr">
                        <a:lnSpc>
                          <a:spcPct val="115000"/>
                        </a:lnSpc>
                        <a:spcBef>
                          <a:spcPts val="600"/>
                        </a:spcBef>
                        <a:spcAft>
                          <a:spcPts val="600"/>
                        </a:spcAft>
                      </a:pPr>
                      <a:r>
                        <a:rPr lang="vi-VN" sz="1400">
                          <a:effectLst/>
                        </a:rPr>
                        <a:t>7.</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Đổi tên quỹ</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943378666"/>
                  </a:ext>
                </a:extLst>
              </a:tr>
              <a:tr h="396267">
                <a:tc>
                  <a:txBody>
                    <a:bodyPr/>
                    <a:lstStyle/>
                    <a:p>
                      <a:pPr algn="ctr">
                        <a:lnSpc>
                          <a:spcPct val="115000"/>
                        </a:lnSpc>
                        <a:spcBef>
                          <a:spcPts val="600"/>
                        </a:spcBef>
                        <a:spcAft>
                          <a:spcPts val="600"/>
                        </a:spcAft>
                      </a:pPr>
                      <a:r>
                        <a:rPr lang="vi-VN" sz="1400">
                          <a:effectLst/>
                        </a:rPr>
                        <a:t>8.</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Tặng thưởng Bằng khen cấp bộ, ngành, đoàn thể Trung ương, tỉnh, thành phố trực thuộc Trung ương</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568500408"/>
                  </a:ext>
                </a:extLst>
              </a:tr>
              <a:tr h="396267">
                <a:tc>
                  <a:txBody>
                    <a:bodyPr/>
                    <a:lstStyle/>
                    <a:p>
                      <a:pPr algn="ctr">
                        <a:lnSpc>
                          <a:spcPct val="115000"/>
                        </a:lnSpc>
                        <a:spcBef>
                          <a:spcPts val="600"/>
                        </a:spcBef>
                        <a:spcAft>
                          <a:spcPts val="600"/>
                        </a:spcAft>
                      </a:pPr>
                      <a:r>
                        <a:rPr lang="vi-VN" sz="1400">
                          <a:effectLst/>
                        </a:rPr>
                        <a:t>9.</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dirty="0">
                          <a:effectLst/>
                        </a:rPr>
                        <a:t>Tặng Cờ thi đua cấp bộ, ngành, đoàn thể Trung ương, tỉnh, thành phố trực thuộc Trung ương</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dirty="0">
                          <a:effectLst/>
                          <a:latin typeface="Tahoma" panose="020B0604030504040204" pitchFamily="34" charset="0"/>
                        </a:rPr>
                        <a:t>3</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647946401"/>
                  </a:ext>
                </a:extLst>
              </a:tr>
              <a:tr h="396267">
                <a:tc>
                  <a:txBody>
                    <a:bodyPr/>
                    <a:lstStyle/>
                    <a:p>
                      <a:pPr algn="ctr">
                        <a:lnSpc>
                          <a:spcPct val="115000"/>
                        </a:lnSpc>
                        <a:spcBef>
                          <a:spcPts val="600"/>
                        </a:spcBef>
                        <a:spcAft>
                          <a:spcPts val="600"/>
                        </a:spcAft>
                      </a:pPr>
                      <a:r>
                        <a:rPr lang="vi-VN" sz="1400">
                          <a:effectLst/>
                        </a:rPr>
                        <a:t>10.</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a:effectLst/>
                        </a:rPr>
                        <a:t>Tặng danh hiệu Chiến sỹ thi đua cấp bộ, ngành, đoàn thể Trung ương, tỉnh, thành phố trực thuộc Trung ương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dirty="0">
                          <a:effectLst/>
                          <a:latin typeface="Tahoma" panose="020B0604030504040204" pitchFamily="34" charset="0"/>
                        </a:rPr>
                        <a:t>3</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x</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73012061"/>
                  </a:ext>
                </a:extLst>
              </a:tr>
              <a:tr h="396267">
                <a:tc>
                  <a:txBody>
                    <a:bodyPr/>
                    <a:lstStyle/>
                    <a:p>
                      <a:pPr algn="ctr">
                        <a:lnSpc>
                          <a:spcPct val="115000"/>
                        </a:lnSpc>
                        <a:spcBef>
                          <a:spcPts val="600"/>
                        </a:spcBef>
                        <a:spcAft>
                          <a:spcPts val="600"/>
                        </a:spcAft>
                      </a:pPr>
                      <a:r>
                        <a:rPr lang="vi-VN" sz="1400">
                          <a:effectLst/>
                        </a:rPr>
                        <a:t>11.</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a:effectLst/>
                        </a:rPr>
                        <a:t>Tặng danh hiệu Tập thể lao động xuất sắc</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dirty="0">
                          <a:effectLst/>
                          <a:latin typeface="Tahoma" panose="020B0604030504040204" pitchFamily="34" charset="0"/>
                        </a:rPr>
                        <a:t>3</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dirty="0">
                          <a:effectLst/>
                          <a:latin typeface="Tahoma" panose="020B0604030504040204" pitchFamily="34" charset="0"/>
                        </a:rPr>
                        <a:t>x</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3927393"/>
                  </a:ext>
                </a:extLst>
              </a:tr>
              <a:tr h="396267">
                <a:tc>
                  <a:txBody>
                    <a:bodyPr/>
                    <a:lstStyle/>
                    <a:p>
                      <a:pPr algn="ctr">
                        <a:lnSpc>
                          <a:spcPct val="115000"/>
                        </a:lnSpc>
                        <a:spcBef>
                          <a:spcPts val="600"/>
                        </a:spcBef>
                        <a:spcAft>
                          <a:spcPts val="600"/>
                        </a:spcAft>
                      </a:pPr>
                      <a:r>
                        <a:rPr lang="vi-VN" sz="1400">
                          <a:effectLst/>
                        </a:rPr>
                        <a:t>12.</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a:effectLst/>
                        </a:rPr>
                        <a:t>Cấp đ</a:t>
                      </a:r>
                      <a:r>
                        <a:rPr lang="en-US" sz="1400">
                          <a:effectLst/>
                          <a:latin typeface="Tahoma" panose="020B0604030504040204" pitchFamily="34" charset="0"/>
                        </a:rPr>
                        <a:t>ổ</a:t>
                      </a:r>
                      <a:r>
                        <a:rPr lang="vi-VN" sz="1400">
                          <a:effectLst/>
                        </a:rPr>
                        <a:t>i, cấp lại hiện vật khen thưởng</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dirty="0">
                          <a:effectLst/>
                          <a:latin typeface="Tahoma" panose="020B0604030504040204" pitchFamily="34" charset="0"/>
                        </a:rPr>
                        <a:t>x</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549924887"/>
                  </a:ext>
                </a:extLst>
              </a:tr>
              <a:tr h="396267">
                <a:tc>
                  <a:txBody>
                    <a:bodyPr/>
                    <a:lstStyle/>
                    <a:p>
                      <a:pPr algn="ctr">
                        <a:lnSpc>
                          <a:spcPct val="115000"/>
                        </a:lnSpc>
                        <a:spcBef>
                          <a:spcPts val="600"/>
                        </a:spcBef>
                        <a:spcAft>
                          <a:spcPts val="600"/>
                        </a:spcAft>
                      </a:pPr>
                      <a:r>
                        <a:rPr lang="en-US" sz="1400">
                          <a:effectLst/>
                          <a:latin typeface="Tahoma" panose="020B0604030504040204" pitchFamily="34" charset="0"/>
                        </a:rPr>
                        <a:t>13.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400">
                          <a:effectLst/>
                        </a:rPr>
                        <a:t>Cấp bản sao và chứng thực lưu trữ</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3</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a:effectLst/>
                          <a:latin typeface="Tahoma" panose="020B0604030504040204" pitchFamily="34" charset="0"/>
                        </a:rPr>
                        <a:t> </a:t>
                      </a:r>
                      <a:endParaRPr lang="vi-VN" sz="14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400" dirty="0">
                          <a:effectLst/>
                          <a:latin typeface="Tahoma" panose="020B0604030504040204" pitchFamily="34" charset="0"/>
                        </a:rPr>
                        <a:t>x</a:t>
                      </a:r>
                      <a:endParaRPr lang="vi-VN" sz="14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793970549"/>
                  </a:ext>
                </a:extLst>
              </a:tr>
            </a:tbl>
          </a:graphicData>
        </a:graphic>
      </p:graphicFrame>
    </p:spTree>
    <p:extLst>
      <p:ext uri="{BB962C8B-B14F-4D97-AF65-F5344CB8AC3E}">
        <p14:creationId xmlns:p14="http://schemas.microsoft.com/office/powerpoint/2010/main" val="2923507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A68994-3FE6-4750-8E46-A68B130526A9}"/>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D97968DA-7B64-4517-8CB3-68E16420C904}"/>
              </a:ext>
            </a:extLst>
          </p:cNvPr>
          <p:cNvGraphicFramePr>
            <a:graphicFrameLocks noGrp="1"/>
          </p:cNvGraphicFramePr>
          <p:nvPr>
            <p:ph idx="1"/>
            <p:extLst>
              <p:ext uri="{D42A27DB-BD31-4B8C-83A1-F6EECF244321}">
                <p14:modId xmlns:p14="http://schemas.microsoft.com/office/powerpoint/2010/main" val="3715692493"/>
              </p:ext>
            </p:extLst>
          </p:nvPr>
        </p:nvGraphicFramePr>
        <p:xfrm>
          <a:off x="684213" y="685800"/>
          <a:ext cx="10155383" cy="5399997"/>
        </p:xfrm>
        <a:graphic>
          <a:graphicData uri="http://schemas.openxmlformats.org/drawingml/2006/table">
            <a:tbl>
              <a:tblPr firstRow="1" firstCol="1" bandRow="1">
                <a:tableStyleId>{7DF18680-E054-41AD-8BC1-D1AEF772440D}</a:tableStyleId>
              </a:tblPr>
              <a:tblGrid>
                <a:gridCol w="561071">
                  <a:extLst>
                    <a:ext uri="{9D8B030D-6E8A-4147-A177-3AD203B41FA5}">
                      <a16:colId xmlns:a16="http://schemas.microsoft.com/office/drawing/2014/main" xmlns="" val="2511125139"/>
                    </a:ext>
                  </a:extLst>
                </a:gridCol>
                <a:gridCol w="4187085">
                  <a:extLst>
                    <a:ext uri="{9D8B030D-6E8A-4147-A177-3AD203B41FA5}">
                      <a16:colId xmlns:a16="http://schemas.microsoft.com/office/drawing/2014/main" xmlns="" val="4135963311"/>
                    </a:ext>
                  </a:extLst>
                </a:gridCol>
                <a:gridCol w="954569">
                  <a:extLst>
                    <a:ext uri="{9D8B030D-6E8A-4147-A177-3AD203B41FA5}">
                      <a16:colId xmlns:a16="http://schemas.microsoft.com/office/drawing/2014/main" xmlns="" val="1403567413"/>
                    </a:ext>
                  </a:extLst>
                </a:gridCol>
                <a:gridCol w="662064">
                  <a:extLst>
                    <a:ext uri="{9D8B030D-6E8A-4147-A177-3AD203B41FA5}">
                      <a16:colId xmlns:a16="http://schemas.microsoft.com/office/drawing/2014/main" xmlns="" val="1889541037"/>
                    </a:ext>
                  </a:extLst>
                </a:gridCol>
                <a:gridCol w="716674">
                  <a:extLst>
                    <a:ext uri="{9D8B030D-6E8A-4147-A177-3AD203B41FA5}">
                      <a16:colId xmlns:a16="http://schemas.microsoft.com/office/drawing/2014/main" xmlns="" val="3189547984"/>
                    </a:ext>
                  </a:extLst>
                </a:gridCol>
                <a:gridCol w="3073920">
                  <a:extLst>
                    <a:ext uri="{9D8B030D-6E8A-4147-A177-3AD203B41FA5}">
                      <a16:colId xmlns:a16="http://schemas.microsoft.com/office/drawing/2014/main" xmlns="" val="1056704294"/>
                    </a:ext>
                  </a:extLst>
                </a:gridCol>
              </a:tblGrid>
              <a:tr h="687797">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589025">
                <a:tc>
                  <a:txBody>
                    <a:bodyPr/>
                    <a:lstStyle/>
                    <a:p>
                      <a:pPr algn="ctr">
                        <a:lnSpc>
                          <a:spcPct val="115000"/>
                        </a:lnSpc>
                        <a:spcBef>
                          <a:spcPts val="600"/>
                        </a:spcBef>
                        <a:spcAft>
                          <a:spcPts val="600"/>
                        </a:spcAft>
                      </a:pPr>
                      <a:r>
                        <a:rPr lang="vi-VN" sz="1200" b="1">
                          <a:solidFill>
                            <a:schemeClr val="bg1"/>
                          </a:solidFill>
                          <a:effectLst/>
                        </a:rPr>
                        <a:t>IV</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Tà</a:t>
                      </a:r>
                      <a:r>
                        <a:rPr lang="en-US" sz="1200" b="1">
                          <a:solidFill>
                            <a:schemeClr val="bg1"/>
                          </a:solidFill>
                          <a:effectLst/>
                          <a:latin typeface="Tahoma" panose="020B0604030504040204" pitchFamily="34" charset="0"/>
                        </a:rPr>
                        <a:t>i</a:t>
                      </a:r>
                      <a:r>
                        <a:rPr lang="vi-VN" sz="1200" b="1">
                          <a:solidFill>
                            <a:schemeClr val="bg1"/>
                          </a:solidFill>
                          <a:effectLst/>
                        </a:rPr>
                        <a:t> chính</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3420300770"/>
                  </a:ext>
                </a:extLst>
              </a:tr>
              <a:tr h="589025">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giá của các doanh nghiệp thuộc phạm vi cấp tỉnh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1005131837"/>
                  </a:ext>
                </a:extLst>
              </a:tr>
              <a:tr h="589025">
                <a:tc>
                  <a:txBody>
                    <a:bodyPr/>
                    <a:lstStyle/>
                    <a:p>
                      <a:pPr algn="ctr">
                        <a:lnSpc>
                          <a:spcPct val="115000"/>
                        </a:lnSpc>
                        <a:spcBef>
                          <a:spcPts val="600"/>
                        </a:spcBef>
                        <a:spcAft>
                          <a:spcPts val="600"/>
                        </a:spcAft>
                      </a:pPr>
                      <a:r>
                        <a:rPr lang="vi-VN" sz="1200" b="1">
                          <a:solidFill>
                            <a:schemeClr val="bg1"/>
                          </a:solidFill>
                          <a:effectLst/>
                        </a:rPr>
                        <a:t>V</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Công Thương</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1445290119"/>
                  </a:ext>
                </a:extLst>
              </a:tr>
              <a:tr h="589025">
                <a:tc>
                  <a:txBody>
                    <a:bodyPr/>
                    <a:lstStyle/>
                    <a:p>
                      <a:pPr algn="ctr">
                        <a:lnSpc>
                          <a:spcPct val="115000"/>
                        </a:lnSpc>
                        <a:spcBef>
                          <a:spcPts val="600"/>
                        </a:spcBef>
                        <a:spcAft>
                          <a:spcPts val="600"/>
                        </a:spcAft>
                      </a:pPr>
                      <a:r>
                        <a:rPr lang="en-US" sz="1200">
                          <a:effectLst/>
                          <a:latin typeface="Tahoma" panose="020B0604030504040204" pitchFamily="34" charset="0"/>
                        </a:rPr>
                        <a:t>30.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thành lập Văn phòng đại diện của thương nhân nước ngoài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336701856"/>
                  </a:ext>
                </a:extLst>
              </a:tr>
              <a:tr h="589025">
                <a:tc>
                  <a:txBody>
                    <a:bodyPr/>
                    <a:lstStyle/>
                    <a:p>
                      <a:pPr algn="ctr">
                        <a:lnSpc>
                          <a:spcPct val="115000"/>
                        </a:lnSpc>
                        <a:spcBef>
                          <a:spcPts val="600"/>
                        </a:spcBef>
                        <a:spcAft>
                          <a:spcPts val="600"/>
                        </a:spcAft>
                      </a:pPr>
                      <a:r>
                        <a:rPr lang="en-US" sz="1200">
                          <a:effectLst/>
                          <a:latin typeface="Tahoma" panose="020B0604030504040204" pitchFamily="34" charset="0"/>
                        </a:rPr>
                        <a:t>31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Giấy phép thành lập Văn phòng đại diện của thương nhân nước ngoài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782321020"/>
                  </a:ext>
                </a:extLst>
              </a:tr>
              <a:tr h="589025">
                <a:tc>
                  <a:txBody>
                    <a:bodyPr/>
                    <a:lstStyle/>
                    <a:p>
                      <a:pPr algn="ctr">
                        <a:lnSpc>
                          <a:spcPct val="115000"/>
                        </a:lnSpc>
                        <a:spcBef>
                          <a:spcPts val="600"/>
                        </a:spcBef>
                        <a:spcAft>
                          <a:spcPts val="600"/>
                        </a:spcAft>
                      </a:pPr>
                      <a:r>
                        <a:rPr lang="en-US" sz="1200">
                          <a:effectLst/>
                          <a:latin typeface="Tahoma" panose="020B0604030504040204" pitchFamily="34" charset="0"/>
                        </a:rPr>
                        <a:t>32.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Điều chỉnh Giấy phép thành lập Văn phòng đại diện của thương nhân nước ngoài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84794165"/>
                  </a:ext>
                </a:extLst>
              </a:tr>
              <a:tr h="589025">
                <a:tc>
                  <a:txBody>
                    <a:bodyPr/>
                    <a:lstStyle/>
                    <a:p>
                      <a:pPr algn="ctr">
                        <a:lnSpc>
                          <a:spcPct val="115000"/>
                        </a:lnSpc>
                        <a:spcBef>
                          <a:spcPts val="600"/>
                        </a:spcBef>
                        <a:spcAft>
                          <a:spcPts val="600"/>
                        </a:spcAft>
                      </a:pPr>
                      <a:r>
                        <a:rPr lang="en-US" sz="1200">
                          <a:effectLst/>
                          <a:latin typeface="Tahoma" panose="020B0604030504040204" pitchFamily="34" charset="0"/>
                        </a:rPr>
                        <a:t>33.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Gia hạn Giấy phép thành lập Văn phòng đại diện của thương nhân nước ngoài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18417007"/>
                  </a:ext>
                </a:extLst>
              </a:tr>
              <a:tr h="589025">
                <a:tc>
                  <a:txBody>
                    <a:bodyPr/>
                    <a:lstStyle/>
                    <a:p>
                      <a:pPr algn="ctr">
                        <a:lnSpc>
                          <a:spcPct val="115000"/>
                        </a:lnSpc>
                        <a:spcBef>
                          <a:spcPts val="600"/>
                        </a:spcBef>
                        <a:spcAft>
                          <a:spcPts val="60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Chấm dứt hoạt động của Văn phòng đại diện của thương nhân nước ngoài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01158325"/>
                  </a:ext>
                </a:extLst>
              </a:tr>
            </a:tbl>
          </a:graphicData>
        </a:graphic>
      </p:graphicFrame>
    </p:spTree>
    <p:extLst>
      <p:ext uri="{BB962C8B-B14F-4D97-AF65-F5344CB8AC3E}">
        <p14:creationId xmlns:p14="http://schemas.microsoft.com/office/powerpoint/2010/main" val="3540246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5B4E1B-9CC1-42BD-902F-54BE46CBA84B}"/>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CCF65AEA-1A5B-4CA9-B1FA-ADCB0A837174}"/>
              </a:ext>
            </a:extLst>
          </p:cNvPr>
          <p:cNvGraphicFramePr>
            <a:graphicFrameLocks noGrp="1"/>
          </p:cNvGraphicFramePr>
          <p:nvPr>
            <p:ph idx="1"/>
            <p:extLst>
              <p:ext uri="{D42A27DB-BD31-4B8C-83A1-F6EECF244321}">
                <p14:modId xmlns:p14="http://schemas.microsoft.com/office/powerpoint/2010/main" val="79142710"/>
              </p:ext>
            </p:extLst>
          </p:nvPr>
        </p:nvGraphicFramePr>
        <p:xfrm>
          <a:off x="684212" y="685799"/>
          <a:ext cx="11299969" cy="5770280"/>
        </p:xfrm>
        <a:graphic>
          <a:graphicData uri="http://schemas.openxmlformats.org/drawingml/2006/table">
            <a:tbl>
              <a:tblPr firstRow="1" firstCol="1" bandRow="1">
                <a:tableStyleId>{7DF18680-E054-41AD-8BC1-D1AEF772440D}</a:tableStyleId>
              </a:tblPr>
              <a:tblGrid>
                <a:gridCol w="624308">
                  <a:extLst>
                    <a:ext uri="{9D8B030D-6E8A-4147-A177-3AD203B41FA5}">
                      <a16:colId xmlns:a16="http://schemas.microsoft.com/office/drawing/2014/main" xmlns="" val="2511125139"/>
                    </a:ext>
                  </a:extLst>
                </a:gridCol>
                <a:gridCol w="4659000">
                  <a:extLst>
                    <a:ext uri="{9D8B030D-6E8A-4147-A177-3AD203B41FA5}">
                      <a16:colId xmlns:a16="http://schemas.microsoft.com/office/drawing/2014/main" xmlns="" val="4135963311"/>
                    </a:ext>
                  </a:extLst>
                </a:gridCol>
                <a:gridCol w="1062156">
                  <a:extLst>
                    <a:ext uri="{9D8B030D-6E8A-4147-A177-3AD203B41FA5}">
                      <a16:colId xmlns:a16="http://schemas.microsoft.com/office/drawing/2014/main" xmlns="" val="1403567413"/>
                    </a:ext>
                  </a:extLst>
                </a:gridCol>
                <a:gridCol w="736684">
                  <a:extLst>
                    <a:ext uri="{9D8B030D-6E8A-4147-A177-3AD203B41FA5}">
                      <a16:colId xmlns:a16="http://schemas.microsoft.com/office/drawing/2014/main" xmlns="" val="1889541037"/>
                    </a:ext>
                  </a:extLst>
                </a:gridCol>
                <a:gridCol w="797448">
                  <a:extLst>
                    <a:ext uri="{9D8B030D-6E8A-4147-A177-3AD203B41FA5}">
                      <a16:colId xmlns:a16="http://schemas.microsoft.com/office/drawing/2014/main" xmlns="" val="3189547984"/>
                    </a:ext>
                  </a:extLst>
                </a:gridCol>
                <a:gridCol w="3420373">
                  <a:extLst>
                    <a:ext uri="{9D8B030D-6E8A-4147-A177-3AD203B41FA5}">
                      <a16:colId xmlns:a16="http://schemas.microsoft.com/office/drawing/2014/main" xmlns="" val="1056704294"/>
                    </a:ext>
                  </a:extLst>
                </a:gridCol>
              </a:tblGrid>
              <a:tr h="890158">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405243">
                <a:tc>
                  <a:txBody>
                    <a:bodyPr/>
                    <a:lstStyle/>
                    <a:p>
                      <a:pPr algn="ctr">
                        <a:lnSpc>
                          <a:spcPct val="115000"/>
                        </a:lnSpc>
                        <a:spcBef>
                          <a:spcPts val="600"/>
                        </a:spcBef>
                        <a:spcAft>
                          <a:spcPts val="600"/>
                        </a:spcAft>
                      </a:pPr>
                      <a:r>
                        <a:rPr lang="vi-VN" sz="1200" b="1">
                          <a:solidFill>
                            <a:schemeClr val="bg1"/>
                          </a:solidFill>
                          <a:effectLst/>
                        </a:rPr>
                        <a:t>VI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Lao động - Thương binh và Xã hội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31412971"/>
                  </a:ext>
                </a:extLst>
              </a:tr>
              <a:tr h="280692">
                <a:tc>
                  <a:txBody>
                    <a:bodyPr/>
                    <a:lstStyle/>
                    <a:p>
                      <a:pPr algn="ctr">
                        <a:lnSpc>
                          <a:spcPct val="115000"/>
                        </a:lnSpc>
                        <a:spcBef>
                          <a:spcPts val="600"/>
                        </a:spcBef>
                        <a:spcAft>
                          <a:spcPts val="600"/>
                        </a:spcAft>
                      </a:pPr>
                      <a:r>
                        <a:rPr lang="vi-VN" sz="1200">
                          <a:effectLst/>
                        </a:rPr>
                        <a:t>16.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Chấm dứt hoạt động của cơ sở hỗ trợ nạn nhân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098327822"/>
                  </a:ext>
                </a:extLst>
              </a:tr>
              <a:tr h="502007">
                <a:tc>
                  <a:txBody>
                    <a:bodyPr/>
                    <a:lstStyle/>
                    <a:p>
                      <a:pPr algn="ctr">
                        <a:lnSpc>
                          <a:spcPct val="115000"/>
                        </a:lnSpc>
                        <a:spcBef>
                          <a:spcPts val="600"/>
                        </a:spcBef>
                        <a:spcAft>
                          <a:spcPts val="600"/>
                        </a:spcAft>
                      </a:pPr>
                      <a:r>
                        <a:rPr lang="vi-VN" sz="1200">
                          <a:effectLst/>
                        </a:rPr>
                        <a:t>17.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Thu hồi giấy phép hoạt động cai nghiện ma túy đối với cơ quan tổ chức, cá nhân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956694595"/>
                  </a:ext>
                </a:extLst>
              </a:tr>
              <a:tr h="280692">
                <a:tc>
                  <a:txBody>
                    <a:bodyPr/>
                    <a:lstStyle/>
                    <a:p>
                      <a:pPr algn="ctr">
                        <a:lnSpc>
                          <a:spcPct val="115000"/>
                        </a:lnSpc>
                        <a:spcBef>
                          <a:spcPts val="600"/>
                        </a:spcBef>
                        <a:spcAft>
                          <a:spcPts val="600"/>
                        </a:spcAft>
                      </a:pPr>
                      <a:r>
                        <a:rPr lang="vi-VN" sz="1200">
                          <a:effectLst/>
                        </a:rPr>
                        <a:t>18.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Thành </a:t>
                      </a:r>
                      <a:r>
                        <a:rPr lang="en-US" sz="1200">
                          <a:effectLst/>
                          <a:latin typeface="Tahoma" panose="020B0604030504040204" pitchFamily="34" charset="0"/>
                        </a:rPr>
                        <a:t>l</a:t>
                      </a:r>
                      <a:r>
                        <a:rPr lang="vi-VN" sz="1200">
                          <a:effectLst/>
                        </a:rPr>
                        <a:t>ập Trung tâm chữa bệnh - Giáo dục - Lao động - Xã hội</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76794447"/>
                  </a:ext>
                </a:extLst>
              </a:tr>
              <a:tr h="280692">
                <a:tc>
                  <a:txBody>
                    <a:bodyPr/>
                    <a:lstStyle/>
                    <a:p>
                      <a:pPr algn="ctr">
                        <a:lnSpc>
                          <a:spcPct val="115000"/>
                        </a:lnSpc>
                        <a:spcBef>
                          <a:spcPts val="600"/>
                        </a:spcBef>
                        <a:spcAft>
                          <a:spcPts val="600"/>
                        </a:spcAft>
                      </a:pPr>
                      <a:r>
                        <a:rPr lang="vi-VN" sz="1200">
                          <a:effectLst/>
                        </a:rPr>
                        <a:t>19.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Giải thể Trung tâm Giáo dục - Lao động - Xã hội</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209998854"/>
                  </a:ext>
                </a:extLst>
              </a:tr>
              <a:tr h="280692">
                <a:tc>
                  <a:txBody>
                    <a:bodyPr/>
                    <a:lstStyle/>
                    <a:p>
                      <a:pPr algn="ctr">
                        <a:lnSpc>
                          <a:spcPct val="115000"/>
                        </a:lnSpc>
                        <a:spcBef>
                          <a:spcPts val="600"/>
                        </a:spcBef>
                        <a:spcAft>
                          <a:spcPts val="600"/>
                        </a:spcAft>
                      </a:pPr>
                      <a:r>
                        <a:rPr lang="vi-VN" sz="1200">
                          <a:effectLst/>
                        </a:rPr>
                        <a:t>20.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thành lập cơ sở hỗ trợ nạn nhân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790709025"/>
                  </a:ext>
                </a:extLst>
              </a:tr>
              <a:tr h="502007">
                <a:tc>
                  <a:txBody>
                    <a:bodyPr/>
                    <a:lstStyle/>
                    <a:p>
                      <a:pPr algn="ctr">
                        <a:lnSpc>
                          <a:spcPct val="115000"/>
                        </a:lnSpc>
                        <a:spcBef>
                          <a:spcPts val="600"/>
                        </a:spcBef>
                        <a:spcAft>
                          <a:spcPts val="600"/>
                        </a:spcAft>
                      </a:pPr>
                      <a:r>
                        <a:rPr lang="vi-VN" sz="1200">
                          <a:effectLst/>
                        </a:rPr>
                        <a:t>21.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Giải quyết hỗ trợ kinh phí đào tạo, bồi dưỡng nâng cao trình độ kỹ năng nghề để duy trì việc làm cho người lao động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027374536"/>
                  </a:ext>
                </a:extLst>
              </a:tr>
              <a:tr h="280692">
                <a:tc>
                  <a:txBody>
                    <a:bodyPr/>
                    <a:lstStyle/>
                    <a:p>
                      <a:pPr algn="ctr">
                        <a:lnSpc>
                          <a:spcPct val="115000"/>
                        </a:lnSpc>
                        <a:spcBef>
                          <a:spcPts val="600"/>
                        </a:spcBef>
                        <a:spcAft>
                          <a:spcPts val="600"/>
                        </a:spcAft>
                      </a:pPr>
                      <a:r>
                        <a:rPr lang="vi-VN" sz="1200">
                          <a:effectLst/>
                        </a:rPr>
                        <a:t>22.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hợp đồng nhận lao động thực tập dưới 90 ngày</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435409925"/>
                  </a:ext>
                </a:extLst>
              </a:tr>
              <a:tr h="280692">
                <a:tc>
                  <a:txBody>
                    <a:bodyPr/>
                    <a:lstStyle/>
                    <a:p>
                      <a:pPr algn="ctr">
                        <a:lnSpc>
                          <a:spcPct val="115000"/>
                        </a:lnSpc>
                        <a:spcBef>
                          <a:spcPts val="600"/>
                        </a:spcBef>
                        <a:spcAft>
                          <a:spcPts val="600"/>
                        </a:spcAft>
                      </a:pPr>
                      <a:r>
                        <a:rPr lang="vi-VN" sz="1200">
                          <a:effectLst/>
                        </a:rPr>
                        <a:t>23.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hợp đồng cá nhân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250063951"/>
                  </a:ext>
                </a:extLst>
              </a:tr>
              <a:tr h="280692">
                <a:tc>
                  <a:txBody>
                    <a:bodyPr/>
                    <a:lstStyle/>
                    <a:p>
                      <a:pPr algn="ctr">
                        <a:lnSpc>
                          <a:spcPct val="115000"/>
                        </a:lnSpc>
                        <a:spcBef>
                          <a:spcPts val="600"/>
                        </a:spcBef>
                        <a:spcAft>
                          <a:spcPts val="600"/>
                        </a:spcAft>
                      </a:pPr>
                      <a:r>
                        <a:rPr lang="vi-VN" sz="1200">
                          <a:effectLst/>
                        </a:rPr>
                        <a:t>24.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lại thẻ Bảo hiểm y tế cho hộ nghèo</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30053029"/>
                  </a:ext>
                </a:extLst>
              </a:tr>
              <a:tr h="502007">
                <a:tc>
                  <a:txBody>
                    <a:bodyPr/>
                    <a:lstStyle/>
                    <a:p>
                      <a:pPr algn="ctr">
                        <a:lnSpc>
                          <a:spcPct val="115000"/>
                        </a:lnSpc>
                        <a:spcBef>
                          <a:spcPts val="600"/>
                        </a:spcBef>
                        <a:spcAft>
                          <a:spcPts val="600"/>
                        </a:spcAft>
                      </a:pPr>
                      <a:r>
                        <a:rPr lang="vi-VN" sz="1200">
                          <a:effectLst/>
                        </a:rPr>
                        <a:t>25.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Xác nhận hồ sơ đề nghị giải quyết hỗ trợ mai táng phí cho đối tượng bảo trợ xã hội</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952591168"/>
                  </a:ext>
                </a:extLst>
              </a:tr>
              <a:tr h="502007">
                <a:tc>
                  <a:txBody>
                    <a:bodyPr/>
                    <a:lstStyle/>
                    <a:p>
                      <a:pPr algn="ctr">
                        <a:lnSpc>
                          <a:spcPct val="115000"/>
                        </a:lnSpc>
                        <a:spcBef>
                          <a:spcPts val="600"/>
                        </a:spcBef>
                        <a:spcAft>
                          <a:spcPts val="600"/>
                        </a:spcAft>
                      </a:pPr>
                      <a:r>
                        <a:rPr lang="vi-VN" sz="1200">
                          <a:effectLst/>
                        </a:rPr>
                        <a:t>26.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Xét duyệt đề nghị hỗ trợ chi phí học tập, cấp bù học phí, miễn giảm học phí</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792658901"/>
                  </a:ext>
                </a:extLst>
              </a:tr>
              <a:tr h="502007">
                <a:tc>
                  <a:txBody>
                    <a:bodyPr/>
                    <a:lstStyle/>
                    <a:p>
                      <a:pPr algn="ctr">
                        <a:lnSpc>
                          <a:spcPct val="115000"/>
                        </a:lnSpc>
                        <a:spcBef>
                          <a:spcPts val="600"/>
                        </a:spcBef>
                        <a:spcAft>
                          <a:spcPts val="600"/>
                        </a:spcAft>
                      </a:pPr>
                      <a:r>
                        <a:rPr lang="en-US" sz="1200">
                          <a:effectLst/>
                          <a:latin typeface="Tahoma" panose="020B0604030504040204" pitchFamily="34" charset="0"/>
                        </a:rPr>
                        <a:t>27.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lao động cho người nước ngoài làm việc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37528238"/>
                  </a:ext>
                </a:extLst>
              </a:tr>
            </a:tbl>
          </a:graphicData>
        </a:graphic>
      </p:graphicFrame>
    </p:spTree>
    <p:extLst>
      <p:ext uri="{BB962C8B-B14F-4D97-AF65-F5344CB8AC3E}">
        <p14:creationId xmlns:p14="http://schemas.microsoft.com/office/powerpoint/2010/main" val="1471474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689DBD-3638-4DD2-BEE6-FBE1404C0373}"/>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6C7F28DA-C259-4AD8-AD3C-4BE2ED16DB5A}"/>
              </a:ext>
            </a:extLst>
          </p:cNvPr>
          <p:cNvGraphicFramePr>
            <a:graphicFrameLocks noGrp="1"/>
          </p:cNvGraphicFramePr>
          <p:nvPr>
            <p:ph idx="1"/>
            <p:extLst>
              <p:ext uri="{D42A27DB-BD31-4B8C-83A1-F6EECF244321}">
                <p14:modId xmlns:p14="http://schemas.microsoft.com/office/powerpoint/2010/main" val="76415676"/>
              </p:ext>
            </p:extLst>
          </p:nvPr>
        </p:nvGraphicFramePr>
        <p:xfrm>
          <a:off x="684213" y="685800"/>
          <a:ext cx="11147569" cy="6382673"/>
        </p:xfrm>
        <a:graphic>
          <a:graphicData uri="http://schemas.openxmlformats.org/drawingml/2006/table">
            <a:tbl>
              <a:tblPr firstRow="1" firstCol="1" bandRow="1">
                <a:tableStyleId>{7DF18680-E054-41AD-8BC1-D1AEF772440D}</a:tableStyleId>
              </a:tblPr>
              <a:tblGrid>
                <a:gridCol w="615888">
                  <a:extLst>
                    <a:ext uri="{9D8B030D-6E8A-4147-A177-3AD203B41FA5}">
                      <a16:colId xmlns:a16="http://schemas.microsoft.com/office/drawing/2014/main" xmlns="" val="2511125139"/>
                    </a:ext>
                  </a:extLst>
                </a:gridCol>
                <a:gridCol w="5156117">
                  <a:extLst>
                    <a:ext uri="{9D8B030D-6E8A-4147-A177-3AD203B41FA5}">
                      <a16:colId xmlns:a16="http://schemas.microsoft.com/office/drawing/2014/main" xmlns="" val="4135963311"/>
                    </a:ext>
                  </a:extLst>
                </a:gridCol>
                <a:gridCol w="1219200">
                  <a:extLst>
                    <a:ext uri="{9D8B030D-6E8A-4147-A177-3AD203B41FA5}">
                      <a16:colId xmlns:a16="http://schemas.microsoft.com/office/drawing/2014/main" xmlns="" val="1403567413"/>
                    </a:ext>
                  </a:extLst>
                </a:gridCol>
                <a:gridCol w="734291">
                  <a:extLst>
                    <a:ext uri="{9D8B030D-6E8A-4147-A177-3AD203B41FA5}">
                      <a16:colId xmlns:a16="http://schemas.microsoft.com/office/drawing/2014/main" xmlns="" val="1889541037"/>
                    </a:ext>
                  </a:extLst>
                </a:gridCol>
                <a:gridCol w="1163782">
                  <a:extLst>
                    <a:ext uri="{9D8B030D-6E8A-4147-A177-3AD203B41FA5}">
                      <a16:colId xmlns:a16="http://schemas.microsoft.com/office/drawing/2014/main" xmlns="" val="3189547984"/>
                    </a:ext>
                  </a:extLst>
                </a:gridCol>
                <a:gridCol w="2258291">
                  <a:extLst>
                    <a:ext uri="{9D8B030D-6E8A-4147-A177-3AD203B41FA5}">
                      <a16:colId xmlns:a16="http://schemas.microsoft.com/office/drawing/2014/main" xmlns="" val="1056704294"/>
                    </a:ext>
                  </a:extLst>
                </a:gridCol>
              </a:tblGrid>
              <a:tr h="656197">
                <a:tc>
                  <a:txBody>
                    <a:bodyPr/>
                    <a:lstStyle/>
                    <a:p>
                      <a:pPr algn="ctr">
                        <a:lnSpc>
                          <a:spcPct val="115000"/>
                        </a:lnSpc>
                        <a:spcAft>
                          <a:spcPts val="0"/>
                        </a:spcAft>
                      </a:pPr>
                      <a:r>
                        <a:rPr lang="en-US" sz="1200" dirty="0">
                          <a:effectLst/>
                          <a:latin typeface="Tahoma" panose="020B0604030504040204" pitchFamily="34" charset="0"/>
                        </a:rPr>
                        <a:t>STT</a:t>
                      </a:r>
                      <a:endParaRPr lang="vi-VN" sz="1200" dirty="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309354">
                <a:tc>
                  <a:txBody>
                    <a:bodyPr/>
                    <a:lstStyle/>
                    <a:p>
                      <a:pPr algn="ctr">
                        <a:lnSpc>
                          <a:spcPct val="115000"/>
                        </a:lnSpc>
                        <a:spcBef>
                          <a:spcPts val="600"/>
                        </a:spcBef>
                        <a:spcAft>
                          <a:spcPts val="600"/>
                        </a:spcAft>
                      </a:pPr>
                      <a:r>
                        <a:rPr lang="en-US" sz="1200" b="1">
                          <a:solidFill>
                            <a:schemeClr val="bg1"/>
                          </a:solidFill>
                          <a:effectLst/>
                          <a:latin typeface="Tahoma" panose="020B0604030504040204" pitchFamily="34" charset="0"/>
                        </a:rPr>
                        <a:t>VII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Thông tin và Truyền thông</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3730003532"/>
                  </a:ext>
                </a:extLst>
              </a:tr>
              <a:tr h="309354">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phép nhập khẩu xuất b</a:t>
                      </a:r>
                      <a:r>
                        <a:rPr lang="en-US" sz="1200">
                          <a:effectLst/>
                          <a:latin typeface="Tahoma" panose="020B0604030504040204" pitchFamily="34" charset="0"/>
                        </a:rPr>
                        <a:t>ả</a:t>
                      </a:r>
                      <a:r>
                        <a:rPr lang="vi-VN" sz="1200">
                          <a:effectLst/>
                        </a:rPr>
                        <a:t>n phẩm không kinh doanh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3564218975"/>
                  </a:ext>
                </a:extLst>
              </a:tr>
              <a:tr h="309354">
                <a:tc>
                  <a:txBody>
                    <a:bodyPr/>
                    <a:lstStyle/>
                    <a:p>
                      <a:pPr algn="ctr">
                        <a:lnSpc>
                          <a:spcPct val="115000"/>
                        </a:lnSpc>
                        <a:spcBef>
                          <a:spcPts val="600"/>
                        </a:spcBef>
                        <a:spcAft>
                          <a:spcPts val="600"/>
                        </a:spcAft>
                      </a:pPr>
                      <a:r>
                        <a:rPr lang="en-US" sz="1200">
                          <a:effectLst/>
                          <a:latin typeface="Tahoma" panose="020B0604030504040204" pitchFamily="34" charset="0"/>
                          <a:ea typeface="Calibri" panose="020F0502020204030204" pitchFamily="34" charset="0"/>
                        </a:rPr>
                        <a: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ea typeface="Calibri" panose="020F0502020204030204" pitchFamily="34" charset="0"/>
                        </a:rPr>
                        <a: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dirty="0">
                          <a:effectLst/>
                          <a:latin typeface="Tahoma" panose="020B0604030504040204" pitchFamily="34" charset="0"/>
                          <a:ea typeface="Calibri" panose="020F0502020204030204" pitchFamily="34" charset="0"/>
                        </a:rPr>
                        <a:t>3</a:t>
                      </a:r>
                      <a:endParaRPr lang="vi-VN" sz="12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dirty="0">
                          <a:effectLst/>
                          <a:latin typeface="Tahoma" panose="020B0604030504040204" pitchFamily="34" charset="0"/>
                          <a:ea typeface="Calibri" panose="020F0502020204030204" pitchFamily="34" charset="0"/>
                        </a:rPr>
                        <a:t>x</a:t>
                      </a:r>
                      <a:endParaRPr lang="vi-VN" sz="1200" dirty="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3452317"/>
                  </a:ext>
                </a:extLst>
              </a:tr>
              <a:tr h="309354">
                <a:tc>
                  <a:txBody>
                    <a:bodyPr/>
                    <a:lstStyle/>
                    <a:p>
                      <a:pPr algn="ctr">
                        <a:lnSpc>
                          <a:spcPct val="115000"/>
                        </a:lnSpc>
                        <a:spcBef>
                          <a:spcPts val="600"/>
                        </a:spcBef>
                        <a:spcAft>
                          <a:spcPts val="600"/>
                        </a:spcAft>
                      </a:pPr>
                      <a:r>
                        <a:rPr lang="vi-VN" sz="1200">
                          <a:effectLst/>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Cho phép họp báo (trong nước)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88161974"/>
                  </a:ext>
                </a:extLst>
              </a:tr>
              <a:tr h="309354">
                <a:tc>
                  <a:txBody>
                    <a:bodyPr/>
                    <a:lstStyle/>
                    <a:p>
                      <a:pPr algn="ctr">
                        <a:lnSpc>
                          <a:spcPct val="115000"/>
                        </a:lnSpc>
                        <a:spcBef>
                          <a:spcPts val="600"/>
                        </a:spcBef>
                        <a:spcAft>
                          <a:spcPts val="600"/>
                        </a:spcAft>
                      </a:pPr>
                      <a:r>
                        <a:rPr lang="vi-VN" sz="1200">
                          <a:effectLst/>
                        </a:rPr>
                        <a:t>35.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họp báo</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625811872"/>
                  </a:ext>
                </a:extLst>
              </a:tr>
              <a:tr h="309354">
                <a:tc>
                  <a:txBody>
                    <a:bodyPr/>
                    <a:lstStyle/>
                    <a:p>
                      <a:pPr algn="ctr">
                        <a:lnSpc>
                          <a:spcPct val="115000"/>
                        </a:lnSpc>
                        <a:spcBef>
                          <a:spcPts val="600"/>
                        </a:spcBef>
                        <a:spcAft>
                          <a:spcPts val="600"/>
                        </a:spcAft>
                      </a:pPr>
                      <a:r>
                        <a:rPr lang="vi-VN" sz="1200">
                          <a:effectLst/>
                        </a:rPr>
                        <a:t>36.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giấy phép thành lập cơ quan báo chí</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978399554"/>
                  </a:ext>
                </a:extLst>
              </a:tr>
              <a:tr h="309354">
                <a:tc>
                  <a:txBody>
                    <a:bodyPr/>
                    <a:lstStyle/>
                    <a:p>
                      <a:pPr algn="ctr">
                        <a:lnSpc>
                          <a:spcPct val="115000"/>
                        </a:lnSpc>
                        <a:spcBef>
                          <a:spcPts val="600"/>
                        </a:spcBef>
                        <a:spcAft>
                          <a:spcPts val="600"/>
                        </a:spcAft>
                      </a:pPr>
                      <a:r>
                        <a:rPr lang="vi-VN" sz="1200">
                          <a:effectLst/>
                        </a:rPr>
                        <a:t>37.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đổi thẻ nhà báo</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448139639"/>
                  </a:ext>
                </a:extLst>
              </a:tr>
              <a:tr h="370064">
                <a:tc>
                  <a:txBody>
                    <a:bodyPr/>
                    <a:lstStyle/>
                    <a:p>
                      <a:pPr algn="ctr">
                        <a:lnSpc>
                          <a:spcPct val="115000"/>
                        </a:lnSpc>
                        <a:spcBef>
                          <a:spcPts val="600"/>
                        </a:spcBef>
                        <a:spcAft>
                          <a:spcPts val="600"/>
                        </a:spcAft>
                      </a:pPr>
                      <a:r>
                        <a:rPr lang="vi-VN" sz="1200">
                          <a:effectLst/>
                        </a:rPr>
                        <a:t>38.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Trưng bày tranh, ảnh và các hình thức thông tin khác bên ngoài trụ sở cơ quan đại diện nước ngoài, tổ chức nước ngoài</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613631437"/>
                  </a:ext>
                </a:extLst>
              </a:tr>
              <a:tr h="309354">
                <a:tc>
                  <a:txBody>
                    <a:bodyPr/>
                    <a:lstStyle/>
                    <a:p>
                      <a:pPr algn="ctr">
                        <a:lnSpc>
                          <a:spcPct val="115000"/>
                        </a:lnSpc>
                        <a:spcBef>
                          <a:spcPts val="600"/>
                        </a:spcBef>
                        <a:spcAft>
                          <a:spcPts val="600"/>
                        </a:spcAft>
                      </a:pPr>
                      <a:r>
                        <a:rPr lang="vi-VN" sz="1200">
                          <a:effectLst/>
                        </a:rPr>
                        <a:t>39.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văn bản xác nhận thông báo hoạt động bưu chính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813161123"/>
                  </a:ext>
                </a:extLst>
              </a:tr>
              <a:tr h="370064">
                <a:tc>
                  <a:txBody>
                    <a:bodyPr/>
                    <a:lstStyle/>
                    <a:p>
                      <a:pPr algn="ctr">
                        <a:lnSpc>
                          <a:spcPct val="115000"/>
                        </a:lnSpc>
                        <a:spcBef>
                          <a:spcPts val="600"/>
                        </a:spcBef>
                        <a:spcAft>
                          <a:spcPts val="600"/>
                        </a:spcAft>
                      </a:pPr>
                      <a:r>
                        <a:rPr lang="vi-VN" sz="1200">
                          <a:effectLst/>
                        </a:rPr>
                        <a:t>40.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Thẩm định thiết kế sơ bộ các dự án CNTT thuộc nhóm </a:t>
                      </a:r>
                      <a:r>
                        <a:rPr lang="en-US" sz="1200">
                          <a:effectLst/>
                          <a:latin typeface="Tahoma" panose="020B0604030504040204" pitchFamily="34" charset="0"/>
                        </a:rPr>
                        <a:t>C </a:t>
                      </a:r>
                      <a:r>
                        <a:rPr lang="vi-VN" sz="1200">
                          <a:effectLst/>
                        </a:rPr>
                        <a:t>(từ 03 tỷ đồng trở xuống)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34555156"/>
                  </a:ext>
                </a:extLst>
              </a:tr>
              <a:tr h="370064">
                <a:tc>
                  <a:txBody>
                    <a:bodyPr/>
                    <a:lstStyle/>
                    <a:p>
                      <a:pPr algn="ctr">
                        <a:lnSpc>
                          <a:spcPct val="115000"/>
                        </a:lnSpc>
                        <a:spcBef>
                          <a:spcPts val="600"/>
                        </a:spcBef>
                        <a:spcAft>
                          <a:spcPts val="600"/>
                        </a:spcAft>
                      </a:pPr>
                      <a:r>
                        <a:rPr lang="vi-VN" sz="1200">
                          <a:effectLst/>
                        </a:rPr>
                        <a:t>41.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Thẩm định và phê duyệt Thiết kế thi công - Tổng dự toán dự án CNTT</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46136408"/>
                  </a:ext>
                </a:extLst>
              </a:tr>
              <a:tr h="562837">
                <a:tc>
                  <a:txBody>
                    <a:bodyPr/>
                    <a:lstStyle/>
                    <a:p>
                      <a:pPr algn="ctr">
                        <a:lnSpc>
                          <a:spcPct val="115000"/>
                        </a:lnSpc>
                        <a:spcBef>
                          <a:spcPts val="600"/>
                        </a:spcBef>
                        <a:spcAft>
                          <a:spcPts val="600"/>
                        </a:spcAft>
                      </a:pPr>
                      <a:r>
                        <a:rPr lang="vi-VN" sz="1200">
                          <a:effectLst/>
                        </a:rPr>
                        <a:t>42.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Thẩm định Đề cương Dự toán chi tiết đối với hoạt động ứng </a:t>
                      </a:r>
                      <a:r>
                        <a:rPr lang="en-US" sz="1200">
                          <a:effectLst/>
                          <a:latin typeface="Tahoma" panose="020B0604030504040204" pitchFamily="34" charset="0"/>
                        </a:rPr>
                        <a:t>d</a:t>
                      </a:r>
                      <a:r>
                        <a:rPr lang="vi-VN" sz="1200">
                          <a:effectLst/>
                        </a:rPr>
                        <a:t>ụng công nghệ thông tin sử dụng nguồn vốn ngân sách nhà nước nhưng không yêu cầu phải lập dự án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72197282"/>
                  </a:ext>
                </a:extLst>
              </a:tr>
              <a:tr h="309354">
                <a:tc>
                  <a:txBody>
                    <a:bodyPr/>
                    <a:lstStyle/>
                    <a:p>
                      <a:pPr algn="ctr">
                        <a:lnSpc>
                          <a:spcPct val="115000"/>
                        </a:lnSpc>
                        <a:spcBef>
                          <a:spcPts val="600"/>
                        </a:spcBef>
                        <a:spcAft>
                          <a:spcPts val="600"/>
                        </a:spcAft>
                      </a:pPr>
                      <a:r>
                        <a:rPr lang="en-US" sz="1200">
                          <a:effectLst/>
                          <a:latin typeface="Tahoma" panose="020B0604030504040204" pitchFamily="34" charset="0"/>
                        </a:rPr>
                        <a:t>43.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Cấp lại giấy phép bưu chính khi hết hạn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30801718"/>
                  </a:ext>
                </a:extLst>
              </a:tr>
              <a:tr h="309354">
                <a:tc>
                  <a:txBody>
                    <a:bodyPr/>
                    <a:lstStyle/>
                    <a:p>
                      <a:pPr algn="ctr">
                        <a:lnSpc>
                          <a:spcPct val="115000"/>
                        </a:lnSpc>
                        <a:spcBef>
                          <a:spcPts val="600"/>
                        </a:spcBef>
                        <a:spcAft>
                          <a:spcPts val="600"/>
                        </a:spcAft>
                      </a:pPr>
                      <a:r>
                        <a:rPr lang="en-US" sz="1200">
                          <a:effectLst/>
                          <a:latin typeface="Tahoma" panose="020B0604030504040204" pitchFamily="34" charset="0"/>
                        </a:rPr>
                        <a:t>44.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Sửa đổi, bổ sung giấy phép bưu chính</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774012945"/>
                  </a:ext>
                </a:extLst>
              </a:tr>
              <a:tr h="370064">
                <a:tc>
                  <a:txBody>
                    <a:bodyPr/>
                    <a:lstStyle/>
                    <a:p>
                      <a:pPr algn="ctr">
                        <a:lnSpc>
                          <a:spcPct val="115000"/>
                        </a:lnSpc>
                        <a:spcBef>
                          <a:spcPts val="600"/>
                        </a:spcBef>
                        <a:spcAft>
                          <a:spcPts val="600"/>
                        </a:spcAft>
                      </a:pPr>
                      <a:r>
                        <a:rPr lang="en-US" sz="1200">
                          <a:effectLst/>
                          <a:latin typeface="Tahoma" panose="020B0604030504040204" pitchFamily="34" charset="0"/>
                        </a:rPr>
                        <a:t>45.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Cấp lại giấy phép bưu chính khi bị mất hoặc hư hỏng không sử dụng được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57384229"/>
                  </a:ext>
                </a:extLst>
              </a:tr>
              <a:tr h="415488">
                <a:tc>
                  <a:txBody>
                    <a:bodyPr/>
                    <a:lstStyle/>
                    <a:p>
                      <a:pPr algn="ctr">
                        <a:lnSpc>
                          <a:spcPct val="115000"/>
                        </a:lnSpc>
                        <a:spcBef>
                          <a:spcPts val="600"/>
                        </a:spcBef>
                        <a:spcAft>
                          <a:spcPts val="600"/>
                        </a:spcAft>
                      </a:pPr>
                      <a:r>
                        <a:rPr lang="en-US" sz="1200">
                          <a:effectLst/>
                          <a:latin typeface="Tahoma" panose="020B0604030504040204" pitchFamily="34" charset="0"/>
                        </a:rPr>
                        <a:t>46.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US" sz="1200">
                          <a:effectLst/>
                          <a:latin typeface="Tahoma" panose="020B0604030504040204" pitchFamily="34" charset="0"/>
                        </a:rPr>
                        <a:t>Cấp lại văn bản xác nhận thông báo hoạt động bưu chính khi bị mất hoặc hư hỏng không sử dụng được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138645251"/>
                  </a:ext>
                </a:extLst>
              </a:tr>
            </a:tbl>
          </a:graphicData>
        </a:graphic>
      </p:graphicFrame>
    </p:spTree>
    <p:extLst>
      <p:ext uri="{BB962C8B-B14F-4D97-AF65-F5344CB8AC3E}">
        <p14:creationId xmlns:p14="http://schemas.microsoft.com/office/powerpoint/2010/main" val="3206845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94921E-0D63-4546-9D12-F5F9A7F57CC1}"/>
              </a:ext>
            </a:extLst>
          </p:cNvPr>
          <p:cNvSpPr>
            <a:spLocks noGrp="1"/>
          </p:cNvSpPr>
          <p:nvPr>
            <p:ph type="title"/>
          </p:nvPr>
        </p:nvSpPr>
        <p:spPr/>
        <p:txBody>
          <a:bodyPr/>
          <a:lstStyle/>
          <a:p>
            <a:endParaRPr lang="vi-VN"/>
          </a:p>
        </p:txBody>
      </p:sp>
      <p:graphicFrame>
        <p:nvGraphicFramePr>
          <p:cNvPr id="4" name="Content Placeholder 3">
            <a:extLst>
              <a:ext uri="{FF2B5EF4-FFF2-40B4-BE49-F238E27FC236}">
                <a16:creationId xmlns:a16="http://schemas.microsoft.com/office/drawing/2014/main" xmlns="" id="{A8DADA66-ED6D-46DF-B5F8-15E24426BC6D}"/>
              </a:ext>
            </a:extLst>
          </p:cNvPr>
          <p:cNvGraphicFramePr>
            <a:graphicFrameLocks noGrp="1"/>
          </p:cNvGraphicFramePr>
          <p:nvPr>
            <p:ph idx="1"/>
            <p:extLst>
              <p:ext uri="{D42A27DB-BD31-4B8C-83A1-F6EECF244321}">
                <p14:modId xmlns:p14="http://schemas.microsoft.com/office/powerpoint/2010/main" val="1840959897"/>
              </p:ext>
            </p:extLst>
          </p:nvPr>
        </p:nvGraphicFramePr>
        <p:xfrm>
          <a:off x="684213" y="685800"/>
          <a:ext cx="11202987" cy="6123137"/>
        </p:xfrm>
        <a:graphic>
          <a:graphicData uri="http://schemas.openxmlformats.org/drawingml/2006/table">
            <a:tbl>
              <a:tblPr firstRow="1" firstCol="1" bandRow="1">
                <a:tableStyleId>{7DF18680-E054-41AD-8BC1-D1AEF772440D}</a:tableStyleId>
              </a:tblPr>
              <a:tblGrid>
                <a:gridCol w="600215">
                  <a:extLst>
                    <a:ext uri="{9D8B030D-6E8A-4147-A177-3AD203B41FA5}">
                      <a16:colId xmlns:a16="http://schemas.microsoft.com/office/drawing/2014/main" xmlns="" val="2511125139"/>
                    </a:ext>
                  </a:extLst>
                </a:gridCol>
                <a:gridCol w="4275479">
                  <a:extLst>
                    <a:ext uri="{9D8B030D-6E8A-4147-A177-3AD203B41FA5}">
                      <a16:colId xmlns:a16="http://schemas.microsoft.com/office/drawing/2014/main" xmlns="" val="4135963311"/>
                    </a:ext>
                  </a:extLst>
                </a:gridCol>
                <a:gridCol w="1251552">
                  <a:extLst>
                    <a:ext uri="{9D8B030D-6E8A-4147-A177-3AD203B41FA5}">
                      <a16:colId xmlns:a16="http://schemas.microsoft.com/office/drawing/2014/main" xmlns="" val="1403567413"/>
                    </a:ext>
                  </a:extLst>
                </a:gridCol>
                <a:gridCol w="1501863">
                  <a:extLst>
                    <a:ext uri="{9D8B030D-6E8A-4147-A177-3AD203B41FA5}">
                      <a16:colId xmlns:a16="http://schemas.microsoft.com/office/drawing/2014/main" xmlns="" val="1889541037"/>
                    </a:ext>
                  </a:extLst>
                </a:gridCol>
                <a:gridCol w="862181">
                  <a:extLst>
                    <a:ext uri="{9D8B030D-6E8A-4147-A177-3AD203B41FA5}">
                      <a16:colId xmlns:a16="http://schemas.microsoft.com/office/drawing/2014/main" xmlns="" val="3189547984"/>
                    </a:ext>
                  </a:extLst>
                </a:gridCol>
                <a:gridCol w="2711697">
                  <a:extLst>
                    <a:ext uri="{9D8B030D-6E8A-4147-A177-3AD203B41FA5}">
                      <a16:colId xmlns:a16="http://schemas.microsoft.com/office/drawing/2014/main" xmlns="" val="1056704294"/>
                    </a:ext>
                  </a:extLst>
                </a:gridCol>
              </a:tblGrid>
              <a:tr h="663125">
                <a:tc>
                  <a:txBody>
                    <a:bodyPr/>
                    <a:lstStyle/>
                    <a:p>
                      <a:pPr algn="ctr">
                        <a:lnSpc>
                          <a:spcPct val="115000"/>
                        </a:lnSpc>
                        <a:spcAft>
                          <a:spcPts val="0"/>
                        </a:spcAft>
                      </a:pPr>
                      <a:r>
                        <a:rPr lang="en-US" sz="1200">
                          <a:effectLst/>
                          <a:latin typeface="Tahoma" panose="020B0604030504040204" pitchFamily="34" charset="0"/>
                        </a:rPr>
                        <a:t>STT</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TÊN THỦ TỤC HÀNH CHÍNH</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vi-VN" sz="1200">
                          <a:effectLst/>
                        </a:rPr>
                        <a:t>MỨC ĐỘ DỊCH VỤ CÔNG</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2017</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NĂM 2018-2019</a:t>
                      </a:r>
                      <a:endParaRPr lang="vi-VN" sz="1200">
                        <a:effectLst/>
                        <a:latin typeface="Tahoma" panose="020B0604030504040204" pitchFamily="34" charset="0"/>
                        <a:ea typeface="Calibri" panose="020F0502020204030204" pitchFamily="34" charset="0"/>
                      </a:endParaRPr>
                    </a:p>
                  </a:txBody>
                  <a:tcPr marL="67898" marR="67898" marT="0" marB="0" anchor="ctr"/>
                </a:tc>
                <a:tc>
                  <a:txBody>
                    <a:bodyPr/>
                    <a:lstStyle/>
                    <a:p>
                      <a:pPr algn="ctr">
                        <a:lnSpc>
                          <a:spcPct val="115000"/>
                        </a:lnSpc>
                        <a:spcAft>
                          <a:spcPts val="0"/>
                        </a:spcAft>
                      </a:pPr>
                      <a:r>
                        <a:rPr lang="en-US" sz="1200">
                          <a:effectLst/>
                          <a:latin typeface="Tahoma" panose="020B0604030504040204" pitchFamily="34" charset="0"/>
                        </a:rPr>
                        <a:t>GHI CHÚ</a:t>
                      </a:r>
                      <a:endParaRPr lang="vi-VN" sz="1200">
                        <a:effectLst/>
                        <a:latin typeface="Tahoma" panose="020B0604030504040204" pitchFamily="34" charset="0"/>
                        <a:ea typeface="Calibri" panose="020F0502020204030204" pitchFamily="34" charset="0"/>
                      </a:endParaRPr>
                    </a:p>
                  </a:txBody>
                  <a:tcPr marL="67898" marR="67898" marT="0" marB="0" anchor="ctr"/>
                </a:tc>
                <a:extLst>
                  <a:ext uri="{0D108BD9-81ED-4DB2-BD59-A6C34878D82A}">
                    <a16:rowId xmlns:a16="http://schemas.microsoft.com/office/drawing/2014/main" xmlns="" val="2873777956"/>
                  </a:ext>
                </a:extLst>
              </a:tr>
              <a:tr h="314658">
                <a:tc>
                  <a:txBody>
                    <a:bodyPr/>
                    <a:lstStyle/>
                    <a:p>
                      <a:pPr algn="ctr">
                        <a:lnSpc>
                          <a:spcPct val="115000"/>
                        </a:lnSpc>
                        <a:spcBef>
                          <a:spcPts val="600"/>
                        </a:spcBef>
                        <a:spcAft>
                          <a:spcPts val="600"/>
                        </a:spcAft>
                      </a:pPr>
                      <a:r>
                        <a:rPr lang="vi-VN" sz="1200" b="1">
                          <a:solidFill>
                            <a:schemeClr val="bg1"/>
                          </a:solidFill>
                          <a:effectLst/>
                        </a:rPr>
                        <a:t>VIII</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b="1">
                          <a:solidFill>
                            <a:schemeClr val="bg1"/>
                          </a:solidFill>
                          <a:effectLst/>
                        </a:rPr>
                        <a:t>Giáo dục và Đào tạo</a:t>
                      </a:r>
                      <a:endParaRPr lang="vi-VN" sz="1200" b="1">
                        <a:solidFill>
                          <a:schemeClr val="bg1"/>
                        </a:solidFill>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718665119"/>
                  </a:ext>
                </a:extLst>
              </a:tr>
              <a:tr h="314658">
                <a:tc>
                  <a:txBody>
                    <a:bodyPr/>
                    <a:lstStyle/>
                    <a:p>
                      <a:pPr algn="ctr">
                        <a:lnSpc>
                          <a:spcPct val="115000"/>
                        </a:lnSpc>
                        <a:spcBef>
                          <a:spcPts val="600"/>
                        </a:spcBef>
                        <a:spcAft>
                          <a:spcPts val="600"/>
                        </a:spcAft>
                      </a:pPr>
                      <a:r>
                        <a:rPr lang="vi-VN" sz="1200">
                          <a:effectLst/>
                        </a:rPr>
                        <a:t>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Cấp bản sao văn bằng, chứng chỉ từ sổ gốc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252284515"/>
                  </a:ext>
                </a:extLst>
              </a:tr>
              <a:tr h="314658">
                <a:tc>
                  <a:txBody>
                    <a:bodyPr/>
                    <a:lstStyle/>
                    <a:p>
                      <a:pPr algn="ctr">
                        <a:lnSpc>
                          <a:spcPct val="115000"/>
                        </a:lnSpc>
                        <a:spcBef>
                          <a:spcPts val="600"/>
                        </a:spcBef>
                        <a:spcAft>
                          <a:spcPts val="600"/>
                        </a:spcAft>
                      </a:pPr>
                      <a:r>
                        <a:rPr lang="vi-VN" sz="1200">
                          <a:effectLst/>
                        </a:rPr>
                        <a:t>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Chỉnh sửa nội dung văn bằng, chứng chỉ</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126730611"/>
                  </a:ext>
                </a:extLst>
              </a:tr>
              <a:tr h="372324">
                <a:tc>
                  <a:txBody>
                    <a:bodyPr/>
                    <a:lstStyle/>
                    <a:p>
                      <a:pPr algn="ctr">
                        <a:lnSpc>
                          <a:spcPct val="115000"/>
                        </a:lnSpc>
                        <a:spcBef>
                          <a:spcPts val="600"/>
                        </a:spcBef>
                        <a:spcAft>
                          <a:spcPts val="600"/>
                        </a:spcAft>
                      </a:pPr>
                      <a:r>
                        <a:rPr lang="vi-VN" sz="1200">
                          <a:effectLst/>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Công nhận văn bằng tốt nghiệp các cấp học phổ thông do cơ sở giáo dục nước ngoài cấp</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611173736"/>
                  </a:ext>
                </a:extLst>
              </a:tr>
              <a:tr h="314658">
                <a:tc>
                  <a:txBody>
                    <a:bodyPr/>
                    <a:lstStyle/>
                    <a:p>
                      <a:pPr algn="ctr">
                        <a:lnSpc>
                          <a:spcPct val="115000"/>
                        </a:lnSpc>
                        <a:spcBef>
                          <a:spcPts val="600"/>
                        </a:spcBef>
                        <a:spcAft>
                          <a:spcPts val="600"/>
                        </a:spcAft>
                      </a:pPr>
                      <a:r>
                        <a:rPr lang="vi-VN" sz="1200">
                          <a:effectLst/>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Chuyển trường đối với học sinh trung học phổ thông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929793573"/>
                  </a:ext>
                </a:extLst>
              </a:tr>
              <a:tr h="314658">
                <a:tc>
                  <a:txBody>
                    <a:bodyPr/>
                    <a:lstStyle/>
                    <a:p>
                      <a:pPr algn="ctr">
                        <a:lnSpc>
                          <a:spcPct val="115000"/>
                        </a:lnSpc>
                        <a:spcBef>
                          <a:spcPts val="600"/>
                        </a:spcBef>
                        <a:spcAft>
                          <a:spcPts val="600"/>
                        </a:spcAft>
                      </a:pPr>
                      <a:r>
                        <a:rPr lang="vi-VN" sz="1200">
                          <a:effectLst/>
                        </a:rPr>
                        <a:t>5.</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Xin học lại tại trường khác đối với học sinh trung học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257707174"/>
                  </a:ext>
                </a:extLst>
              </a:tr>
              <a:tr h="314658">
                <a:tc>
                  <a:txBody>
                    <a:bodyPr/>
                    <a:lstStyle/>
                    <a:p>
                      <a:pPr algn="ctr">
                        <a:lnSpc>
                          <a:spcPct val="115000"/>
                        </a:lnSpc>
                        <a:spcBef>
                          <a:spcPts val="600"/>
                        </a:spcBef>
                        <a:spcAft>
                          <a:spcPts val="600"/>
                        </a:spcAft>
                      </a:pPr>
                      <a:r>
                        <a:rPr lang="vi-VN" sz="1200">
                          <a:effectLst/>
                        </a:rPr>
                        <a:t>6.</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Đề nghị phê duyệt việc dạy và học bằng tiếng nước ngoài</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37942962"/>
                  </a:ext>
                </a:extLst>
              </a:tr>
              <a:tr h="372324">
                <a:tc>
                  <a:txBody>
                    <a:bodyPr/>
                    <a:lstStyle/>
                    <a:p>
                      <a:pPr algn="ctr">
                        <a:lnSpc>
                          <a:spcPct val="115000"/>
                        </a:lnSpc>
                        <a:spcBef>
                          <a:spcPts val="600"/>
                        </a:spcBef>
                        <a:spcAft>
                          <a:spcPts val="600"/>
                        </a:spcAft>
                      </a:pPr>
                      <a:r>
                        <a:rPr lang="vi-VN" sz="1200">
                          <a:effectLst/>
                        </a:rPr>
                        <a:t>7.</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Tiếp nhận lưu học sinh nước ngoài diện học bổng khác và tự túc vào học tại Việt Nam</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181515574"/>
                  </a:ext>
                </a:extLst>
              </a:tr>
              <a:tr h="372324">
                <a:tc>
                  <a:txBody>
                    <a:bodyPr/>
                    <a:lstStyle/>
                    <a:p>
                      <a:pPr algn="ctr">
                        <a:lnSpc>
                          <a:spcPct val="115000"/>
                        </a:lnSpc>
                        <a:spcBef>
                          <a:spcPts val="600"/>
                        </a:spcBef>
                        <a:spcAft>
                          <a:spcPts val="600"/>
                        </a:spcAft>
                      </a:pPr>
                      <a:r>
                        <a:rPr lang="vi-VN" sz="1200">
                          <a:effectLst/>
                        </a:rPr>
                        <a:t>8.</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Xét duyệt chính sách hỗ trợ đối với học sinh trung học phổ thông là người dân tộc thiểu số;</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058760641"/>
                  </a:ext>
                </a:extLst>
              </a:tr>
              <a:tr h="568402">
                <a:tc>
                  <a:txBody>
                    <a:bodyPr/>
                    <a:lstStyle/>
                    <a:p>
                      <a:pPr algn="ctr">
                        <a:lnSpc>
                          <a:spcPct val="115000"/>
                        </a:lnSpc>
                        <a:spcBef>
                          <a:spcPts val="600"/>
                        </a:spcBef>
                        <a:spcAft>
                          <a:spcPts val="600"/>
                        </a:spcAft>
                      </a:pPr>
                      <a:r>
                        <a:rPr lang="vi-VN" sz="1200">
                          <a:effectLst/>
                        </a:rPr>
                        <a:t>9.</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Xét, duyệt chính sách hỗ trợ đối với học sinh trung học phổ thông là người Kinh thuộc hộ nghèo ở xã, thôn đặc biệt khó khăn;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1867206734"/>
                  </a:ext>
                </a:extLst>
              </a:tr>
              <a:tr h="314658">
                <a:tc>
                  <a:txBody>
                    <a:bodyPr/>
                    <a:lstStyle/>
                    <a:p>
                      <a:pPr algn="ctr">
                        <a:lnSpc>
                          <a:spcPct val="115000"/>
                        </a:lnSpc>
                        <a:spcBef>
                          <a:spcPts val="600"/>
                        </a:spcBef>
                        <a:spcAft>
                          <a:spcPts val="600"/>
                        </a:spcAft>
                      </a:pPr>
                      <a:r>
                        <a:rPr lang="vi-VN" sz="1200">
                          <a:effectLst/>
                        </a:rPr>
                        <a:t>10.</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Đăng ký dự thi trung học phổ thông quốc gia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575675302"/>
                  </a:ext>
                </a:extLst>
              </a:tr>
              <a:tr h="314658">
                <a:tc>
                  <a:txBody>
                    <a:bodyPr/>
                    <a:lstStyle/>
                    <a:p>
                      <a:pPr algn="ctr">
                        <a:lnSpc>
                          <a:spcPct val="115000"/>
                        </a:lnSpc>
                        <a:spcBef>
                          <a:spcPts val="600"/>
                        </a:spcBef>
                        <a:spcAft>
                          <a:spcPts val="600"/>
                        </a:spcAft>
                      </a:pPr>
                      <a:r>
                        <a:rPr lang="vi-VN" sz="1200">
                          <a:effectLst/>
                        </a:rPr>
                        <a:t>11.</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Phúc khảo bài thi trung học phổ thông quốc gia</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3062734110"/>
                  </a:ext>
                </a:extLst>
              </a:tr>
              <a:tr h="314658">
                <a:tc>
                  <a:txBody>
                    <a:bodyPr/>
                    <a:lstStyle/>
                    <a:p>
                      <a:pPr algn="ctr">
                        <a:lnSpc>
                          <a:spcPct val="115000"/>
                        </a:lnSpc>
                        <a:spcBef>
                          <a:spcPts val="600"/>
                        </a:spcBef>
                        <a:spcAft>
                          <a:spcPts val="600"/>
                        </a:spcAft>
                      </a:pPr>
                      <a:r>
                        <a:rPr lang="vi-VN" sz="1200">
                          <a:effectLst/>
                        </a:rPr>
                        <a:t>12.</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Đặc cách tốt nghiệp trung học phổ thông</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2017 mức 3, 2018-2019 mức 4</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23713320"/>
                  </a:ext>
                </a:extLst>
              </a:tr>
              <a:tr h="372324">
                <a:tc>
                  <a:txBody>
                    <a:bodyPr/>
                    <a:lstStyle/>
                    <a:p>
                      <a:pPr algn="ctr">
                        <a:lnSpc>
                          <a:spcPct val="115000"/>
                        </a:lnSpc>
                        <a:spcBef>
                          <a:spcPts val="600"/>
                        </a:spcBef>
                        <a:spcAft>
                          <a:spcPts val="600"/>
                        </a:spcAft>
                      </a:pPr>
                      <a:r>
                        <a:rPr lang="en-US" sz="1200">
                          <a:effectLst/>
                          <a:latin typeface="Tahoma" panose="020B0604030504040204" pitchFamily="34" charset="0"/>
                        </a:rPr>
                        <a:t>13.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Đề nghị miễn giảm học phí và hỗ trợ chi phí học tập cho học sinh, sinh viên</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4106081014"/>
                  </a:ext>
                </a:extLst>
              </a:tr>
              <a:tr h="314658">
                <a:tc>
                  <a:txBody>
                    <a:bodyPr/>
                    <a:lstStyle/>
                    <a:p>
                      <a:pPr algn="ctr">
                        <a:lnSpc>
                          <a:spcPct val="115000"/>
                        </a:lnSpc>
                        <a:spcBef>
                          <a:spcPts val="600"/>
                        </a:spcBef>
                        <a:spcAft>
                          <a:spcPts val="600"/>
                        </a:spcAft>
                      </a:pPr>
                      <a:r>
                        <a:rPr lang="en-US" sz="1200">
                          <a:effectLst/>
                          <a:latin typeface="Tahoma" panose="020B0604030504040204" pitchFamily="34" charset="0"/>
                        </a:rPr>
                        <a:t>14</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vi-VN" sz="1200">
                          <a:effectLst/>
                        </a:rPr>
                        <a:t>Xét tuyển học sinh vào trường dự bị đại học</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3</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x</a:t>
                      </a:r>
                      <a:endParaRPr lang="vi-VN" sz="1200">
                        <a:effectLst/>
                        <a:latin typeface="Tahoma" panose="020B0604030504040204" pitchFamily="34" charset="0"/>
                        <a:ea typeface="Calibri" panose="020F0502020204030204" pitchFamily="34" charset="0"/>
                      </a:endParaRPr>
                    </a:p>
                  </a:txBody>
                  <a:tcPr marL="68580" marR="68580" marT="0" marB="0" anchor="ctr"/>
                </a:tc>
                <a:tc>
                  <a:txBody>
                    <a:bodyPr/>
                    <a:lstStyle/>
                    <a:p>
                      <a:pPr algn="ctr">
                        <a:lnSpc>
                          <a:spcPct val="115000"/>
                        </a:lnSpc>
                        <a:spcAft>
                          <a:spcPts val="0"/>
                        </a:spcAft>
                      </a:pPr>
                      <a:r>
                        <a:rPr lang="en-US" sz="1200">
                          <a:effectLst/>
                          <a:latin typeface="Tahoma" panose="020B0604030504040204" pitchFamily="34" charset="0"/>
                        </a:rPr>
                        <a:t> </a:t>
                      </a:r>
                      <a:endParaRPr lang="vi-VN" sz="1200">
                        <a:effectLst/>
                        <a:latin typeface="Tahoma" panose="020B060403050404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xmlns="" val="2446907677"/>
                  </a:ext>
                </a:extLst>
              </a:tr>
            </a:tbl>
          </a:graphicData>
        </a:graphic>
      </p:graphicFrame>
    </p:spTree>
    <p:extLst>
      <p:ext uri="{BB962C8B-B14F-4D97-AF65-F5344CB8AC3E}">
        <p14:creationId xmlns:p14="http://schemas.microsoft.com/office/powerpoint/2010/main" val="2358815199"/>
      </p:ext>
    </p:extLst>
  </p:cSld>
  <p:clrMapOvr>
    <a:masterClrMapping/>
  </p:clrMapOvr>
</p:sld>
</file>

<file path=ppt/theme/theme1.xml><?xml version="1.0" encoding="utf-8"?>
<a:theme xmlns:a="http://schemas.openxmlformats.org/drawingml/2006/main" name="CAP TINH">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CAP HUỴEN">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3.xml><?xml version="1.0" encoding="utf-8"?>
<a:theme xmlns:a="http://schemas.openxmlformats.org/drawingml/2006/main" name="cap x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TM10001106[[fn=Badge]]</Template>
  <TotalTime>351</TotalTime>
  <Words>5341</Words>
  <Application>Microsoft Office PowerPoint</Application>
  <PresentationFormat>Custom</PresentationFormat>
  <Paragraphs>1528</Paragraphs>
  <Slides>30</Slides>
  <Notes>0</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CAP TINH</vt:lpstr>
      <vt:lpstr>CAP HUỴEN</vt:lpstr>
      <vt:lpstr>cap xa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Trân trọng cám ơn!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Thanhtam</dc:creator>
  <cp:lastModifiedBy>admin</cp:lastModifiedBy>
  <cp:revision>55</cp:revision>
  <dcterms:created xsi:type="dcterms:W3CDTF">2019-11-18T01:52:30Z</dcterms:created>
  <dcterms:modified xsi:type="dcterms:W3CDTF">2019-11-19T07:12:47Z</dcterms:modified>
</cp:coreProperties>
</file>