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918" y="-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512950" y="262191"/>
            <a:ext cx="6118098" cy="391795"/>
          </a:xfrm>
          <a:prstGeom prst="rect">
            <a:avLst/>
          </a:prstGeom>
        </p:spPr>
        <p:txBody>
          <a:bodyPr wrap="square" lIns="0" tIns="0" rIns="0" bIns="0">
            <a:spAutoFit/>
          </a:bodyPr>
          <a:lstStyle>
            <a:lvl1pPr>
              <a:defRPr sz="2400" b="1" i="0">
                <a:solidFill>
                  <a:srgbClr val="001F5F"/>
                </a:solidFill>
                <a:latin typeface="Tahoma"/>
                <a:cs typeface="Tahoma"/>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001F5F"/>
                </a:solidFill>
                <a:latin typeface="Tahoma"/>
                <a:cs typeface="Tahoma"/>
              </a:defRPr>
            </a:lvl1pPr>
          </a:lstStyle>
          <a:p>
            <a:endParaRPr/>
          </a:p>
        </p:txBody>
      </p:sp>
      <p:sp>
        <p:nvSpPr>
          <p:cNvPr id="3" name="Holder 3"/>
          <p:cNvSpPr>
            <a:spLocks noGrp="1"/>
          </p:cNvSpPr>
          <p:nvPr>
            <p:ph type="body" idx="1"/>
          </p:nvPr>
        </p:nvSpPr>
        <p:spPr/>
        <p:txBody>
          <a:bodyPr lIns="0" tIns="0" rIns="0" bIns="0"/>
          <a:lstStyle>
            <a:lvl1pPr>
              <a:defRPr sz="2000" b="0" i="0">
                <a:solidFill>
                  <a:schemeClr val="tx1"/>
                </a:solidFill>
                <a:latin typeface="Tahoma"/>
                <a:cs typeface="Tahoma"/>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001F5F"/>
                </a:solidFill>
                <a:latin typeface="Tahoma"/>
                <a:cs typeface="Tahoma"/>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2/2/2020</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001F5F"/>
                </a:solidFill>
                <a:latin typeface="Tahoma"/>
                <a:cs typeface="Tahom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2/2/2020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792797" y="252349"/>
            <a:ext cx="7558405" cy="518159"/>
          </a:xfrm>
          <a:prstGeom prst="rect">
            <a:avLst/>
          </a:prstGeom>
        </p:spPr>
        <p:txBody>
          <a:bodyPr wrap="square" lIns="0" tIns="0" rIns="0" bIns="0">
            <a:spAutoFit/>
          </a:bodyPr>
          <a:lstStyle>
            <a:lvl1pPr>
              <a:defRPr sz="3200" b="1" i="0">
                <a:solidFill>
                  <a:srgbClr val="001F5F"/>
                </a:solidFill>
                <a:latin typeface="Tahoma"/>
                <a:cs typeface="Tahoma"/>
              </a:defRPr>
            </a:lvl1pPr>
          </a:lstStyle>
          <a:p>
            <a:endParaRPr/>
          </a:p>
        </p:txBody>
      </p:sp>
      <p:sp>
        <p:nvSpPr>
          <p:cNvPr id="3" name="Holder 3"/>
          <p:cNvSpPr>
            <a:spLocks noGrp="1"/>
          </p:cNvSpPr>
          <p:nvPr>
            <p:ph type="body" idx="1"/>
          </p:nvPr>
        </p:nvSpPr>
        <p:spPr>
          <a:xfrm>
            <a:off x="400050" y="1330261"/>
            <a:ext cx="8343900" cy="4608195"/>
          </a:xfrm>
          <a:prstGeom prst="rect">
            <a:avLst/>
          </a:prstGeom>
        </p:spPr>
        <p:txBody>
          <a:bodyPr wrap="square" lIns="0" tIns="0" rIns="0" bIns="0">
            <a:spAutoFit/>
          </a:bodyPr>
          <a:lstStyle>
            <a:lvl1pPr>
              <a:defRPr sz="2000" b="0" i="0">
                <a:solidFill>
                  <a:schemeClr val="tx1"/>
                </a:solidFill>
                <a:latin typeface="Tahoma"/>
                <a:cs typeface="Tahoma"/>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2/2/2020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596769" y="185737"/>
            <a:ext cx="4023360" cy="513715"/>
          </a:xfrm>
          <a:prstGeom prst="rect">
            <a:avLst/>
          </a:prstGeom>
        </p:spPr>
        <p:txBody>
          <a:bodyPr vert="horz" wrap="square" lIns="0" tIns="15875" rIns="0" bIns="0" rtlCol="0">
            <a:spAutoFit/>
          </a:bodyPr>
          <a:lstStyle/>
          <a:p>
            <a:pPr algn="ctr">
              <a:lnSpc>
                <a:spcPct val="100000"/>
              </a:lnSpc>
              <a:spcBef>
                <a:spcPts val="125"/>
              </a:spcBef>
            </a:pPr>
            <a:r>
              <a:rPr sz="1550" spc="25" dirty="0">
                <a:solidFill>
                  <a:srgbClr val="0033CC"/>
                </a:solidFill>
                <a:latin typeface="Tahoma"/>
                <a:cs typeface="Tahoma"/>
              </a:rPr>
              <a:t>BỆNH VIỆN BỆNH </a:t>
            </a:r>
            <a:r>
              <a:rPr sz="1550" spc="10" dirty="0">
                <a:solidFill>
                  <a:srgbClr val="0033CC"/>
                </a:solidFill>
                <a:latin typeface="Tahoma"/>
                <a:cs typeface="Tahoma"/>
              </a:rPr>
              <a:t>NHIỆT </a:t>
            </a:r>
            <a:r>
              <a:rPr sz="1550" spc="25" dirty="0">
                <a:solidFill>
                  <a:srgbClr val="0033CC"/>
                </a:solidFill>
                <a:latin typeface="Tahoma"/>
                <a:cs typeface="Tahoma"/>
              </a:rPr>
              <a:t>ĐỚI </a:t>
            </a:r>
            <a:r>
              <a:rPr sz="1550" spc="10" dirty="0">
                <a:solidFill>
                  <a:srgbClr val="0033CC"/>
                </a:solidFill>
                <a:latin typeface="Tahoma"/>
                <a:cs typeface="Tahoma"/>
              </a:rPr>
              <a:t>TRUNG</a:t>
            </a:r>
            <a:r>
              <a:rPr sz="1550" spc="35" dirty="0">
                <a:solidFill>
                  <a:srgbClr val="0033CC"/>
                </a:solidFill>
                <a:latin typeface="Tahoma"/>
                <a:cs typeface="Tahoma"/>
              </a:rPr>
              <a:t> </a:t>
            </a:r>
            <a:r>
              <a:rPr sz="1550" spc="15" dirty="0">
                <a:solidFill>
                  <a:srgbClr val="0033CC"/>
                </a:solidFill>
                <a:latin typeface="Tahoma"/>
                <a:cs typeface="Tahoma"/>
              </a:rPr>
              <a:t>ƯƠNG</a:t>
            </a:r>
            <a:endParaRPr sz="1550">
              <a:latin typeface="Tahoma"/>
              <a:cs typeface="Tahoma"/>
            </a:endParaRPr>
          </a:p>
          <a:p>
            <a:pPr marL="13970" algn="ctr">
              <a:lnSpc>
                <a:spcPct val="100000"/>
              </a:lnSpc>
              <a:spcBef>
                <a:spcPts val="95"/>
              </a:spcBef>
            </a:pPr>
            <a:r>
              <a:rPr sz="1550" spc="5" dirty="0">
                <a:solidFill>
                  <a:srgbClr val="0033CC"/>
                </a:solidFill>
                <a:latin typeface="Tahoma"/>
                <a:cs typeface="Tahoma"/>
              </a:rPr>
              <a:t>KHOA </a:t>
            </a:r>
            <a:r>
              <a:rPr sz="1550" spc="25" dirty="0">
                <a:solidFill>
                  <a:srgbClr val="0033CC"/>
                </a:solidFill>
                <a:latin typeface="Tahoma"/>
                <a:cs typeface="Tahoma"/>
              </a:rPr>
              <a:t>VI </a:t>
            </a:r>
            <a:r>
              <a:rPr sz="1550" spc="20" dirty="0">
                <a:solidFill>
                  <a:srgbClr val="0033CC"/>
                </a:solidFill>
                <a:latin typeface="Tahoma"/>
                <a:cs typeface="Tahoma"/>
              </a:rPr>
              <a:t>SINH </a:t>
            </a:r>
            <a:r>
              <a:rPr sz="1550" spc="15" dirty="0">
                <a:solidFill>
                  <a:srgbClr val="0033CC"/>
                </a:solidFill>
                <a:latin typeface="Tahoma"/>
                <a:cs typeface="Tahoma"/>
              </a:rPr>
              <a:t>– </a:t>
            </a:r>
            <a:r>
              <a:rPr sz="1550" spc="20" dirty="0">
                <a:solidFill>
                  <a:srgbClr val="0033CC"/>
                </a:solidFill>
                <a:latin typeface="Tahoma"/>
                <a:cs typeface="Tahoma"/>
              </a:rPr>
              <a:t>SINH </a:t>
            </a:r>
            <a:r>
              <a:rPr sz="1550" spc="10" dirty="0">
                <a:solidFill>
                  <a:srgbClr val="0033CC"/>
                </a:solidFill>
                <a:latin typeface="Tahoma"/>
                <a:cs typeface="Tahoma"/>
              </a:rPr>
              <a:t>HỌC </a:t>
            </a:r>
            <a:r>
              <a:rPr sz="1550" spc="25" dirty="0">
                <a:solidFill>
                  <a:srgbClr val="0033CC"/>
                </a:solidFill>
                <a:latin typeface="Tahoma"/>
                <a:cs typeface="Tahoma"/>
              </a:rPr>
              <a:t>PHÂN</a:t>
            </a:r>
            <a:r>
              <a:rPr sz="1550" spc="140" dirty="0">
                <a:solidFill>
                  <a:srgbClr val="0033CC"/>
                </a:solidFill>
                <a:latin typeface="Tahoma"/>
                <a:cs typeface="Tahoma"/>
              </a:rPr>
              <a:t> </a:t>
            </a:r>
            <a:r>
              <a:rPr sz="1550" spc="5" dirty="0">
                <a:solidFill>
                  <a:srgbClr val="0033CC"/>
                </a:solidFill>
                <a:latin typeface="Tahoma"/>
                <a:cs typeface="Tahoma"/>
              </a:rPr>
              <a:t>TỬ</a:t>
            </a:r>
            <a:endParaRPr sz="1550">
              <a:latin typeface="Tahoma"/>
              <a:cs typeface="Tahoma"/>
            </a:endParaRPr>
          </a:p>
        </p:txBody>
      </p:sp>
      <p:sp>
        <p:nvSpPr>
          <p:cNvPr id="3" name="object 3"/>
          <p:cNvSpPr txBox="1">
            <a:spLocks noGrp="1"/>
          </p:cNvSpPr>
          <p:nvPr>
            <p:ph type="title"/>
          </p:nvPr>
        </p:nvSpPr>
        <p:spPr>
          <a:xfrm>
            <a:off x="174942" y="1183004"/>
            <a:ext cx="8651240" cy="1790700"/>
          </a:xfrm>
          <a:prstGeom prst="rect">
            <a:avLst/>
          </a:prstGeom>
        </p:spPr>
        <p:txBody>
          <a:bodyPr vert="horz" wrap="square" lIns="0" tIns="12065" rIns="0" bIns="0" rtlCol="0">
            <a:spAutoFit/>
          </a:bodyPr>
          <a:lstStyle/>
          <a:p>
            <a:pPr marL="12065" marR="5080" algn="ctr">
              <a:lnSpc>
                <a:spcPct val="121300"/>
              </a:lnSpc>
              <a:spcBef>
                <a:spcPts val="95"/>
              </a:spcBef>
            </a:pPr>
            <a:r>
              <a:rPr spc="20" dirty="0">
                <a:solidFill>
                  <a:srgbClr val="000099"/>
                </a:solidFill>
              </a:rPr>
              <a:t>HƯỚNG </a:t>
            </a:r>
            <a:r>
              <a:rPr spc="15" dirty="0">
                <a:solidFill>
                  <a:srgbClr val="000099"/>
                </a:solidFill>
              </a:rPr>
              <a:t>DẪN </a:t>
            </a:r>
            <a:r>
              <a:rPr spc="10" dirty="0">
                <a:solidFill>
                  <a:srgbClr val="000099"/>
                </a:solidFill>
              </a:rPr>
              <a:t>LẤY </a:t>
            </a:r>
            <a:r>
              <a:rPr spc="-5" dirty="0">
                <a:solidFill>
                  <a:srgbClr val="000099"/>
                </a:solidFill>
              </a:rPr>
              <a:t>MẪU </a:t>
            </a:r>
            <a:r>
              <a:rPr spc="-10" dirty="0">
                <a:solidFill>
                  <a:srgbClr val="000099"/>
                </a:solidFill>
              </a:rPr>
              <a:t>XÉT </a:t>
            </a:r>
            <a:r>
              <a:rPr spc="10" dirty="0">
                <a:solidFill>
                  <a:srgbClr val="000099"/>
                </a:solidFill>
              </a:rPr>
              <a:t>NGHIỆM</a:t>
            </a:r>
            <a:r>
              <a:rPr spc="-340" dirty="0">
                <a:solidFill>
                  <a:srgbClr val="000099"/>
                </a:solidFill>
              </a:rPr>
              <a:t> </a:t>
            </a:r>
            <a:r>
              <a:rPr spc="15" dirty="0">
                <a:solidFill>
                  <a:srgbClr val="000099"/>
                </a:solidFill>
              </a:rPr>
              <a:t>CHẨN  </a:t>
            </a:r>
            <a:r>
              <a:rPr dirty="0">
                <a:solidFill>
                  <a:srgbClr val="000099"/>
                </a:solidFill>
              </a:rPr>
              <a:t>ĐOÁN </a:t>
            </a:r>
            <a:r>
              <a:rPr spc="20" dirty="0">
                <a:solidFill>
                  <a:srgbClr val="000099"/>
                </a:solidFill>
              </a:rPr>
              <a:t>WUHAN-CoV </a:t>
            </a:r>
            <a:r>
              <a:rPr spc="15" dirty="0">
                <a:solidFill>
                  <a:srgbClr val="000099"/>
                </a:solidFill>
              </a:rPr>
              <a:t>(NEW</a:t>
            </a:r>
            <a:r>
              <a:rPr spc="-330" dirty="0">
                <a:solidFill>
                  <a:srgbClr val="000099"/>
                </a:solidFill>
              </a:rPr>
              <a:t> </a:t>
            </a:r>
            <a:r>
              <a:rPr spc="10" dirty="0">
                <a:solidFill>
                  <a:srgbClr val="000099"/>
                </a:solidFill>
              </a:rPr>
              <a:t>CORONAVIRUS</a:t>
            </a:r>
          </a:p>
          <a:p>
            <a:pPr algn="ctr">
              <a:lnSpc>
                <a:spcPct val="100000"/>
              </a:lnSpc>
              <a:spcBef>
                <a:spcPts val="740"/>
              </a:spcBef>
            </a:pPr>
            <a:r>
              <a:rPr spc="10" dirty="0">
                <a:solidFill>
                  <a:srgbClr val="000099"/>
                </a:solidFill>
              </a:rPr>
              <a:t>- </a:t>
            </a:r>
            <a:r>
              <a:rPr spc="30" dirty="0">
                <a:solidFill>
                  <a:srgbClr val="000099"/>
                </a:solidFill>
              </a:rPr>
              <a:t>nCoV) </a:t>
            </a:r>
            <a:r>
              <a:rPr spc="15" dirty="0">
                <a:solidFill>
                  <a:srgbClr val="000099"/>
                </a:solidFill>
              </a:rPr>
              <a:t>VÀ </a:t>
            </a:r>
            <a:r>
              <a:rPr spc="5" dirty="0">
                <a:solidFill>
                  <a:srgbClr val="000099"/>
                </a:solidFill>
              </a:rPr>
              <a:t>VẬN </a:t>
            </a:r>
            <a:r>
              <a:rPr spc="20" dirty="0">
                <a:solidFill>
                  <a:srgbClr val="000099"/>
                </a:solidFill>
              </a:rPr>
              <a:t>CHUYỂN </a:t>
            </a:r>
            <a:r>
              <a:rPr spc="15" dirty="0">
                <a:solidFill>
                  <a:srgbClr val="000099"/>
                </a:solidFill>
              </a:rPr>
              <a:t>BỆNH</a:t>
            </a:r>
            <a:r>
              <a:rPr spc="-545" dirty="0">
                <a:solidFill>
                  <a:srgbClr val="000099"/>
                </a:solidFill>
              </a:rPr>
              <a:t> </a:t>
            </a:r>
            <a:r>
              <a:rPr spc="5" dirty="0">
                <a:solidFill>
                  <a:srgbClr val="000099"/>
                </a:solidFill>
              </a:rPr>
              <a:t>PHẨM</a:t>
            </a:r>
          </a:p>
        </p:txBody>
      </p:sp>
      <p:sp>
        <p:nvSpPr>
          <p:cNvPr id="4" name="object 4"/>
          <p:cNvSpPr/>
          <p:nvPr/>
        </p:nvSpPr>
        <p:spPr>
          <a:xfrm>
            <a:off x="228600" y="3886200"/>
            <a:ext cx="4543425" cy="2514600"/>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4800600" y="3867150"/>
            <a:ext cx="4191000" cy="2571750"/>
          </a:xfrm>
          <a:prstGeom prst="rect">
            <a:avLst/>
          </a:prstGeom>
          <a:blipFill>
            <a:blip r:embed="rId3" cstate="print"/>
            <a:stretch>
              <a:fillRect/>
            </a:stretch>
          </a:blipFill>
        </p:spPr>
        <p:txBody>
          <a:bodyPr wrap="square" lIns="0" tIns="0" rIns="0" bIns="0" rtlCol="0"/>
          <a:lstStyle/>
          <a:p>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1600200"/>
            <a:ext cx="8612502" cy="3423519"/>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383857" y="948753"/>
            <a:ext cx="1097915" cy="300355"/>
          </a:xfrm>
          <a:prstGeom prst="rect">
            <a:avLst/>
          </a:prstGeom>
        </p:spPr>
        <p:txBody>
          <a:bodyPr vert="horz" wrap="square" lIns="0" tIns="12700" rIns="0" bIns="0" rtlCol="0">
            <a:spAutoFit/>
          </a:bodyPr>
          <a:lstStyle/>
          <a:p>
            <a:pPr marL="12700">
              <a:lnSpc>
                <a:spcPct val="100000"/>
              </a:lnSpc>
              <a:spcBef>
                <a:spcPts val="100"/>
              </a:spcBef>
            </a:pPr>
            <a:r>
              <a:rPr sz="1800" b="0" dirty="0">
                <a:solidFill>
                  <a:srgbClr val="000000"/>
                </a:solidFill>
                <a:latin typeface="Tahoma"/>
                <a:cs typeface="Tahoma"/>
              </a:rPr>
              <a:t>Ngoáy</a:t>
            </a:r>
            <a:r>
              <a:rPr sz="1800" b="0" spc="-114" dirty="0">
                <a:solidFill>
                  <a:srgbClr val="000000"/>
                </a:solidFill>
                <a:latin typeface="Tahoma"/>
                <a:cs typeface="Tahoma"/>
              </a:rPr>
              <a:t> </a:t>
            </a:r>
            <a:r>
              <a:rPr sz="1800" b="0" spc="-15" dirty="0">
                <a:solidFill>
                  <a:srgbClr val="000000"/>
                </a:solidFill>
                <a:latin typeface="Tahoma"/>
                <a:cs typeface="Tahoma"/>
              </a:rPr>
              <a:t>mũi</a:t>
            </a:r>
            <a:endParaRPr sz="1800">
              <a:latin typeface="Tahoma"/>
              <a:cs typeface="Tahoma"/>
            </a:endParaRPr>
          </a:p>
        </p:txBody>
      </p:sp>
      <p:sp>
        <p:nvSpPr>
          <p:cNvPr id="4" name="object 4"/>
          <p:cNvSpPr txBox="1"/>
          <p:nvPr/>
        </p:nvSpPr>
        <p:spPr>
          <a:xfrm>
            <a:off x="765492" y="5298122"/>
            <a:ext cx="7399655" cy="1120775"/>
          </a:xfrm>
          <a:prstGeom prst="rect">
            <a:avLst/>
          </a:prstGeom>
        </p:spPr>
        <p:txBody>
          <a:bodyPr vert="horz" wrap="square" lIns="0" tIns="13335" rIns="0" bIns="0" rtlCol="0">
            <a:spAutoFit/>
          </a:bodyPr>
          <a:lstStyle/>
          <a:p>
            <a:pPr marL="12700" marR="5080">
              <a:lnSpc>
                <a:spcPct val="99700"/>
              </a:lnSpc>
              <a:spcBef>
                <a:spcPts val="105"/>
              </a:spcBef>
            </a:pPr>
            <a:r>
              <a:rPr sz="1800" spc="-25" dirty="0">
                <a:latin typeface="Tahoma"/>
                <a:cs typeface="Tahoma"/>
              </a:rPr>
              <a:t>Cho </a:t>
            </a:r>
            <a:r>
              <a:rPr sz="1800" spc="-5" dirty="0">
                <a:latin typeface="Tahoma"/>
                <a:cs typeface="Tahoma"/>
              </a:rPr>
              <a:t>cả hai </a:t>
            </a:r>
            <a:r>
              <a:rPr sz="1800" spc="5" dirty="0">
                <a:latin typeface="Tahoma"/>
                <a:cs typeface="Tahoma"/>
              </a:rPr>
              <a:t>tăm </a:t>
            </a:r>
            <a:r>
              <a:rPr sz="1800" spc="-15" dirty="0">
                <a:latin typeface="Tahoma"/>
                <a:cs typeface="Tahoma"/>
              </a:rPr>
              <a:t>bông </a:t>
            </a:r>
            <a:r>
              <a:rPr sz="1800" spc="-10" dirty="0">
                <a:latin typeface="Tahoma"/>
                <a:cs typeface="Tahoma"/>
              </a:rPr>
              <a:t>ngoáy </a:t>
            </a:r>
            <a:r>
              <a:rPr sz="1800" spc="-15" dirty="0">
                <a:latin typeface="Tahoma"/>
                <a:cs typeface="Tahoma"/>
              </a:rPr>
              <a:t>họng </a:t>
            </a:r>
            <a:r>
              <a:rPr sz="1800" dirty="0">
                <a:latin typeface="Tahoma"/>
                <a:cs typeface="Tahoma"/>
              </a:rPr>
              <a:t>và </a:t>
            </a:r>
            <a:r>
              <a:rPr sz="1800" spc="-10" dirty="0">
                <a:latin typeface="Tahoma"/>
                <a:cs typeface="Tahoma"/>
              </a:rPr>
              <a:t>ngoáy </a:t>
            </a:r>
            <a:r>
              <a:rPr sz="1800" spc="-15" dirty="0">
                <a:latin typeface="Tahoma"/>
                <a:cs typeface="Tahoma"/>
              </a:rPr>
              <a:t>mũi </a:t>
            </a:r>
            <a:r>
              <a:rPr sz="1800" spc="5" dirty="0">
                <a:latin typeface="Tahoma"/>
                <a:cs typeface="Tahoma"/>
              </a:rPr>
              <a:t>vào </a:t>
            </a:r>
            <a:r>
              <a:rPr sz="1800" spc="-15" dirty="0">
                <a:latin typeface="Tahoma"/>
                <a:cs typeface="Tahoma"/>
              </a:rPr>
              <a:t>Ống </a:t>
            </a:r>
            <a:r>
              <a:rPr sz="1800" spc="5" dirty="0">
                <a:latin typeface="Tahoma"/>
                <a:cs typeface="Tahoma"/>
              </a:rPr>
              <a:t>facol vật </a:t>
            </a:r>
            <a:r>
              <a:rPr sz="1800" spc="-15" dirty="0">
                <a:latin typeface="Tahoma"/>
                <a:cs typeface="Tahoma"/>
              </a:rPr>
              <a:t>liệu  </a:t>
            </a:r>
            <a:r>
              <a:rPr sz="1800" spc="-5" dirty="0">
                <a:latin typeface="Tahoma"/>
                <a:cs typeface="Tahoma"/>
              </a:rPr>
              <a:t>polyester có nắp </a:t>
            </a:r>
            <a:r>
              <a:rPr sz="1800" spc="5" dirty="0">
                <a:latin typeface="Tahoma"/>
                <a:cs typeface="Tahoma"/>
              </a:rPr>
              <a:t>xoáy </a:t>
            </a:r>
            <a:r>
              <a:rPr sz="1800" spc="-5" dirty="0">
                <a:latin typeface="Tahoma"/>
                <a:cs typeface="Tahoma"/>
              </a:rPr>
              <a:t>chứa </a:t>
            </a:r>
            <a:r>
              <a:rPr sz="1800" spc="15" dirty="0">
                <a:latin typeface="Tahoma"/>
                <a:cs typeface="Tahoma"/>
              </a:rPr>
              <a:t>MT </a:t>
            </a:r>
            <a:r>
              <a:rPr sz="1800" spc="-10" dirty="0">
                <a:latin typeface="Tahoma"/>
                <a:cs typeface="Tahoma"/>
              </a:rPr>
              <a:t>VR, </a:t>
            </a:r>
            <a:r>
              <a:rPr sz="1800" spc="5" dirty="0">
                <a:latin typeface="Tahoma"/>
                <a:cs typeface="Tahoma"/>
              </a:rPr>
              <a:t>tăm </a:t>
            </a:r>
            <a:r>
              <a:rPr sz="1800" spc="-15" dirty="0">
                <a:latin typeface="Tahoma"/>
                <a:cs typeface="Tahoma"/>
              </a:rPr>
              <a:t>bông </a:t>
            </a:r>
            <a:r>
              <a:rPr sz="1800" spc="-10" dirty="0">
                <a:latin typeface="Tahoma"/>
                <a:cs typeface="Tahoma"/>
              </a:rPr>
              <a:t>ngập </a:t>
            </a:r>
            <a:r>
              <a:rPr sz="1800" spc="-5" dirty="0">
                <a:latin typeface="Tahoma"/>
                <a:cs typeface="Tahoma"/>
              </a:rPr>
              <a:t>trong </a:t>
            </a:r>
            <a:r>
              <a:rPr sz="1800" spc="-20" dirty="0">
                <a:latin typeface="Tahoma"/>
                <a:cs typeface="Tahoma"/>
              </a:rPr>
              <a:t>dung dịch, </a:t>
            </a:r>
            <a:r>
              <a:rPr sz="1800" spc="10" dirty="0">
                <a:latin typeface="Tahoma"/>
                <a:cs typeface="Tahoma"/>
              </a:rPr>
              <a:t>đậy  </a:t>
            </a:r>
            <a:r>
              <a:rPr sz="1800" spc="-5" dirty="0">
                <a:latin typeface="Tahoma"/>
                <a:cs typeface="Tahoma"/>
              </a:rPr>
              <a:t>chặt nắp </a:t>
            </a:r>
            <a:r>
              <a:rPr sz="1800" spc="-15" dirty="0">
                <a:latin typeface="Tahoma"/>
                <a:cs typeface="Tahoma"/>
              </a:rPr>
              <a:t>ống </a:t>
            </a:r>
            <a:r>
              <a:rPr sz="1800" spc="-5" dirty="0">
                <a:latin typeface="Tahoma"/>
                <a:cs typeface="Tahoma"/>
              </a:rPr>
              <a:t>(nếu </a:t>
            </a:r>
            <a:r>
              <a:rPr sz="1800" spc="5" dirty="0">
                <a:latin typeface="Tahoma"/>
                <a:cs typeface="Tahoma"/>
              </a:rPr>
              <a:t>cán tăm </a:t>
            </a:r>
            <a:r>
              <a:rPr sz="1800" spc="-15" dirty="0">
                <a:latin typeface="Tahoma"/>
                <a:cs typeface="Tahoma"/>
              </a:rPr>
              <a:t>bông </a:t>
            </a:r>
            <a:r>
              <a:rPr sz="1800" dirty="0">
                <a:latin typeface="Tahoma"/>
                <a:cs typeface="Tahoma"/>
              </a:rPr>
              <a:t>dài </a:t>
            </a:r>
            <a:r>
              <a:rPr sz="1800" spc="-15" dirty="0">
                <a:latin typeface="Tahoma"/>
                <a:cs typeface="Tahoma"/>
              </a:rPr>
              <a:t>bẻ </a:t>
            </a:r>
            <a:r>
              <a:rPr sz="1800" spc="-10" dirty="0">
                <a:latin typeface="Tahoma"/>
                <a:cs typeface="Tahoma"/>
              </a:rPr>
              <a:t>ngắn </a:t>
            </a:r>
            <a:r>
              <a:rPr sz="1800" spc="5" dirty="0">
                <a:latin typeface="Tahoma"/>
                <a:cs typeface="Tahoma"/>
              </a:rPr>
              <a:t>để </a:t>
            </a:r>
            <a:r>
              <a:rPr sz="1800" spc="10" dirty="0">
                <a:latin typeface="Tahoma"/>
                <a:cs typeface="Tahoma"/>
              </a:rPr>
              <a:t>đậy </a:t>
            </a:r>
            <a:r>
              <a:rPr sz="1800" spc="-5" dirty="0">
                <a:latin typeface="Tahoma"/>
                <a:cs typeface="Tahoma"/>
              </a:rPr>
              <a:t>chặt nắp </a:t>
            </a:r>
            <a:r>
              <a:rPr sz="1800" spc="-15" dirty="0">
                <a:latin typeface="Tahoma"/>
                <a:cs typeface="Tahoma"/>
              </a:rPr>
              <a:t>ống). </a:t>
            </a:r>
            <a:r>
              <a:rPr sz="1800" dirty="0">
                <a:latin typeface="Tahoma"/>
                <a:cs typeface="Tahoma"/>
              </a:rPr>
              <a:t>Dán  </a:t>
            </a:r>
            <a:r>
              <a:rPr sz="1800" spc="-5" dirty="0">
                <a:latin typeface="Tahoma"/>
                <a:cs typeface="Tahoma"/>
              </a:rPr>
              <a:t>hoặc </a:t>
            </a:r>
            <a:r>
              <a:rPr sz="1800" spc="-20" dirty="0">
                <a:latin typeface="Tahoma"/>
                <a:cs typeface="Tahoma"/>
              </a:rPr>
              <a:t>ghi </a:t>
            </a:r>
            <a:r>
              <a:rPr sz="1800" spc="10" dirty="0">
                <a:latin typeface="Tahoma"/>
                <a:cs typeface="Tahoma"/>
              </a:rPr>
              <a:t>rõ </a:t>
            </a:r>
            <a:r>
              <a:rPr sz="1800" spc="-15" dirty="0">
                <a:latin typeface="Tahoma"/>
                <a:cs typeface="Tahoma"/>
              </a:rPr>
              <a:t>thông </a:t>
            </a:r>
            <a:r>
              <a:rPr sz="1800" spc="-20" dirty="0">
                <a:latin typeface="Tahoma"/>
                <a:cs typeface="Tahoma"/>
              </a:rPr>
              <a:t>tin </a:t>
            </a:r>
            <a:r>
              <a:rPr sz="1800" spc="-10" dirty="0">
                <a:latin typeface="Tahoma"/>
                <a:cs typeface="Tahoma"/>
              </a:rPr>
              <a:t>bệnh nhân </a:t>
            </a:r>
            <a:r>
              <a:rPr sz="1800" spc="-5" dirty="0">
                <a:latin typeface="Tahoma"/>
                <a:cs typeface="Tahoma"/>
              </a:rPr>
              <a:t>theo </a:t>
            </a:r>
            <a:r>
              <a:rPr sz="1800" spc="-10" dirty="0">
                <a:latin typeface="Tahoma"/>
                <a:cs typeface="Tahoma"/>
              </a:rPr>
              <a:t>đúng giấy </a:t>
            </a:r>
            <a:r>
              <a:rPr sz="1800" spc="-15" dirty="0">
                <a:latin typeface="Tahoma"/>
                <a:cs typeface="Tahoma"/>
              </a:rPr>
              <a:t>chỉ định </a:t>
            </a:r>
            <a:r>
              <a:rPr sz="1800" spc="10" dirty="0">
                <a:latin typeface="Tahoma"/>
                <a:cs typeface="Tahoma"/>
              </a:rPr>
              <a:t>xét</a:t>
            </a:r>
            <a:r>
              <a:rPr sz="1800" spc="409" dirty="0">
                <a:latin typeface="Tahoma"/>
                <a:cs typeface="Tahoma"/>
              </a:rPr>
              <a:t> </a:t>
            </a:r>
            <a:r>
              <a:rPr sz="1800" spc="-20" dirty="0">
                <a:latin typeface="Tahoma"/>
                <a:cs typeface="Tahoma"/>
              </a:rPr>
              <a:t>nghiệm.</a:t>
            </a:r>
            <a:endParaRPr sz="1800">
              <a:latin typeface="Tahoma"/>
              <a:cs typeface="Tahom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12775" y="719772"/>
            <a:ext cx="7808595" cy="1555750"/>
          </a:xfrm>
          <a:prstGeom prst="rect">
            <a:avLst/>
          </a:prstGeom>
        </p:spPr>
        <p:txBody>
          <a:bodyPr vert="horz" wrap="square" lIns="0" tIns="15875" rIns="0" bIns="0" rtlCol="0">
            <a:spAutoFit/>
          </a:bodyPr>
          <a:lstStyle/>
          <a:p>
            <a:pPr marL="12700" marR="5080">
              <a:lnSpc>
                <a:spcPct val="100000"/>
              </a:lnSpc>
              <a:spcBef>
                <a:spcPts val="125"/>
              </a:spcBef>
            </a:pPr>
            <a:r>
              <a:rPr sz="2000" b="0" spc="20" dirty="0">
                <a:solidFill>
                  <a:srgbClr val="000000"/>
                </a:solidFill>
                <a:latin typeface="Tahoma"/>
                <a:cs typeface="Tahoma"/>
              </a:rPr>
              <a:t>3.</a:t>
            </a:r>
            <a:r>
              <a:rPr sz="2000" b="0" u="heavy" spc="20" dirty="0">
                <a:solidFill>
                  <a:srgbClr val="000000"/>
                </a:solidFill>
                <a:uFill>
                  <a:solidFill>
                    <a:srgbClr val="000000"/>
                  </a:solidFill>
                </a:uFill>
                <a:latin typeface="Tahoma"/>
                <a:cs typeface="Tahoma"/>
              </a:rPr>
              <a:t> </a:t>
            </a:r>
            <a:r>
              <a:rPr sz="2000" u="heavy" spc="-5" dirty="0">
                <a:solidFill>
                  <a:srgbClr val="000000"/>
                </a:solidFill>
                <a:uFill>
                  <a:solidFill>
                    <a:srgbClr val="000000"/>
                  </a:solidFill>
                </a:uFill>
              </a:rPr>
              <a:t>Dịch </a:t>
            </a:r>
            <a:r>
              <a:rPr sz="2000" u="heavy" spc="10" dirty="0">
                <a:solidFill>
                  <a:srgbClr val="000000"/>
                </a:solidFill>
                <a:uFill>
                  <a:solidFill>
                    <a:srgbClr val="000000"/>
                  </a:solidFill>
                </a:uFill>
              </a:rPr>
              <a:t>nội </a:t>
            </a:r>
            <a:r>
              <a:rPr sz="2000" u="heavy" spc="-5" dirty="0">
                <a:solidFill>
                  <a:srgbClr val="000000"/>
                </a:solidFill>
                <a:uFill>
                  <a:solidFill>
                    <a:srgbClr val="000000"/>
                  </a:solidFill>
                </a:uFill>
              </a:rPr>
              <a:t>khí </a:t>
            </a:r>
            <a:r>
              <a:rPr sz="2000" u="heavy" dirty="0">
                <a:solidFill>
                  <a:srgbClr val="000000"/>
                </a:solidFill>
                <a:uFill>
                  <a:solidFill>
                    <a:srgbClr val="000000"/>
                  </a:solidFill>
                </a:uFill>
              </a:rPr>
              <a:t>quản:</a:t>
            </a:r>
            <a:r>
              <a:rPr sz="2000" dirty="0">
                <a:solidFill>
                  <a:srgbClr val="000000"/>
                </a:solidFill>
              </a:rPr>
              <a:t> </a:t>
            </a:r>
            <a:r>
              <a:rPr sz="2000" b="0" spc="5" dirty="0">
                <a:solidFill>
                  <a:srgbClr val="000000"/>
                </a:solidFill>
                <a:latin typeface="Tahoma"/>
                <a:cs typeface="Tahoma"/>
              </a:rPr>
              <a:t>bệnh nhân </a:t>
            </a:r>
            <a:r>
              <a:rPr sz="2000" b="0" spc="-5" dirty="0">
                <a:solidFill>
                  <a:srgbClr val="000000"/>
                </a:solidFill>
                <a:latin typeface="Tahoma"/>
                <a:cs typeface="Tahoma"/>
              </a:rPr>
              <a:t>đang </a:t>
            </a:r>
            <a:r>
              <a:rPr sz="2000" b="0" spc="5" dirty="0">
                <a:solidFill>
                  <a:srgbClr val="000000"/>
                </a:solidFill>
                <a:latin typeface="Tahoma"/>
                <a:cs typeface="Tahoma"/>
              </a:rPr>
              <a:t>thở </a:t>
            </a:r>
            <a:r>
              <a:rPr sz="2000" b="0" spc="15" dirty="0">
                <a:solidFill>
                  <a:srgbClr val="000000"/>
                </a:solidFill>
                <a:latin typeface="Tahoma"/>
                <a:cs typeface="Tahoma"/>
              </a:rPr>
              <a:t>máy </a:t>
            </a:r>
            <a:r>
              <a:rPr sz="2000" b="0" spc="-5" dirty="0">
                <a:solidFill>
                  <a:srgbClr val="000000"/>
                </a:solidFill>
                <a:latin typeface="Tahoma"/>
                <a:cs typeface="Tahoma"/>
              </a:rPr>
              <a:t>đã được </a:t>
            </a:r>
            <a:r>
              <a:rPr sz="2000" b="0" spc="-10" dirty="0">
                <a:solidFill>
                  <a:srgbClr val="000000"/>
                </a:solidFill>
                <a:latin typeface="Tahoma"/>
                <a:cs typeface="Tahoma"/>
              </a:rPr>
              <a:t>đặt </a:t>
            </a:r>
            <a:r>
              <a:rPr sz="2000" b="0" spc="15" dirty="0">
                <a:solidFill>
                  <a:srgbClr val="000000"/>
                </a:solidFill>
                <a:latin typeface="Tahoma"/>
                <a:cs typeface="Tahoma"/>
              </a:rPr>
              <a:t>nội</a:t>
            </a:r>
            <a:r>
              <a:rPr sz="2000" b="0" spc="-300" dirty="0">
                <a:solidFill>
                  <a:srgbClr val="000000"/>
                </a:solidFill>
                <a:latin typeface="Tahoma"/>
                <a:cs typeface="Tahoma"/>
              </a:rPr>
              <a:t> </a:t>
            </a:r>
            <a:r>
              <a:rPr sz="2000" b="0" dirty="0">
                <a:solidFill>
                  <a:srgbClr val="000000"/>
                </a:solidFill>
                <a:latin typeface="Tahoma"/>
                <a:cs typeface="Tahoma"/>
              </a:rPr>
              <a:t>khí  </a:t>
            </a:r>
            <a:r>
              <a:rPr sz="2000" b="0" spc="5" dirty="0">
                <a:solidFill>
                  <a:srgbClr val="000000"/>
                </a:solidFill>
                <a:latin typeface="Tahoma"/>
                <a:cs typeface="Tahoma"/>
              </a:rPr>
              <a:t>quản. Dùng </a:t>
            </a:r>
            <a:r>
              <a:rPr sz="2000" b="0" spc="15" dirty="0">
                <a:solidFill>
                  <a:srgbClr val="000000"/>
                </a:solidFill>
                <a:latin typeface="Tahoma"/>
                <a:cs typeface="Tahoma"/>
              </a:rPr>
              <a:t>1 </a:t>
            </a:r>
            <a:r>
              <a:rPr sz="2000" b="0" spc="20" dirty="0">
                <a:solidFill>
                  <a:srgbClr val="000000"/>
                </a:solidFill>
                <a:latin typeface="Tahoma"/>
                <a:cs typeface="Tahoma"/>
              </a:rPr>
              <a:t>ống </a:t>
            </a:r>
            <a:r>
              <a:rPr sz="2000" b="0" spc="5" dirty="0">
                <a:solidFill>
                  <a:srgbClr val="000000"/>
                </a:solidFill>
                <a:latin typeface="Tahoma"/>
                <a:cs typeface="Tahoma"/>
              </a:rPr>
              <a:t>hút </a:t>
            </a:r>
            <a:r>
              <a:rPr sz="2000" b="0" spc="-5" dirty="0">
                <a:solidFill>
                  <a:srgbClr val="000000"/>
                </a:solidFill>
                <a:latin typeface="Tahoma"/>
                <a:cs typeface="Tahoma"/>
              </a:rPr>
              <a:t>dịch, đặt </a:t>
            </a:r>
            <a:r>
              <a:rPr sz="2000" b="0" dirty="0">
                <a:solidFill>
                  <a:srgbClr val="000000"/>
                </a:solidFill>
                <a:latin typeface="Tahoma"/>
                <a:cs typeface="Tahoma"/>
              </a:rPr>
              <a:t>theo </a:t>
            </a:r>
            <a:r>
              <a:rPr sz="2000" b="0" spc="-5" dirty="0">
                <a:solidFill>
                  <a:srgbClr val="000000"/>
                </a:solidFill>
                <a:latin typeface="Tahoma"/>
                <a:cs typeface="Tahoma"/>
              </a:rPr>
              <a:t>đường </a:t>
            </a:r>
            <a:r>
              <a:rPr sz="2000" b="0" spc="15" dirty="0">
                <a:solidFill>
                  <a:srgbClr val="000000"/>
                </a:solidFill>
                <a:latin typeface="Tahoma"/>
                <a:cs typeface="Tahoma"/>
              </a:rPr>
              <a:t>nội </a:t>
            </a:r>
            <a:r>
              <a:rPr sz="2000" b="0" spc="-5" dirty="0">
                <a:solidFill>
                  <a:srgbClr val="000000"/>
                </a:solidFill>
                <a:latin typeface="Tahoma"/>
                <a:cs typeface="Tahoma"/>
              </a:rPr>
              <a:t>khí </a:t>
            </a:r>
            <a:r>
              <a:rPr sz="2000" b="0" spc="10" dirty="0">
                <a:solidFill>
                  <a:srgbClr val="000000"/>
                </a:solidFill>
                <a:latin typeface="Tahoma"/>
                <a:cs typeface="Tahoma"/>
              </a:rPr>
              <a:t>quản </a:t>
            </a:r>
            <a:r>
              <a:rPr sz="2000" b="0" spc="-5" dirty="0">
                <a:solidFill>
                  <a:srgbClr val="000000"/>
                </a:solidFill>
                <a:latin typeface="Tahoma"/>
                <a:cs typeface="Tahoma"/>
              </a:rPr>
              <a:t>và </a:t>
            </a:r>
            <a:r>
              <a:rPr sz="2000" b="0" spc="10" dirty="0">
                <a:solidFill>
                  <a:srgbClr val="000000"/>
                </a:solidFill>
                <a:latin typeface="Tahoma"/>
                <a:cs typeface="Tahoma"/>
              </a:rPr>
              <a:t>dùng  bơm </a:t>
            </a:r>
            <a:r>
              <a:rPr sz="2000" b="0" dirty="0">
                <a:solidFill>
                  <a:srgbClr val="000000"/>
                </a:solidFill>
                <a:latin typeface="Tahoma"/>
                <a:cs typeface="Tahoma"/>
              </a:rPr>
              <a:t>tiêm </a:t>
            </a:r>
            <a:r>
              <a:rPr sz="2000" b="0" spc="5" dirty="0">
                <a:solidFill>
                  <a:srgbClr val="000000"/>
                </a:solidFill>
                <a:latin typeface="Tahoma"/>
                <a:cs typeface="Tahoma"/>
              </a:rPr>
              <a:t>hút </a:t>
            </a:r>
            <a:r>
              <a:rPr sz="2000" b="0" spc="-5" dirty="0">
                <a:solidFill>
                  <a:srgbClr val="000000"/>
                </a:solidFill>
                <a:latin typeface="Tahoma"/>
                <a:cs typeface="Tahoma"/>
              </a:rPr>
              <a:t>dịch </a:t>
            </a:r>
            <a:r>
              <a:rPr sz="2000" b="0" spc="15" dirty="0">
                <a:solidFill>
                  <a:srgbClr val="000000"/>
                </a:solidFill>
                <a:latin typeface="Tahoma"/>
                <a:cs typeface="Tahoma"/>
              </a:rPr>
              <a:t>nội </a:t>
            </a:r>
            <a:r>
              <a:rPr sz="2000" b="0" dirty="0">
                <a:solidFill>
                  <a:srgbClr val="000000"/>
                </a:solidFill>
                <a:latin typeface="Tahoma"/>
                <a:cs typeface="Tahoma"/>
              </a:rPr>
              <a:t>khí </a:t>
            </a:r>
            <a:r>
              <a:rPr sz="2000" b="0" spc="10" dirty="0">
                <a:solidFill>
                  <a:srgbClr val="000000"/>
                </a:solidFill>
                <a:latin typeface="Tahoma"/>
                <a:cs typeface="Tahoma"/>
              </a:rPr>
              <a:t>quản </a:t>
            </a:r>
            <a:r>
              <a:rPr sz="2000" b="0" dirty="0">
                <a:solidFill>
                  <a:srgbClr val="000000"/>
                </a:solidFill>
                <a:latin typeface="Tahoma"/>
                <a:cs typeface="Tahoma"/>
              </a:rPr>
              <a:t>(hút </a:t>
            </a:r>
            <a:r>
              <a:rPr sz="2000" b="0" spc="5" dirty="0">
                <a:solidFill>
                  <a:srgbClr val="000000"/>
                </a:solidFill>
                <a:latin typeface="Tahoma"/>
                <a:cs typeface="Tahoma"/>
              </a:rPr>
              <a:t>khoảng </a:t>
            </a:r>
            <a:r>
              <a:rPr sz="2000" b="0" spc="20" dirty="0">
                <a:solidFill>
                  <a:srgbClr val="000000"/>
                </a:solidFill>
                <a:latin typeface="Tahoma"/>
                <a:cs typeface="Tahoma"/>
              </a:rPr>
              <a:t>2-3 ml </a:t>
            </a:r>
            <a:r>
              <a:rPr sz="2000" b="0" dirty="0">
                <a:solidFill>
                  <a:srgbClr val="000000"/>
                </a:solidFill>
                <a:latin typeface="Tahoma"/>
                <a:cs typeface="Tahoma"/>
              </a:rPr>
              <a:t>theo </a:t>
            </a:r>
            <a:r>
              <a:rPr sz="2000" b="0" spc="-5" dirty="0">
                <a:solidFill>
                  <a:srgbClr val="000000"/>
                </a:solidFill>
                <a:latin typeface="Tahoma"/>
                <a:cs typeface="Tahoma"/>
              </a:rPr>
              <a:t>đường </a:t>
            </a:r>
            <a:r>
              <a:rPr sz="2000" b="0" spc="15" dirty="0">
                <a:solidFill>
                  <a:srgbClr val="000000"/>
                </a:solidFill>
                <a:latin typeface="Tahoma"/>
                <a:cs typeface="Tahoma"/>
              </a:rPr>
              <a:t>ống  </a:t>
            </a:r>
            <a:r>
              <a:rPr sz="2000" b="0" spc="-5" dirty="0">
                <a:solidFill>
                  <a:srgbClr val="000000"/>
                </a:solidFill>
                <a:latin typeface="Tahoma"/>
                <a:cs typeface="Tahoma"/>
              </a:rPr>
              <a:t>đã đặt. </a:t>
            </a:r>
            <a:r>
              <a:rPr sz="2000" b="0" spc="5" dirty="0">
                <a:solidFill>
                  <a:srgbClr val="000000"/>
                </a:solidFill>
                <a:latin typeface="Tahoma"/>
                <a:cs typeface="Tahoma"/>
              </a:rPr>
              <a:t>Cho </a:t>
            </a:r>
            <a:r>
              <a:rPr sz="2000" b="0" spc="10" dirty="0">
                <a:solidFill>
                  <a:srgbClr val="000000"/>
                </a:solidFill>
                <a:latin typeface="Tahoma"/>
                <a:cs typeface="Tahoma"/>
              </a:rPr>
              <a:t>toàn </a:t>
            </a:r>
            <a:r>
              <a:rPr sz="2000" b="0" spc="15" dirty="0">
                <a:solidFill>
                  <a:srgbClr val="000000"/>
                </a:solidFill>
                <a:latin typeface="Tahoma"/>
                <a:cs typeface="Tahoma"/>
              </a:rPr>
              <a:t>bộ </a:t>
            </a:r>
            <a:r>
              <a:rPr sz="2000" b="0" spc="-5" dirty="0">
                <a:solidFill>
                  <a:srgbClr val="000000"/>
                </a:solidFill>
                <a:latin typeface="Tahoma"/>
                <a:cs typeface="Tahoma"/>
              </a:rPr>
              <a:t>dịch vào </a:t>
            </a:r>
            <a:r>
              <a:rPr sz="2000" b="0" spc="15" dirty="0">
                <a:solidFill>
                  <a:srgbClr val="000000"/>
                </a:solidFill>
                <a:latin typeface="Tahoma"/>
                <a:cs typeface="Tahoma"/>
              </a:rPr>
              <a:t>ống </a:t>
            </a:r>
            <a:r>
              <a:rPr sz="2000" b="0" spc="-5" dirty="0">
                <a:solidFill>
                  <a:srgbClr val="000000"/>
                </a:solidFill>
                <a:latin typeface="Tahoma"/>
                <a:cs typeface="Tahoma"/>
              </a:rPr>
              <a:t>vô </a:t>
            </a:r>
            <a:r>
              <a:rPr sz="2000" b="0" spc="10" dirty="0">
                <a:solidFill>
                  <a:srgbClr val="000000"/>
                </a:solidFill>
                <a:latin typeface="Tahoma"/>
                <a:cs typeface="Tahoma"/>
              </a:rPr>
              <a:t>trùng </a:t>
            </a:r>
            <a:r>
              <a:rPr sz="2000" b="0" spc="-10" dirty="0">
                <a:solidFill>
                  <a:srgbClr val="000000"/>
                </a:solidFill>
                <a:latin typeface="Tahoma"/>
                <a:cs typeface="Tahoma"/>
              </a:rPr>
              <a:t>có </a:t>
            </a:r>
            <a:r>
              <a:rPr sz="2000" b="0" spc="5" dirty="0">
                <a:solidFill>
                  <a:srgbClr val="000000"/>
                </a:solidFill>
                <a:latin typeface="Tahoma"/>
                <a:cs typeface="Tahoma"/>
              </a:rPr>
              <a:t>nắp </a:t>
            </a:r>
            <a:r>
              <a:rPr sz="2000" b="0" spc="-30" dirty="0">
                <a:solidFill>
                  <a:srgbClr val="000000"/>
                </a:solidFill>
                <a:latin typeface="Tahoma"/>
                <a:cs typeface="Tahoma"/>
              </a:rPr>
              <a:t>xoáy. </a:t>
            </a:r>
            <a:r>
              <a:rPr sz="2000" b="0" dirty="0">
                <a:solidFill>
                  <a:srgbClr val="000000"/>
                </a:solidFill>
                <a:latin typeface="Tahoma"/>
                <a:cs typeface="Tahoma"/>
              </a:rPr>
              <a:t>Dán </a:t>
            </a:r>
            <a:r>
              <a:rPr sz="2000" b="0" spc="15" dirty="0">
                <a:solidFill>
                  <a:srgbClr val="000000"/>
                </a:solidFill>
                <a:latin typeface="Tahoma"/>
                <a:cs typeface="Tahoma"/>
              </a:rPr>
              <a:t>hoặc  </a:t>
            </a:r>
            <a:r>
              <a:rPr sz="2000" b="0" spc="10" dirty="0">
                <a:solidFill>
                  <a:srgbClr val="000000"/>
                </a:solidFill>
                <a:latin typeface="Tahoma"/>
                <a:cs typeface="Tahoma"/>
              </a:rPr>
              <a:t>ghi </a:t>
            </a:r>
            <a:r>
              <a:rPr sz="2000" b="0" spc="20" dirty="0">
                <a:solidFill>
                  <a:srgbClr val="000000"/>
                </a:solidFill>
                <a:latin typeface="Tahoma"/>
                <a:cs typeface="Tahoma"/>
              </a:rPr>
              <a:t>rõ </a:t>
            </a:r>
            <a:r>
              <a:rPr sz="2000" b="0" spc="15" dirty="0">
                <a:solidFill>
                  <a:srgbClr val="000000"/>
                </a:solidFill>
                <a:latin typeface="Tahoma"/>
                <a:cs typeface="Tahoma"/>
              </a:rPr>
              <a:t>thông </a:t>
            </a:r>
            <a:r>
              <a:rPr sz="2000" b="0" dirty="0">
                <a:solidFill>
                  <a:srgbClr val="000000"/>
                </a:solidFill>
                <a:latin typeface="Tahoma"/>
                <a:cs typeface="Tahoma"/>
              </a:rPr>
              <a:t>tin </a:t>
            </a:r>
            <a:r>
              <a:rPr sz="2000" b="0" spc="5" dirty="0">
                <a:solidFill>
                  <a:srgbClr val="000000"/>
                </a:solidFill>
                <a:latin typeface="Tahoma"/>
                <a:cs typeface="Tahoma"/>
              </a:rPr>
              <a:t>bệnh nhân </a:t>
            </a:r>
            <a:r>
              <a:rPr sz="2000" b="0" dirty="0">
                <a:solidFill>
                  <a:srgbClr val="000000"/>
                </a:solidFill>
                <a:latin typeface="Tahoma"/>
                <a:cs typeface="Tahoma"/>
              </a:rPr>
              <a:t>theo đúng giấy </a:t>
            </a:r>
            <a:r>
              <a:rPr sz="2000" b="0" spc="-10" dirty="0">
                <a:solidFill>
                  <a:srgbClr val="000000"/>
                </a:solidFill>
                <a:latin typeface="Tahoma"/>
                <a:cs typeface="Tahoma"/>
              </a:rPr>
              <a:t>chỉ </a:t>
            </a:r>
            <a:r>
              <a:rPr sz="2000" b="0" dirty="0">
                <a:solidFill>
                  <a:srgbClr val="000000"/>
                </a:solidFill>
                <a:latin typeface="Tahoma"/>
                <a:cs typeface="Tahoma"/>
              </a:rPr>
              <a:t>định </a:t>
            </a:r>
            <a:r>
              <a:rPr sz="2000" b="0" spc="-5" dirty="0">
                <a:solidFill>
                  <a:srgbClr val="000000"/>
                </a:solidFill>
                <a:latin typeface="Tahoma"/>
                <a:cs typeface="Tahoma"/>
              </a:rPr>
              <a:t>xét</a:t>
            </a:r>
            <a:r>
              <a:rPr sz="2000" b="0" spc="-390" dirty="0">
                <a:solidFill>
                  <a:srgbClr val="000000"/>
                </a:solidFill>
                <a:latin typeface="Tahoma"/>
                <a:cs typeface="Tahoma"/>
              </a:rPr>
              <a:t> </a:t>
            </a:r>
            <a:r>
              <a:rPr sz="2000" b="0" spc="10" dirty="0">
                <a:solidFill>
                  <a:srgbClr val="000000"/>
                </a:solidFill>
                <a:latin typeface="Tahoma"/>
                <a:cs typeface="Tahoma"/>
              </a:rPr>
              <a:t>nghiệm.</a:t>
            </a:r>
            <a:endParaRPr sz="2000">
              <a:latin typeface="Tahoma"/>
              <a:cs typeface="Tahoma"/>
            </a:endParaRPr>
          </a:p>
        </p:txBody>
      </p:sp>
      <p:sp>
        <p:nvSpPr>
          <p:cNvPr id="3" name="object 3"/>
          <p:cNvSpPr txBox="1"/>
          <p:nvPr/>
        </p:nvSpPr>
        <p:spPr>
          <a:xfrm>
            <a:off x="536575" y="2752153"/>
            <a:ext cx="8129270" cy="3380740"/>
          </a:xfrm>
          <a:prstGeom prst="rect">
            <a:avLst/>
          </a:prstGeom>
        </p:spPr>
        <p:txBody>
          <a:bodyPr vert="horz" wrap="square" lIns="0" tIns="15875" rIns="0" bIns="0" rtlCol="0">
            <a:spAutoFit/>
          </a:bodyPr>
          <a:lstStyle/>
          <a:p>
            <a:pPr marL="12700" marR="306070">
              <a:lnSpc>
                <a:spcPct val="100000"/>
              </a:lnSpc>
              <a:spcBef>
                <a:spcPts val="125"/>
              </a:spcBef>
              <a:buFont typeface="Tahoma"/>
              <a:buAutoNum type="arabicPeriod" startAt="4"/>
              <a:tabLst>
                <a:tab pos="307340" algn="l"/>
              </a:tabLst>
            </a:pPr>
            <a:r>
              <a:rPr sz="2000" u="heavy" spc="-495" dirty="0">
                <a:uFill>
                  <a:solidFill>
                    <a:srgbClr val="000000"/>
                  </a:solidFill>
                </a:uFill>
                <a:latin typeface="Times New Roman"/>
                <a:cs typeface="Times New Roman"/>
              </a:rPr>
              <a:t> </a:t>
            </a:r>
            <a:r>
              <a:rPr sz="2000" b="1" u="heavy" spc="-5" dirty="0">
                <a:uFill>
                  <a:solidFill>
                    <a:srgbClr val="000000"/>
                  </a:solidFill>
                </a:uFill>
                <a:latin typeface="Tahoma"/>
                <a:cs typeface="Tahoma"/>
              </a:rPr>
              <a:t>Dịch </a:t>
            </a:r>
            <a:r>
              <a:rPr sz="2000" b="1" u="heavy" spc="10" dirty="0">
                <a:uFill>
                  <a:solidFill>
                    <a:srgbClr val="000000"/>
                  </a:solidFill>
                </a:uFill>
                <a:latin typeface="Tahoma"/>
                <a:cs typeface="Tahoma"/>
              </a:rPr>
              <a:t>rửa mũi </a:t>
            </a:r>
            <a:r>
              <a:rPr sz="2000" b="1" u="heavy" spc="5" dirty="0">
                <a:uFill>
                  <a:solidFill>
                    <a:srgbClr val="000000"/>
                  </a:solidFill>
                </a:uFill>
                <a:latin typeface="Tahoma"/>
                <a:cs typeface="Tahoma"/>
              </a:rPr>
              <a:t>họng:</a:t>
            </a:r>
            <a:r>
              <a:rPr sz="2000" b="1" spc="5" dirty="0">
                <a:latin typeface="Tahoma"/>
                <a:cs typeface="Tahoma"/>
              </a:rPr>
              <a:t> </a:t>
            </a:r>
            <a:r>
              <a:rPr sz="2000" spc="10" dirty="0">
                <a:latin typeface="Tahoma"/>
                <a:cs typeface="Tahoma"/>
              </a:rPr>
              <a:t>bơm </a:t>
            </a:r>
            <a:r>
              <a:rPr sz="2000" spc="20" dirty="0">
                <a:latin typeface="Tahoma"/>
                <a:cs typeface="Tahoma"/>
              </a:rPr>
              <a:t>10 ml </a:t>
            </a:r>
            <a:r>
              <a:rPr sz="2000" dirty="0">
                <a:latin typeface="Tahoma"/>
                <a:cs typeface="Tahoma"/>
              </a:rPr>
              <a:t>nước </a:t>
            </a:r>
            <a:r>
              <a:rPr sz="2000" spc="20" dirty="0">
                <a:latin typeface="Tahoma"/>
                <a:cs typeface="Tahoma"/>
              </a:rPr>
              <a:t>muối </a:t>
            </a:r>
            <a:r>
              <a:rPr sz="2000" spc="5" dirty="0">
                <a:latin typeface="Tahoma"/>
                <a:cs typeface="Tahoma"/>
              </a:rPr>
              <a:t>sinh </a:t>
            </a:r>
            <a:r>
              <a:rPr sz="2000" dirty="0">
                <a:latin typeface="Tahoma"/>
                <a:cs typeface="Tahoma"/>
              </a:rPr>
              <a:t>lý </a:t>
            </a:r>
            <a:r>
              <a:rPr sz="2000" spc="-5" dirty="0">
                <a:latin typeface="Tahoma"/>
                <a:cs typeface="Tahoma"/>
              </a:rPr>
              <a:t>vào </a:t>
            </a:r>
            <a:r>
              <a:rPr sz="2000" spc="25" dirty="0">
                <a:latin typeface="Tahoma"/>
                <a:cs typeface="Tahoma"/>
              </a:rPr>
              <a:t>một </a:t>
            </a:r>
            <a:r>
              <a:rPr sz="2000" spc="10" dirty="0">
                <a:latin typeface="Tahoma"/>
                <a:cs typeface="Tahoma"/>
              </a:rPr>
              <a:t>bên  mũi, </a:t>
            </a:r>
            <a:r>
              <a:rPr sz="2000" spc="-5" dirty="0">
                <a:latin typeface="Tahoma"/>
                <a:cs typeface="Tahoma"/>
              </a:rPr>
              <a:t>đề </a:t>
            </a:r>
            <a:r>
              <a:rPr sz="2000" spc="10" dirty="0">
                <a:latin typeface="Tahoma"/>
                <a:cs typeface="Tahoma"/>
              </a:rPr>
              <a:t>nghị </a:t>
            </a:r>
            <a:r>
              <a:rPr sz="2000" spc="5" dirty="0">
                <a:latin typeface="Tahoma"/>
                <a:cs typeface="Tahoma"/>
              </a:rPr>
              <a:t>bệnh nhân không </a:t>
            </a:r>
            <a:r>
              <a:rPr sz="2000" spc="10" dirty="0">
                <a:latin typeface="Tahoma"/>
                <a:cs typeface="Tahoma"/>
              </a:rPr>
              <a:t>nuốt. </a:t>
            </a:r>
            <a:r>
              <a:rPr sz="2000" spc="15" dirty="0">
                <a:latin typeface="Tahoma"/>
                <a:cs typeface="Tahoma"/>
              </a:rPr>
              <a:t>Thu </a:t>
            </a:r>
            <a:r>
              <a:rPr sz="2000" spc="-5" dirty="0">
                <a:latin typeface="Tahoma"/>
                <a:cs typeface="Tahoma"/>
              </a:rPr>
              <a:t>dịch </a:t>
            </a:r>
            <a:r>
              <a:rPr sz="2000" spc="5" dirty="0">
                <a:latin typeface="Tahoma"/>
                <a:cs typeface="Tahoma"/>
              </a:rPr>
              <a:t>rửa </a:t>
            </a:r>
            <a:r>
              <a:rPr sz="2000" spc="-5" dirty="0">
                <a:latin typeface="Tahoma"/>
                <a:cs typeface="Tahoma"/>
              </a:rPr>
              <a:t>vào </a:t>
            </a:r>
            <a:r>
              <a:rPr sz="2000" spc="15" dirty="0">
                <a:latin typeface="Tahoma"/>
                <a:cs typeface="Tahoma"/>
              </a:rPr>
              <a:t>ống </a:t>
            </a:r>
            <a:r>
              <a:rPr sz="2000" spc="-5" dirty="0">
                <a:latin typeface="Tahoma"/>
                <a:cs typeface="Tahoma"/>
              </a:rPr>
              <a:t>vô </a:t>
            </a:r>
            <a:r>
              <a:rPr sz="2000" spc="10" dirty="0">
                <a:latin typeface="Tahoma"/>
                <a:cs typeface="Tahoma"/>
              </a:rPr>
              <a:t>trùng  </a:t>
            </a:r>
            <a:r>
              <a:rPr sz="2000" spc="-5" dirty="0">
                <a:latin typeface="Tahoma"/>
                <a:cs typeface="Tahoma"/>
              </a:rPr>
              <a:t>có</a:t>
            </a:r>
            <a:r>
              <a:rPr sz="2000" dirty="0">
                <a:latin typeface="Tahoma"/>
                <a:cs typeface="Tahoma"/>
              </a:rPr>
              <a:t> </a:t>
            </a:r>
            <a:r>
              <a:rPr sz="2000" spc="5" dirty="0">
                <a:latin typeface="Tahoma"/>
                <a:cs typeface="Tahoma"/>
              </a:rPr>
              <a:t>nắp</a:t>
            </a:r>
            <a:r>
              <a:rPr sz="2000" spc="-20" dirty="0">
                <a:latin typeface="Tahoma"/>
                <a:cs typeface="Tahoma"/>
              </a:rPr>
              <a:t> </a:t>
            </a:r>
            <a:r>
              <a:rPr sz="2000" spc="-30" dirty="0">
                <a:latin typeface="Tahoma"/>
                <a:cs typeface="Tahoma"/>
              </a:rPr>
              <a:t>xoáy.</a:t>
            </a:r>
            <a:r>
              <a:rPr sz="2000" spc="-40" dirty="0">
                <a:latin typeface="Tahoma"/>
                <a:cs typeface="Tahoma"/>
              </a:rPr>
              <a:t> </a:t>
            </a:r>
            <a:r>
              <a:rPr sz="2000" dirty="0">
                <a:latin typeface="Tahoma"/>
                <a:cs typeface="Tahoma"/>
              </a:rPr>
              <a:t>Dán</a:t>
            </a:r>
            <a:r>
              <a:rPr sz="2000" spc="-30" dirty="0">
                <a:latin typeface="Tahoma"/>
                <a:cs typeface="Tahoma"/>
              </a:rPr>
              <a:t> </a:t>
            </a:r>
            <a:r>
              <a:rPr sz="2000" spc="15" dirty="0">
                <a:latin typeface="Tahoma"/>
                <a:cs typeface="Tahoma"/>
              </a:rPr>
              <a:t>hoặc</a:t>
            </a:r>
            <a:r>
              <a:rPr sz="2000" spc="-65" dirty="0">
                <a:latin typeface="Tahoma"/>
                <a:cs typeface="Tahoma"/>
              </a:rPr>
              <a:t> </a:t>
            </a:r>
            <a:r>
              <a:rPr sz="2000" spc="10" dirty="0">
                <a:latin typeface="Tahoma"/>
                <a:cs typeface="Tahoma"/>
              </a:rPr>
              <a:t>ghi</a:t>
            </a:r>
            <a:r>
              <a:rPr sz="2000" spc="-40" dirty="0">
                <a:latin typeface="Tahoma"/>
                <a:cs typeface="Tahoma"/>
              </a:rPr>
              <a:t> </a:t>
            </a:r>
            <a:r>
              <a:rPr sz="2000" spc="20" dirty="0">
                <a:latin typeface="Tahoma"/>
                <a:cs typeface="Tahoma"/>
              </a:rPr>
              <a:t>rõ</a:t>
            </a:r>
            <a:r>
              <a:rPr sz="2000" spc="-75" dirty="0">
                <a:latin typeface="Tahoma"/>
                <a:cs typeface="Tahoma"/>
              </a:rPr>
              <a:t> </a:t>
            </a:r>
            <a:r>
              <a:rPr sz="2000" spc="10" dirty="0">
                <a:latin typeface="Tahoma"/>
                <a:cs typeface="Tahoma"/>
              </a:rPr>
              <a:t>thông</a:t>
            </a:r>
            <a:r>
              <a:rPr sz="2000" spc="-15" dirty="0">
                <a:latin typeface="Tahoma"/>
                <a:cs typeface="Tahoma"/>
              </a:rPr>
              <a:t> </a:t>
            </a:r>
            <a:r>
              <a:rPr sz="2000" dirty="0">
                <a:latin typeface="Tahoma"/>
                <a:cs typeface="Tahoma"/>
              </a:rPr>
              <a:t>tin</a:t>
            </a:r>
            <a:r>
              <a:rPr sz="2000" spc="-30" dirty="0">
                <a:latin typeface="Tahoma"/>
                <a:cs typeface="Tahoma"/>
              </a:rPr>
              <a:t> </a:t>
            </a:r>
            <a:r>
              <a:rPr sz="2000" spc="10" dirty="0">
                <a:latin typeface="Tahoma"/>
                <a:cs typeface="Tahoma"/>
              </a:rPr>
              <a:t>bệnh</a:t>
            </a:r>
            <a:r>
              <a:rPr sz="2000" spc="-45" dirty="0">
                <a:latin typeface="Tahoma"/>
                <a:cs typeface="Tahoma"/>
              </a:rPr>
              <a:t> </a:t>
            </a:r>
            <a:r>
              <a:rPr sz="2000" spc="10" dirty="0">
                <a:latin typeface="Tahoma"/>
                <a:cs typeface="Tahoma"/>
              </a:rPr>
              <a:t>nhân</a:t>
            </a:r>
            <a:r>
              <a:rPr sz="2000" spc="-110" dirty="0">
                <a:latin typeface="Tahoma"/>
                <a:cs typeface="Tahoma"/>
              </a:rPr>
              <a:t> </a:t>
            </a:r>
            <a:r>
              <a:rPr sz="2000" spc="5" dirty="0">
                <a:latin typeface="Tahoma"/>
                <a:cs typeface="Tahoma"/>
              </a:rPr>
              <a:t>theo</a:t>
            </a:r>
            <a:r>
              <a:rPr sz="2000" spc="-5" dirty="0">
                <a:latin typeface="Tahoma"/>
                <a:cs typeface="Tahoma"/>
              </a:rPr>
              <a:t> </a:t>
            </a:r>
            <a:r>
              <a:rPr sz="2000" dirty="0">
                <a:latin typeface="Tahoma"/>
                <a:cs typeface="Tahoma"/>
              </a:rPr>
              <a:t>đúng</a:t>
            </a:r>
            <a:r>
              <a:rPr sz="2000" spc="-25" dirty="0">
                <a:latin typeface="Tahoma"/>
                <a:cs typeface="Tahoma"/>
              </a:rPr>
              <a:t> </a:t>
            </a:r>
            <a:r>
              <a:rPr sz="2000" spc="5" dirty="0">
                <a:latin typeface="Tahoma"/>
                <a:cs typeface="Tahoma"/>
              </a:rPr>
              <a:t>giấy</a:t>
            </a:r>
            <a:r>
              <a:rPr sz="2000" spc="10" dirty="0">
                <a:latin typeface="Tahoma"/>
                <a:cs typeface="Tahoma"/>
              </a:rPr>
              <a:t> </a:t>
            </a:r>
            <a:r>
              <a:rPr sz="2000" dirty="0">
                <a:latin typeface="Tahoma"/>
                <a:cs typeface="Tahoma"/>
              </a:rPr>
              <a:t>chỉ  </a:t>
            </a:r>
            <a:r>
              <a:rPr sz="2000" spc="-5" dirty="0">
                <a:latin typeface="Tahoma"/>
                <a:cs typeface="Tahoma"/>
              </a:rPr>
              <a:t>định xét</a:t>
            </a:r>
            <a:r>
              <a:rPr sz="2000" spc="15" dirty="0">
                <a:latin typeface="Tahoma"/>
                <a:cs typeface="Tahoma"/>
              </a:rPr>
              <a:t> </a:t>
            </a:r>
            <a:r>
              <a:rPr sz="2000" spc="10" dirty="0">
                <a:latin typeface="Tahoma"/>
                <a:cs typeface="Tahoma"/>
              </a:rPr>
              <a:t>nghiệm.</a:t>
            </a:r>
            <a:endParaRPr sz="2000">
              <a:latin typeface="Tahoma"/>
              <a:cs typeface="Tahoma"/>
            </a:endParaRPr>
          </a:p>
          <a:p>
            <a:pPr>
              <a:lnSpc>
                <a:spcPct val="100000"/>
              </a:lnSpc>
              <a:spcBef>
                <a:spcPts val="10"/>
              </a:spcBef>
              <a:buFont typeface="Tahoma"/>
              <a:buAutoNum type="arabicPeriod" startAt="4"/>
            </a:pPr>
            <a:endParaRPr sz="2050">
              <a:latin typeface="Times New Roman"/>
              <a:cs typeface="Times New Roman"/>
            </a:endParaRPr>
          </a:p>
          <a:p>
            <a:pPr marL="12700" marR="5080">
              <a:lnSpc>
                <a:spcPct val="100000"/>
              </a:lnSpc>
              <a:spcBef>
                <a:spcPts val="5"/>
              </a:spcBef>
              <a:buFont typeface="Tahoma"/>
              <a:buAutoNum type="arabicPeriod" startAt="4"/>
              <a:tabLst>
                <a:tab pos="307340" algn="l"/>
              </a:tabLst>
            </a:pPr>
            <a:r>
              <a:rPr sz="2000" u="heavy" spc="-495" dirty="0">
                <a:uFill>
                  <a:solidFill>
                    <a:srgbClr val="000000"/>
                  </a:solidFill>
                </a:uFill>
                <a:latin typeface="Times New Roman"/>
                <a:cs typeface="Times New Roman"/>
              </a:rPr>
              <a:t> </a:t>
            </a:r>
            <a:r>
              <a:rPr sz="2000" b="1" u="heavy" spc="-5" dirty="0">
                <a:uFill>
                  <a:solidFill>
                    <a:srgbClr val="000000"/>
                  </a:solidFill>
                </a:uFill>
                <a:latin typeface="Tahoma"/>
                <a:cs typeface="Tahoma"/>
              </a:rPr>
              <a:t>Dịch hút </a:t>
            </a:r>
            <a:r>
              <a:rPr sz="2000" b="1" u="heavy" dirty="0">
                <a:uFill>
                  <a:solidFill>
                    <a:srgbClr val="000000"/>
                  </a:solidFill>
                </a:uFill>
                <a:latin typeface="Tahoma"/>
                <a:cs typeface="Tahoma"/>
              </a:rPr>
              <a:t>tỵ </a:t>
            </a:r>
            <a:r>
              <a:rPr sz="2000" b="1" u="heavy" spc="-5" dirty="0">
                <a:uFill>
                  <a:solidFill>
                    <a:srgbClr val="000000"/>
                  </a:solidFill>
                </a:uFill>
                <a:latin typeface="Tahoma"/>
                <a:cs typeface="Tahoma"/>
              </a:rPr>
              <a:t>hầu.</a:t>
            </a:r>
            <a:r>
              <a:rPr sz="2000" b="1" spc="-5" dirty="0">
                <a:latin typeface="Tahoma"/>
                <a:cs typeface="Tahoma"/>
              </a:rPr>
              <a:t> </a:t>
            </a:r>
            <a:r>
              <a:rPr sz="2000" spc="15" dirty="0">
                <a:latin typeface="Tahoma"/>
                <a:cs typeface="Tahoma"/>
              </a:rPr>
              <a:t>Yêu </a:t>
            </a:r>
            <a:r>
              <a:rPr sz="2000" spc="-5" dirty="0">
                <a:latin typeface="Tahoma"/>
                <a:cs typeface="Tahoma"/>
              </a:rPr>
              <a:t>cầu </a:t>
            </a:r>
            <a:r>
              <a:rPr sz="2000" spc="5" dirty="0">
                <a:latin typeface="Tahoma"/>
                <a:cs typeface="Tahoma"/>
              </a:rPr>
              <a:t>bệnh nhân ngừa </a:t>
            </a:r>
            <a:r>
              <a:rPr sz="2000" spc="-5" dirty="0">
                <a:latin typeface="Tahoma"/>
                <a:cs typeface="Tahoma"/>
              </a:rPr>
              <a:t>đầu </a:t>
            </a:r>
            <a:r>
              <a:rPr sz="2000" spc="20" dirty="0">
                <a:latin typeface="Tahoma"/>
                <a:cs typeface="Tahoma"/>
              </a:rPr>
              <a:t>45 </a:t>
            </a:r>
            <a:r>
              <a:rPr sz="2000" spc="15" dirty="0">
                <a:latin typeface="Tahoma"/>
                <a:cs typeface="Tahoma"/>
              </a:rPr>
              <a:t>– </a:t>
            </a:r>
            <a:r>
              <a:rPr sz="2000" spc="20" dirty="0">
                <a:latin typeface="Tahoma"/>
                <a:cs typeface="Tahoma"/>
              </a:rPr>
              <a:t>70 </a:t>
            </a:r>
            <a:r>
              <a:rPr sz="2000" spc="5" dirty="0">
                <a:latin typeface="Tahoma"/>
                <a:cs typeface="Tahoma"/>
              </a:rPr>
              <a:t>độ, </a:t>
            </a:r>
            <a:r>
              <a:rPr sz="2000" spc="-10" dirty="0">
                <a:latin typeface="Tahoma"/>
                <a:cs typeface="Tahoma"/>
              </a:rPr>
              <a:t>đưa</a:t>
            </a:r>
            <a:r>
              <a:rPr sz="2000" spc="-380" dirty="0">
                <a:latin typeface="Tahoma"/>
                <a:cs typeface="Tahoma"/>
              </a:rPr>
              <a:t> </a:t>
            </a:r>
            <a:r>
              <a:rPr sz="2000" spc="15" dirty="0">
                <a:latin typeface="Tahoma"/>
                <a:cs typeface="Tahoma"/>
              </a:rPr>
              <a:t>ống  </a:t>
            </a:r>
            <a:r>
              <a:rPr sz="2000" dirty="0">
                <a:latin typeface="Tahoma"/>
                <a:cs typeface="Tahoma"/>
              </a:rPr>
              <a:t>nhựa </a:t>
            </a:r>
            <a:r>
              <a:rPr sz="2000" spc="20" dirty="0">
                <a:latin typeface="Tahoma"/>
                <a:cs typeface="Tahoma"/>
              </a:rPr>
              <a:t>mềm </a:t>
            </a:r>
            <a:r>
              <a:rPr sz="2000" spc="-5" dirty="0">
                <a:latin typeface="Tahoma"/>
                <a:cs typeface="Tahoma"/>
              </a:rPr>
              <a:t>vào </a:t>
            </a:r>
            <a:r>
              <a:rPr sz="2000" spc="15" dirty="0">
                <a:latin typeface="Tahoma"/>
                <a:cs typeface="Tahoma"/>
              </a:rPr>
              <a:t>mũi </a:t>
            </a:r>
            <a:r>
              <a:rPr sz="2000" dirty="0">
                <a:latin typeface="Tahoma"/>
                <a:cs typeface="Tahoma"/>
              </a:rPr>
              <a:t>theo </a:t>
            </a:r>
            <a:r>
              <a:rPr sz="2000" spc="-5" dirty="0">
                <a:latin typeface="Tahoma"/>
                <a:cs typeface="Tahoma"/>
              </a:rPr>
              <a:t>đường </a:t>
            </a:r>
            <a:r>
              <a:rPr sz="2000" spc="10" dirty="0">
                <a:latin typeface="Tahoma"/>
                <a:cs typeface="Tahoma"/>
              </a:rPr>
              <a:t>song song </a:t>
            </a:r>
            <a:r>
              <a:rPr sz="2000" spc="-10" dirty="0">
                <a:latin typeface="Tahoma"/>
                <a:cs typeface="Tahoma"/>
              </a:rPr>
              <a:t>với </a:t>
            </a:r>
            <a:r>
              <a:rPr sz="2000" spc="10" dirty="0">
                <a:latin typeface="Tahoma"/>
                <a:cs typeface="Tahoma"/>
              </a:rPr>
              <a:t>vòm </a:t>
            </a:r>
            <a:r>
              <a:rPr sz="2000" spc="5" dirty="0">
                <a:latin typeface="Tahoma"/>
                <a:cs typeface="Tahoma"/>
              </a:rPr>
              <a:t>miệng </a:t>
            </a:r>
            <a:r>
              <a:rPr sz="2000" dirty="0">
                <a:latin typeface="Tahoma"/>
                <a:cs typeface="Tahoma"/>
              </a:rPr>
              <a:t>tới </a:t>
            </a:r>
            <a:r>
              <a:rPr sz="2000" spc="-5" dirty="0">
                <a:latin typeface="Tahoma"/>
                <a:cs typeface="Tahoma"/>
              </a:rPr>
              <a:t>điểm  </a:t>
            </a:r>
            <a:r>
              <a:rPr sz="2000" spc="5" dirty="0">
                <a:latin typeface="Tahoma"/>
                <a:cs typeface="Tahoma"/>
              </a:rPr>
              <a:t>khoảng </a:t>
            </a:r>
            <a:r>
              <a:rPr sz="2000" spc="-10" dirty="0">
                <a:latin typeface="Tahoma"/>
                <a:cs typeface="Tahoma"/>
              </a:rPr>
              <a:t>cách </a:t>
            </a:r>
            <a:r>
              <a:rPr sz="2000" spc="10" dirty="0">
                <a:latin typeface="Tahoma"/>
                <a:cs typeface="Tahoma"/>
              </a:rPr>
              <a:t>từ </a:t>
            </a:r>
            <a:r>
              <a:rPr sz="2000" spc="-5" dirty="0">
                <a:latin typeface="Tahoma"/>
                <a:cs typeface="Tahoma"/>
              </a:rPr>
              <a:t>cánh </a:t>
            </a:r>
            <a:r>
              <a:rPr sz="2000" spc="15" dirty="0">
                <a:latin typeface="Tahoma"/>
                <a:cs typeface="Tahoma"/>
              </a:rPr>
              <a:t>mũi </a:t>
            </a:r>
            <a:r>
              <a:rPr sz="2000" dirty="0">
                <a:latin typeface="Tahoma"/>
                <a:cs typeface="Tahoma"/>
              </a:rPr>
              <a:t>tới </a:t>
            </a:r>
            <a:r>
              <a:rPr sz="2000" spc="5" dirty="0">
                <a:latin typeface="Tahoma"/>
                <a:cs typeface="Tahoma"/>
              </a:rPr>
              <a:t>dái </a:t>
            </a:r>
            <a:r>
              <a:rPr sz="2000" dirty="0">
                <a:latin typeface="Tahoma"/>
                <a:cs typeface="Tahoma"/>
              </a:rPr>
              <a:t>tai </a:t>
            </a:r>
            <a:r>
              <a:rPr sz="2000" spc="-5" dirty="0">
                <a:latin typeface="Tahoma"/>
                <a:cs typeface="Tahoma"/>
              </a:rPr>
              <a:t>cùng </a:t>
            </a:r>
            <a:r>
              <a:rPr sz="2000" spc="5" dirty="0">
                <a:latin typeface="Tahoma"/>
                <a:cs typeface="Tahoma"/>
              </a:rPr>
              <a:t>bên. Khởi động </a:t>
            </a:r>
            <a:r>
              <a:rPr sz="2000" spc="10" dirty="0">
                <a:latin typeface="Tahoma"/>
                <a:cs typeface="Tahoma"/>
              </a:rPr>
              <a:t>bơm </a:t>
            </a:r>
            <a:r>
              <a:rPr sz="2000" spc="-5" dirty="0">
                <a:latin typeface="Tahoma"/>
                <a:cs typeface="Tahoma"/>
              </a:rPr>
              <a:t>chân  </a:t>
            </a:r>
            <a:r>
              <a:rPr sz="2000" spc="5" dirty="0">
                <a:latin typeface="Tahoma"/>
                <a:cs typeface="Tahoma"/>
              </a:rPr>
              <a:t>không</a:t>
            </a:r>
            <a:r>
              <a:rPr sz="2000" spc="-90" dirty="0">
                <a:latin typeface="Tahoma"/>
                <a:cs typeface="Tahoma"/>
              </a:rPr>
              <a:t> </a:t>
            </a:r>
            <a:r>
              <a:rPr sz="2000" spc="-5" dirty="0">
                <a:latin typeface="Tahoma"/>
                <a:cs typeface="Tahoma"/>
              </a:rPr>
              <a:t>và</a:t>
            </a:r>
            <a:r>
              <a:rPr sz="2000" spc="40" dirty="0">
                <a:latin typeface="Tahoma"/>
                <a:cs typeface="Tahoma"/>
              </a:rPr>
              <a:t> </a:t>
            </a:r>
            <a:r>
              <a:rPr sz="2000" spc="10" dirty="0">
                <a:latin typeface="Tahoma"/>
                <a:cs typeface="Tahoma"/>
              </a:rPr>
              <a:t>nhẹ</a:t>
            </a:r>
            <a:r>
              <a:rPr sz="2000" spc="-45" dirty="0">
                <a:latin typeface="Tahoma"/>
                <a:cs typeface="Tahoma"/>
              </a:rPr>
              <a:t> </a:t>
            </a:r>
            <a:r>
              <a:rPr sz="2000" spc="5" dirty="0">
                <a:latin typeface="Tahoma"/>
                <a:cs typeface="Tahoma"/>
              </a:rPr>
              <a:t>nhàng</a:t>
            </a:r>
            <a:r>
              <a:rPr sz="2000" spc="-10" dirty="0">
                <a:latin typeface="Tahoma"/>
                <a:cs typeface="Tahoma"/>
              </a:rPr>
              <a:t> </a:t>
            </a:r>
            <a:r>
              <a:rPr sz="2000" spc="5" dirty="0">
                <a:latin typeface="Tahoma"/>
                <a:cs typeface="Tahoma"/>
              </a:rPr>
              <a:t>xoay</a:t>
            </a:r>
            <a:r>
              <a:rPr sz="2000" spc="-130" dirty="0">
                <a:latin typeface="Tahoma"/>
                <a:cs typeface="Tahoma"/>
              </a:rPr>
              <a:t> </a:t>
            </a:r>
            <a:r>
              <a:rPr sz="2000" spc="15" dirty="0">
                <a:latin typeface="Tahoma"/>
                <a:cs typeface="Tahoma"/>
              </a:rPr>
              <a:t>tròn</a:t>
            </a:r>
            <a:r>
              <a:rPr sz="2000" spc="-20" dirty="0">
                <a:latin typeface="Tahoma"/>
                <a:cs typeface="Tahoma"/>
              </a:rPr>
              <a:t> </a:t>
            </a:r>
            <a:r>
              <a:rPr sz="2000" spc="-5" dirty="0">
                <a:latin typeface="Tahoma"/>
                <a:cs typeface="Tahoma"/>
              </a:rPr>
              <a:t>và</a:t>
            </a:r>
            <a:r>
              <a:rPr sz="2000" spc="-40" dirty="0">
                <a:latin typeface="Tahoma"/>
                <a:cs typeface="Tahoma"/>
              </a:rPr>
              <a:t> </a:t>
            </a:r>
            <a:r>
              <a:rPr sz="2000" spc="15" dirty="0">
                <a:latin typeface="Tahoma"/>
                <a:cs typeface="Tahoma"/>
              </a:rPr>
              <a:t>rút</a:t>
            </a:r>
            <a:r>
              <a:rPr sz="2000" spc="-25" dirty="0">
                <a:latin typeface="Tahoma"/>
                <a:cs typeface="Tahoma"/>
              </a:rPr>
              <a:t> </a:t>
            </a:r>
            <a:r>
              <a:rPr sz="2000" spc="15" dirty="0">
                <a:latin typeface="Tahoma"/>
                <a:cs typeface="Tahoma"/>
              </a:rPr>
              <a:t>ống</a:t>
            </a:r>
            <a:r>
              <a:rPr sz="2000" spc="-15" dirty="0">
                <a:latin typeface="Tahoma"/>
                <a:cs typeface="Tahoma"/>
              </a:rPr>
              <a:t> </a:t>
            </a:r>
            <a:r>
              <a:rPr sz="2000" spc="5" dirty="0">
                <a:latin typeface="Tahoma"/>
                <a:cs typeface="Tahoma"/>
              </a:rPr>
              <a:t>nhựa</a:t>
            </a:r>
            <a:r>
              <a:rPr sz="2000" spc="-45" dirty="0">
                <a:latin typeface="Tahoma"/>
                <a:cs typeface="Tahoma"/>
              </a:rPr>
              <a:t> </a:t>
            </a:r>
            <a:r>
              <a:rPr sz="2000" spc="20" dirty="0">
                <a:latin typeface="Tahoma"/>
                <a:cs typeface="Tahoma"/>
              </a:rPr>
              <a:t>mềm</a:t>
            </a:r>
            <a:r>
              <a:rPr sz="2000" spc="-75" dirty="0">
                <a:latin typeface="Tahoma"/>
                <a:cs typeface="Tahoma"/>
              </a:rPr>
              <a:t> </a:t>
            </a:r>
            <a:r>
              <a:rPr sz="2000" spc="10" dirty="0">
                <a:latin typeface="Tahoma"/>
                <a:cs typeface="Tahoma"/>
              </a:rPr>
              <a:t>ra.</a:t>
            </a:r>
            <a:r>
              <a:rPr sz="2000" spc="-114" dirty="0">
                <a:latin typeface="Tahoma"/>
                <a:cs typeface="Tahoma"/>
              </a:rPr>
              <a:t> </a:t>
            </a:r>
            <a:r>
              <a:rPr sz="2000" spc="-5" dirty="0">
                <a:latin typeface="Tahoma"/>
                <a:cs typeface="Tahoma"/>
              </a:rPr>
              <a:t>Chuyển</a:t>
            </a:r>
            <a:r>
              <a:rPr sz="2000" spc="55" dirty="0">
                <a:latin typeface="Tahoma"/>
                <a:cs typeface="Tahoma"/>
              </a:rPr>
              <a:t> </a:t>
            </a:r>
            <a:r>
              <a:rPr sz="2000" spc="-5" dirty="0">
                <a:latin typeface="Tahoma"/>
                <a:cs typeface="Tahoma"/>
              </a:rPr>
              <a:t>dịch</a:t>
            </a:r>
            <a:r>
              <a:rPr sz="2000" spc="-30" dirty="0">
                <a:latin typeface="Tahoma"/>
                <a:cs typeface="Tahoma"/>
              </a:rPr>
              <a:t> </a:t>
            </a:r>
            <a:r>
              <a:rPr sz="2000" spc="5" dirty="0">
                <a:latin typeface="Tahoma"/>
                <a:cs typeface="Tahoma"/>
              </a:rPr>
              <a:t>tỵ  hầu </a:t>
            </a:r>
            <a:r>
              <a:rPr sz="2000" spc="-5" dirty="0">
                <a:latin typeface="Tahoma"/>
                <a:cs typeface="Tahoma"/>
              </a:rPr>
              <a:t>vào </a:t>
            </a:r>
            <a:r>
              <a:rPr sz="2000" spc="15" dirty="0">
                <a:latin typeface="Tahoma"/>
                <a:cs typeface="Tahoma"/>
              </a:rPr>
              <a:t>ống </a:t>
            </a:r>
            <a:r>
              <a:rPr sz="2000" spc="-5" dirty="0">
                <a:latin typeface="Tahoma"/>
                <a:cs typeface="Tahoma"/>
              </a:rPr>
              <a:t>vô </a:t>
            </a:r>
            <a:r>
              <a:rPr sz="2000" spc="10" dirty="0">
                <a:latin typeface="Tahoma"/>
                <a:cs typeface="Tahoma"/>
              </a:rPr>
              <a:t>trùng </a:t>
            </a:r>
            <a:r>
              <a:rPr sz="2000" spc="-10" dirty="0">
                <a:latin typeface="Tahoma"/>
                <a:cs typeface="Tahoma"/>
              </a:rPr>
              <a:t>có </a:t>
            </a:r>
            <a:r>
              <a:rPr sz="2000" spc="5" dirty="0">
                <a:latin typeface="Tahoma"/>
                <a:cs typeface="Tahoma"/>
              </a:rPr>
              <a:t>nắp </a:t>
            </a:r>
            <a:r>
              <a:rPr sz="2000" spc="-30" dirty="0">
                <a:latin typeface="Tahoma"/>
                <a:cs typeface="Tahoma"/>
              </a:rPr>
              <a:t>xoáy. </a:t>
            </a:r>
            <a:r>
              <a:rPr sz="2000" dirty="0">
                <a:latin typeface="Tahoma"/>
                <a:cs typeface="Tahoma"/>
              </a:rPr>
              <a:t>Dán </a:t>
            </a:r>
            <a:r>
              <a:rPr sz="2000" spc="15" dirty="0">
                <a:latin typeface="Tahoma"/>
                <a:cs typeface="Tahoma"/>
              </a:rPr>
              <a:t>hoặc </a:t>
            </a:r>
            <a:r>
              <a:rPr sz="2000" spc="10" dirty="0">
                <a:latin typeface="Tahoma"/>
                <a:cs typeface="Tahoma"/>
              </a:rPr>
              <a:t>ghi </a:t>
            </a:r>
            <a:r>
              <a:rPr sz="2000" spc="15" dirty="0">
                <a:latin typeface="Tahoma"/>
                <a:cs typeface="Tahoma"/>
              </a:rPr>
              <a:t>rõ </a:t>
            </a:r>
            <a:r>
              <a:rPr sz="2000" spc="10" dirty="0">
                <a:latin typeface="Tahoma"/>
                <a:cs typeface="Tahoma"/>
              </a:rPr>
              <a:t>thông </a:t>
            </a:r>
            <a:r>
              <a:rPr sz="2000" dirty="0">
                <a:latin typeface="Tahoma"/>
                <a:cs typeface="Tahoma"/>
              </a:rPr>
              <a:t>tin </a:t>
            </a:r>
            <a:r>
              <a:rPr sz="2000" spc="10" dirty="0">
                <a:latin typeface="Tahoma"/>
                <a:cs typeface="Tahoma"/>
              </a:rPr>
              <a:t>bệnh  </a:t>
            </a:r>
            <a:r>
              <a:rPr sz="2000" spc="5" dirty="0">
                <a:latin typeface="Tahoma"/>
                <a:cs typeface="Tahoma"/>
              </a:rPr>
              <a:t>nhân </a:t>
            </a:r>
            <a:r>
              <a:rPr sz="2000" dirty="0">
                <a:latin typeface="Tahoma"/>
                <a:cs typeface="Tahoma"/>
              </a:rPr>
              <a:t>theo đúng </a:t>
            </a:r>
            <a:r>
              <a:rPr sz="2000" spc="5" dirty="0">
                <a:latin typeface="Tahoma"/>
                <a:cs typeface="Tahoma"/>
              </a:rPr>
              <a:t>giấy </a:t>
            </a:r>
            <a:r>
              <a:rPr sz="2000" spc="-10" dirty="0">
                <a:latin typeface="Tahoma"/>
                <a:cs typeface="Tahoma"/>
              </a:rPr>
              <a:t>chỉ </a:t>
            </a:r>
            <a:r>
              <a:rPr sz="2000" spc="-5" dirty="0">
                <a:latin typeface="Tahoma"/>
                <a:cs typeface="Tahoma"/>
              </a:rPr>
              <a:t>định xét</a:t>
            </a:r>
            <a:r>
              <a:rPr sz="2000" spc="-50" dirty="0">
                <a:latin typeface="Tahoma"/>
                <a:cs typeface="Tahoma"/>
              </a:rPr>
              <a:t> </a:t>
            </a:r>
            <a:r>
              <a:rPr sz="2000" spc="10" dirty="0">
                <a:latin typeface="Tahoma"/>
                <a:cs typeface="Tahoma"/>
              </a:rPr>
              <a:t>nghiệm.</a:t>
            </a:r>
            <a:endParaRPr sz="2000">
              <a:latin typeface="Tahoma"/>
              <a:cs typeface="Tahom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124200" y="0"/>
            <a:ext cx="5867400" cy="6857997"/>
          </a:xfrm>
          <a:prstGeom prst="rect">
            <a:avLst/>
          </a:prstGeom>
          <a:blipFill>
            <a:blip r:embed="rId2" cstate="print"/>
            <a:stretch>
              <a:fillRect/>
            </a:stretch>
          </a:blipFill>
        </p:spPr>
        <p:txBody>
          <a:bodyPr wrap="square" lIns="0" tIns="0" rIns="0" bIns="0" rtlCol="0"/>
          <a:lstStyle/>
          <a:p>
            <a:endParaRPr/>
          </a:p>
        </p:txBody>
      </p:sp>
      <p:sp>
        <p:nvSpPr>
          <p:cNvPr id="3" name="object 3"/>
          <p:cNvSpPr txBox="1"/>
          <p:nvPr/>
        </p:nvSpPr>
        <p:spPr>
          <a:xfrm>
            <a:off x="383857" y="719772"/>
            <a:ext cx="2158365" cy="300355"/>
          </a:xfrm>
          <a:prstGeom prst="rect">
            <a:avLst/>
          </a:prstGeom>
        </p:spPr>
        <p:txBody>
          <a:bodyPr vert="horz" wrap="square" lIns="0" tIns="12700" rIns="0" bIns="0" rtlCol="0">
            <a:spAutoFit/>
          </a:bodyPr>
          <a:lstStyle/>
          <a:p>
            <a:pPr marL="12700">
              <a:lnSpc>
                <a:spcPct val="100000"/>
              </a:lnSpc>
              <a:spcBef>
                <a:spcPts val="100"/>
              </a:spcBef>
            </a:pPr>
            <a:r>
              <a:rPr sz="1800" b="1" spc="-10" dirty="0">
                <a:latin typeface="Tahoma"/>
                <a:cs typeface="Tahoma"/>
              </a:rPr>
              <a:t>3. CỞI </a:t>
            </a:r>
            <a:r>
              <a:rPr sz="1800" b="1" spc="15" dirty="0">
                <a:latin typeface="Tahoma"/>
                <a:cs typeface="Tahoma"/>
              </a:rPr>
              <a:t>ĐỒ </a:t>
            </a:r>
            <a:r>
              <a:rPr sz="1800" b="1" spc="-25" dirty="0">
                <a:latin typeface="Tahoma"/>
                <a:cs typeface="Tahoma"/>
              </a:rPr>
              <a:t>BẢO</a:t>
            </a:r>
            <a:r>
              <a:rPr sz="1800" b="1" spc="-5" dirty="0">
                <a:latin typeface="Tahoma"/>
                <a:cs typeface="Tahoma"/>
              </a:rPr>
              <a:t> </a:t>
            </a:r>
            <a:r>
              <a:rPr sz="1800" b="1" spc="-15" dirty="0">
                <a:latin typeface="Tahoma"/>
                <a:cs typeface="Tahoma"/>
              </a:rPr>
              <a:t>HỘ</a:t>
            </a:r>
            <a:endParaRPr sz="1800">
              <a:latin typeface="Tahoma"/>
              <a:cs typeface="Tahom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04391" y="1854835"/>
            <a:ext cx="6404610" cy="518159"/>
          </a:xfrm>
          <a:prstGeom prst="rect">
            <a:avLst/>
          </a:prstGeom>
        </p:spPr>
        <p:txBody>
          <a:bodyPr vert="horz" wrap="square" lIns="0" tIns="16510" rIns="0" bIns="0" rtlCol="0">
            <a:spAutoFit/>
          </a:bodyPr>
          <a:lstStyle/>
          <a:p>
            <a:pPr marL="12700">
              <a:lnSpc>
                <a:spcPct val="100000"/>
              </a:lnSpc>
              <a:spcBef>
                <a:spcPts val="130"/>
              </a:spcBef>
            </a:pPr>
            <a:r>
              <a:rPr spc="5" dirty="0">
                <a:solidFill>
                  <a:srgbClr val="000000"/>
                </a:solidFill>
              </a:rPr>
              <a:t>VẬN </a:t>
            </a:r>
            <a:r>
              <a:rPr spc="20" dirty="0">
                <a:solidFill>
                  <a:srgbClr val="000000"/>
                </a:solidFill>
              </a:rPr>
              <a:t>CHUYỂN </a:t>
            </a:r>
            <a:r>
              <a:rPr spc="-5" dirty="0">
                <a:solidFill>
                  <a:srgbClr val="000000"/>
                </a:solidFill>
              </a:rPr>
              <a:t>MẪU </a:t>
            </a:r>
            <a:r>
              <a:rPr spc="15" dirty="0">
                <a:solidFill>
                  <a:srgbClr val="000000"/>
                </a:solidFill>
              </a:rPr>
              <a:t>BỆNH</a:t>
            </a:r>
            <a:r>
              <a:rPr spc="-310" dirty="0">
                <a:solidFill>
                  <a:srgbClr val="000000"/>
                </a:solidFill>
              </a:rPr>
              <a:t> </a:t>
            </a:r>
            <a:r>
              <a:rPr spc="5" dirty="0">
                <a:solidFill>
                  <a:srgbClr val="000000"/>
                </a:solidFill>
              </a:rPr>
              <a:t>PHẨM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12775" y="949007"/>
            <a:ext cx="5226685" cy="2156460"/>
          </a:xfrm>
          <a:prstGeom prst="rect">
            <a:avLst/>
          </a:prstGeom>
        </p:spPr>
        <p:txBody>
          <a:bodyPr vert="horz" wrap="square" lIns="0" tIns="15875" rIns="0" bIns="0" rtlCol="0">
            <a:spAutoFit/>
          </a:bodyPr>
          <a:lstStyle/>
          <a:p>
            <a:pPr marL="12700">
              <a:lnSpc>
                <a:spcPct val="100000"/>
              </a:lnSpc>
              <a:spcBef>
                <a:spcPts val="125"/>
              </a:spcBef>
            </a:pPr>
            <a:r>
              <a:rPr sz="2750" b="1" spc="25" dirty="0">
                <a:latin typeface="Tahoma"/>
                <a:cs typeface="Tahoma"/>
              </a:rPr>
              <a:t>Có </a:t>
            </a:r>
            <a:r>
              <a:rPr sz="2750" b="1" spc="15" dirty="0">
                <a:latin typeface="Tahoma"/>
                <a:cs typeface="Tahoma"/>
              </a:rPr>
              <a:t>hai </a:t>
            </a:r>
            <a:r>
              <a:rPr sz="2750" b="1" spc="20" dirty="0">
                <a:latin typeface="Tahoma"/>
                <a:cs typeface="Tahoma"/>
              </a:rPr>
              <a:t>hình </a:t>
            </a:r>
            <a:r>
              <a:rPr sz="2750" b="1" spc="5" dirty="0">
                <a:latin typeface="Tahoma"/>
                <a:cs typeface="Tahoma"/>
              </a:rPr>
              <a:t>thức </a:t>
            </a:r>
            <a:r>
              <a:rPr sz="2750" b="1" dirty="0">
                <a:latin typeface="Tahoma"/>
                <a:cs typeface="Tahoma"/>
              </a:rPr>
              <a:t>vận</a:t>
            </a:r>
            <a:r>
              <a:rPr sz="2750" b="1" spc="200" dirty="0">
                <a:latin typeface="Tahoma"/>
                <a:cs typeface="Tahoma"/>
              </a:rPr>
              <a:t> </a:t>
            </a:r>
            <a:r>
              <a:rPr sz="2750" b="1" spc="25" dirty="0">
                <a:latin typeface="Tahoma"/>
                <a:cs typeface="Tahoma"/>
              </a:rPr>
              <a:t>chuyển:</a:t>
            </a:r>
            <a:endParaRPr sz="2750">
              <a:latin typeface="Tahoma"/>
              <a:cs typeface="Tahoma"/>
            </a:endParaRPr>
          </a:p>
          <a:p>
            <a:pPr>
              <a:lnSpc>
                <a:spcPct val="100000"/>
              </a:lnSpc>
              <a:spcBef>
                <a:spcPts val="10"/>
              </a:spcBef>
            </a:pPr>
            <a:endParaRPr sz="3000">
              <a:latin typeface="Times New Roman"/>
              <a:cs typeface="Times New Roman"/>
            </a:endParaRPr>
          </a:p>
          <a:p>
            <a:pPr marL="470534" indent="-457834">
              <a:lnSpc>
                <a:spcPct val="100000"/>
              </a:lnSpc>
              <a:buAutoNum type="arabicPeriod"/>
              <a:tabLst>
                <a:tab pos="470534" algn="l"/>
              </a:tabLst>
            </a:pPr>
            <a:r>
              <a:rPr sz="2750" b="1" spc="10" dirty="0">
                <a:latin typeface="Tahoma"/>
                <a:cs typeface="Tahoma"/>
              </a:rPr>
              <a:t>Vận </a:t>
            </a:r>
            <a:r>
              <a:rPr sz="2750" b="1" spc="20" dirty="0">
                <a:latin typeface="Tahoma"/>
                <a:cs typeface="Tahoma"/>
              </a:rPr>
              <a:t>chuyển nội</a:t>
            </a:r>
            <a:r>
              <a:rPr sz="2750" b="1" spc="65" dirty="0">
                <a:latin typeface="Tahoma"/>
                <a:cs typeface="Tahoma"/>
              </a:rPr>
              <a:t> </a:t>
            </a:r>
            <a:r>
              <a:rPr sz="2750" b="1" dirty="0">
                <a:latin typeface="Tahoma"/>
                <a:cs typeface="Tahoma"/>
              </a:rPr>
              <a:t>viện</a:t>
            </a:r>
            <a:endParaRPr sz="2750">
              <a:latin typeface="Tahoma"/>
              <a:cs typeface="Tahoma"/>
            </a:endParaRPr>
          </a:p>
          <a:p>
            <a:pPr>
              <a:lnSpc>
                <a:spcPct val="100000"/>
              </a:lnSpc>
              <a:spcBef>
                <a:spcPts val="50"/>
              </a:spcBef>
              <a:buFont typeface="Tahoma"/>
              <a:buAutoNum type="arabicPeriod"/>
            </a:pPr>
            <a:endParaRPr sz="2900">
              <a:latin typeface="Times New Roman"/>
              <a:cs typeface="Times New Roman"/>
            </a:endParaRPr>
          </a:p>
          <a:p>
            <a:pPr marL="470534" indent="-457834">
              <a:lnSpc>
                <a:spcPct val="100000"/>
              </a:lnSpc>
              <a:buAutoNum type="arabicPeriod"/>
              <a:tabLst>
                <a:tab pos="470534" algn="l"/>
              </a:tabLst>
            </a:pPr>
            <a:r>
              <a:rPr sz="2750" b="1" spc="10" dirty="0">
                <a:latin typeface="Tahoma"/>
                <a:cs typeface="Tahoma"/>
              </a:rPr>
              <a:t>Vận </a:t>
            </a:r>
            <a:r>
              <a:rPr sz="2750" b="1" spc="20" dirty="0">
                <a:latin typeface="Tahoma"/>
                <a:cs typeface="Tahoma"/>
              </a:rPr>
              <a:t>chuyển </a:t>
            </a:r>
            <a:r>
              <a:rPr sz="2750" b="1" spc="10" dirty="0">
                <a:latin typeface="Tahoma"/>
                <a:cs typeface="Tahoma"/>
              </a:rPr>
              <a:t>ngoại</a:t>
            </a:r>
            <a:r>
              <a:rPr sz="2750" b="1" spc="140" dirty="0">
                <a:latin typeface="Tahoma"/>
                <a:cs typeface="Tahoma"/>
              </a:rPr>
              <a:t> </a:t>
            </a:r>
            <a:r>
              <a:rPr sz="2750" b="1" dirty="0">
                <a:latin typeface="Tahoma"/>
                <a:cs typeface="Tahoma"/>
              </a:rPr>
              <a:t>viện</a:t>
            </a:r>
            <a:endParaRPr sz="2750">
              <a:latin typeface="Tahoma"/>
              <a:cs typeface="Tahom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10079" y="338074"/>
            <a:ext cx="5788025" cy="449580"/>
          </a:xfrm>
          <a:prstGeom prst="rect">
            <a:avLst/>
          </a:prstGeom>
        </p:spPr>
        <p:txBody>
          <a:bodyPr vert="horz" wrap="square" lIns="0" tIns="16510" rIns="0" bIns="0" rtlCol="0">
            <a:spAutoFit/>
          </a:bodyPr>
          <a:lstStyle/>
          <a:p>
            <a:pPr marL="12700">
              <a:lnSpc>
                <a:spcPct val="100000"/>
              </a:lnSpc>
              <a:spcBef>
                <a:spcPts val="130"/>
              </a:spcBef>
            </a:pPr>
            <a:r>
              <a:rPr sz="2750" b="0" spc="10" dirty="0">
                <a:solidFill>
                  <a:srgbClr val="000000"/>
                </a:solidFill>
                <a:latin typeface="Tahoma"/>
                <a:cs typeface="Tahoma"/>
              </a:rPr>
              <a:t>VẬN </a:t>
            </a:r>
            <a:r>
              <a:rPr sz="2750" b="0" spc="5" dirty="0">
                <a:solidFill>
                  <a:srgbClr val="000000"/>
                </a:solidFill>
                <a:latin typeface="Tahoma"/>
                <a:cs typeface="Tahoma"/>
              </a:rPr>
              <a:t>CHUYỂN </a:t>
            </a:r>
            <a:r>
              <a:rPr sz="2750" b="0" spc="25" dirty="0">
                <a:solidFill>
                  <a:srgbClr val="000000"/>
                </a:solidFill>
                <a:latin typeface="Tahoma"/>
                <a:cs typeface="Tahoma"/>
              </a:rPr>
              <a:t>BỆNH </a:t>
            </a:r>
            <a:r>
              <a:rPr sz="2750" b="0" spc="5" dirty="0">
                <a:solidFill>
                  <a:srgbClr val="000000"/>
                </a:solidFill>
                <a:latin typeface="Tahoma"/>
                <a:cs typeface="Tahoma"/>
              </a:rPr>
              <a:t>PHẨM </a:t>
            </a:r>
            <a:r>
              <a:rPr sz="2750" b="0" spc="15" dirty="0">
                <a:solidFill>
                  <a:srgbClr val="000000"/>
                </a:solidFill>
                <a:latin typeface="Tahoma"/>
                <a:cs typeface="Tahoma"/>
              </a:rPr>
              <a:t>NỘI</a:t>
            </a:r>
            <a:r>
              <a:rPr sz="2750" b="0" spc="310" dirty="0">
                <a:solidFill>
                  <a:srgbClr val="000000"/>
                </a:solidFill>
                <a:latin typeface="Tahoma"/>
                <a:cs typeface="Tahoma"/>
              </a:rPr>
              <a:t> </a:t>
            </a:r>
            <a:r>
              <a:rPr sz="2750" b="0" spc="20" dirty="0">
                <a:solidFill>
                  <a:srgbClr val="000000"/>
                </a:solidFill>
                <a:latin typeface="Tahoma"/>
                <a:cs typeface="Tahoma"/>
              </a:rPr>
              <a:t>VIỆN</a:t>
            </a:r>
            <a:endParaRPr sz="2750">
              <a:latin typeface="Tahoma"/>
              <a:cs typeface="Tahoma"/>
            </a:endParaRPr>
          </a:p>
        </p:txBody>
      </p:sp>
      <p:sp>
        <p:nvSpPr>
          <p:cNvPr id="3" name="object 3"/>
          <p:cNvSpPr txBox="1"/>
          <p:nvPr/>
        </p:nvSpPr>
        <p:spPr>
          <a:xfrm>
            <a:off x="460375" y="1330261"/>
            <a:ext cx="8090534" cy="4417060"/>
          </a:xfrm>
          <a:prstGeom prst="rect">
            <a:avLst/>
          </a:prstGeom>
        </p:spPr>
        <p:txBody>
          <a:bodyPr vert="horz" wrap="square" lIns="0" tIns="12700" rIns="0" bIns="0" rtlCol="0">
            <a:spAutoFit/>
          </a:bodyPr>
          <a:lstStyle/>
          <a:p>
            <a:pPr marL="12700">
              <a:lnSpc>
                <a:spcPts val="2870"/>
              </a:lnSpc>
              <a:spcBef>
                <a:spcPts val="100"/>
              </a:spcBef>
            </a:pPr>
            <a:r>
              <a:rPr sz="2400" spc="10" dirty="0">
                <a:latin typeface="Tahoma"/>
                <a:cs typeface="Tahoma"/>
              </a:rPr>
              <a:t>-Bệnh phẩm </a:t>
            </a:r>
            <a:r>
              <a:rPr sz="2400" spc="-5" dirty="0">
                <a:latin typeface="Tahoma"/>
                <a:cs typeface="Tahoma"/>
              </a:rPr>
              <a:t>sau </a:t>
            </a:r>
            <a:r>
              <a:rPr sz="2400" dirty="0">
                <a:latin typeface="Tahoma"/>
                <a:cs typeface="Tahoma"/>
              </a:rPr>
              <a:t>khi </a:t>
            </a:r>
            <a:r>
              <a:rPr sz="2400" spc="5" dirty="0">
                <a:latin typeface="Tahoma"/>
                <a:cs typeface="Tahoma"/>
              </a:rPr>
              <a:t>thu </a:t>
            </a:r>
            <a:r>
              <a:rPr sz="2400" spc="10" dirty="0">
                <a:latin typeface="Tahoma"/>
                <a:cs typeface="Tahoma"/>
              </a:rPr>
              <a:t>thập, </a:t>
            </a:r>
            <a:r>
              <a:rPr sz="2400" spc="-5" dirty="0">
                <a:latin typeface="Tahoma"/>
                <a:cs typeface="Tahoma"/>
              </a:rPr>
              <a:t>kiểm </a:t>
            </a:r>
            <a:r>
              <a:rPr sz="2400" spc="-10" dirty="0">
                <a:latin typeface="Tahoma"/>
                <a:cs typeface="Tahoma"/>
              </a:rPr>
              <a:t>tra </a:t>
            </a:r>
            <a:r>
              <a:rPr sz="2400" spc="-5" dirty="0">
                <a:latin typeface="Tahoma"/>
                <a:cs typeface="Tahoma"/>
              </a:rPr>
              <a:t>lại </a:t>
            </a:r>
            <a:r>
              <a:rPr sz="2400" dirty="0">
                <a:latin typeface="Tahoma"/>
                <a:cs typeface="Tahoma"/>
              </a:rPr>
              <a:t>thông </a:t>
            </a:r>
            <a:r>
              <a:rPr sz="2400" spc="-5" dirty="0">
                <a:latin typeface="Tahoma"/>
                <a:cs typeface="Tahoma"/>
              </a:rPr>
              <a:t>tin</a:t>
            </a:r>
            <a:r>
              <a:rPr sz="2400" spc="-290" dirty="0">
                <a:latin typeface="Tahoma"/>
                <a:cs typeface="Tahoma"/>
              </a:rPr>
              <a:t> </a:t>
            </a:r>
            <a:r>
              <a:rPr sz="2400" spc="10" dirty="0">
                <a:latin typeface="Tahoma"/>
                <a:cs typeface="Tahoma"/>
              </a:rPr>
              <a:t>bệnh</a:t>
            </a:r>
            <a:endParaRPr sz="2400">
              <a:latin typeface="Tahoma"/>
              <a:cs typeface="Tahoma"/>
            </a:endParaRPr>
          </a:p>
          <a:p>
            <a:pPr marL="12700">
              <a:lnSpc>
                <a:spcPts val="2870"/>
              </a:lnSpc>
            </a:pPr>
            <a:r>
              <a:rPr sz="2400" spc="5" dirty="0">
                <a:latin typeface="Tahoma"/>
                <a:cs typeface="Tahoma"/>
              </a:rPr>
              <a:t>nhân </a:t>
            </a:r>
            <a:r>
              <a:rPr sz="2400" dirty="0">
                <a:latin typeface="Tahoma"/>
                <a:cs typeface="Tahoma"/>
              </a:rPr>
              <a:t>và </a:t>
            </a:r>
            <a:r>
              <a:rPr sz="2400" spc="-15" dirty="0">
                <a:latin typeface="Tahoma"/>
                <a:cs typeface="Tahoma"/>
              </a:rPr>
              <a:t>độ </a:t>
            </a:r>
            <a:r>
              <a:rPr sz="2400" spc="5" dirty="0">
                <a:latin typeface="Tahoma"/>
                <a:cs typeface="Tahoma"/>
              </a:rPr>
              <a:t>an </a:t>
            </a:r>
            <a:r>
              <a:rPr sz="2400" dirty="0">
                <a:latin typeface="Tahoma"/>
                <a:cs typeface="Tahoma"/>
              </a:rPr>
              <a:t>toàn </a:t>
            </a:r>
            <a:r>
              <a:rPr sz="2400" spc="5" dirty="0">
                <a:latin typeface="Tahoma"/>
                <a:cs typeface="Tahoma"/>
              </a:rPr>
              <a:t>của </a:t>
            </a:r>
            <a:r>
              <a:rPr sz="2400" spc="-10" dirty="0">
                <a:latin typeface="Tahoma"/>
                <a:cs typeface="Tahoma"/>
              </a:rPr>
              <a:t>ống</a:t>
            </a:r>
            <a:r>
              <a:rPr sz="2400" spc="-105" dirty="0">
                <a:latin typeface="Tahoma"/>
                <a:cs typeface="Tahoma"/>
              </a:rPr>
              <a:t> </a:t>
            </a:r>
            <a:r>
              <a:rPr sz="2400" spc="-10" dirty="0">
                <a:latin typeface="Tahoma"/>
                <a:cs typeface="Tahoma"/>
              </a:rPr>
              <a:t>đựng</a:t>
            </a:r>
            <a:endParaRPr sz="2400">
              <a:latin typeface="Tahoma"/>
              <a:cs typeface="Tahoma"/>
            </a:endParaRPr>
          </a:p>
          <a:p>
            <a:pPr marL="12700" marR="282575">
              <a:lnSpc>
                <a:spcPts val="2860"/>
              </a:lnSpc>
              <a:spcBef>
                <a:spcPts val="160"/>
              </a:spcBef>
              <a:buChar char="-"/>
              <a:tabLst>
                <a:tab pos="222250" algn="l"/>
              </a:tabLst>
            </a:pPr>
            <a:r>
              <a:rPr sz="2400" dirty="0">
                <a:latin typeface="Tahoma"/>
                <a:cs typeface="Tahoma"/>
              </a:rPr>
              <a:t>Chuyển </a:t>
            </a:r>
            <a:r>
              <a:rPr sz="2400" spc="5" dirty="0">
                <a:latin typeface="Tahoma"/>
                <a:cs typeface="Tahoma"/>
              </a:rPr>
              <a:t>bệnh </a:t>
            </a:r>
            <a:r>
              <a:rPr sz="2400" spc="10" dirty="0">
                <a:latin typeface="Tahoma"/>
                <a:cs typeface="Tahoma"/>
              </a:rPr>
              <a:t>phẩm </a:t>
            </a:r>
            <a:r>
              <a:rPr sz="2400" spc="5" dirty="0">
                <a:latin typeface="Tahoma"/>
                <a:cs typeface="Tahoma"/>
              </a:rPr>
              <a:t>vào </a:t>
            </a:r>
            <a:r>
              <a:rPr sz="2400" spc="-10" dirty="0">
                <a:latin typeface="Tahoma"/>
                <a:cs typeface="Tahoma"/>
              </a:rPr>
              <a:t>hộp </a:t>
            </a:r>
            <a:r>
              <a:rPr sz="2400" dirty="0">
                <a:latin typeface="Tahoma"/>
                <a:cs typeface="Tahoma"/>
              </a:rPr>
              <a:t>vận </a:t>
            </a:r>
            <a:r>
              <a:rPr sz="2400" spc="5" dirty="0">
                <a:latin typeface="Tahoma"/>
                <a:cs typeface="Tahoma"/>
              </a:rPr>
              <a:t>chuyển: trong </a:t>
            </a:r>
            <a:r>
              <a:rPr sz="2400" spc="-10" dirty="0">
                <a:latin typeface="Tahoma"/>
                <a:cs typeface="Tahoma"/>
              </a:rPr>
              <a:t>hộp </a:t>
            </a:r>
            <a:r>
              <a:rPr sz="2400" spc="15" dirty="0">
                <a:latin typeface="Tahoma"/>
                <a:cs typeface="Tahoma"/>
              </a:rPr>
              <a:t>có  </a:t>
            </a:r>
            <a:r>
              <a:rPr sz="2400" spc="-5" dirty="0">
                <a:latin typeface="Tahoma"/>
                <a:cs typeface="Tahoma"/>
              </a:rPr>
              <a:t>chứa giá </a:t>
            </a:r>
            <a:r>
              <a:rPr sz="2400" spc="-15" dirty="0">
                <a:latin typeface="Tahoma"/>
                <a:cs typeface="Tahoma"/>
              </a:rPr>
              <a:t>đựng </a:t>
            </a:r>
            <a:r>
              <a:rPr sz="2400" spc="-10" dirty="0">
                <a:latin typeface="Tahoma"/>
                <a:cs typeface="Tahoma"/>
              </a:rPr>
              <a:t>ống </a:t>
            </a:r>
            <a:r>
              <a:rPr sz="2400" spc="10" dirty="0">
                <a:latin typeface="Tahoma"/>
                <a:cs typeface="Tahoma"/>
              </a:rPr>
              <a:t>bệnh </a:t>
            </a:r>
            <a:r>
              <a:rPr sz="2400" spc="5" dirty="0">
                <a:latin typeface="Tahoma"/>
                <a:cs typeface="Tahoma"/>
              </a:rPr>
              <a:t>phẩm </a:t>
            </a:r>
            <a:r>
              <a:rPr sz="2400" spc="10" dirty="0">
                <a:latin typeface="Tahoma"/>
                <a:cs typeface="Tahoma"/>
              </a:rPr>
              <a:t>phù </a:t>
            </a:r>
            <a:r>
              <a:rPr sz="2400" dirty="0">
                <a:latin typeface="Tahoma"/>
                <a:cs typeface="Tahoma"/>
              </a:rPr>
              <a:t>hợp </a:t>
            </a:r>
            <a:r>
              <a:rPr sz="2400" spc="-15" dirty="0">
                <a:latin typeface="Tahoma"/>
                <a:cs typeface="Tahoma"/>
              </a:rPr>
              <a:t>để </a:t>
            </a:r>
            <a:r>
              <a:rPr sz="2400" spc="10" dirty="0">
                <a:latin typeface="Tahoma"/>
                <a:cs typeface="Tahoma"/>
              </a:rPr>
              <a:t>tránh </a:t>
            </a:r>
            <a:r>
              <a:rPr sz="2400" spc="-5" dirty="0">
                <a:latin typeface="Tahoma"/>
                <a:cs typeface="Tahoma"/>
              </a:rPr>
              <a:t>làm </a:t>
            </a:r>
            <a:r>
              <a:rPr sz="2400" spc="-10" dirty="0">
                <a:latin typeface="Tahoma"/>
                <a:cs typeface="Tahoma"/>
              </a:rPr>
              <a:t>ống  </a:t>
            </a:r>
            <a:r>
              <a:rPr sz="2400" spc="-15" dirty="0">
                <a:latin typeface="Tahoma"/>
                <a:cs typeface="Tahoma"/>
              </a:rPr>
              <a:t>đựng </a:t>
            </a:r>
            <a:r>
              <a:rPr sz="2400" spc="10" dirty="0">
                <a:latin typeface="Tahoma"/>
                <a:cs typeface="Tahoma"/>
              </a:rPr>
              <a:t>bệnh </a:t>
            </a:r>
            <a:r>
              <a:rPr sz="2400" spc="5" dirty="0">
                <a:latin typeface="Tahoma"/>
                <a:cs typeface="Tahoma"/>
              </a:rPr>
              <a:t>phẩm </a:t>
            </a:r>
            <a:r>
              <a:rPr sz="2400" spc="-20" dirty="0">
                <a:latin typeface="Tahoma"/>
                <a:cs typeface="Tahoma"/>
              </a:rPr>
              <a:t>đổ,</a:t>
            </a:r>
            <a:r>
              <a:rPr sz="2400" dirty="0">
                <a:latin typeface="Tahoma"/>
                <a:cs typeface="Tahoma"/>
              </a:rPr>
              <a:t> </a:t>
            </a:r>
            <a:r>
              <a:rPr sz="2400" spc="15" dirty="0">
                <a:latin typeface="Tahoma"/>
                <a:cs typeface="Tahoma"/>
              </a:rPr>
              <a:t>tràn</a:t>
            </a:r>
            <a:endParaRPr sz="2400">
              <a:latin typeface="Tahoma"/>
              <a:cs typeface="Tahoma"/>
            </a:endParaRPr>
          </a:p>
          <a:p>
            <a:pPr marL="222250" indent="-209550">
              <a:lnSpc>
                <a:spcPts val="2815"/>
              </a:lnSpc>
              <a:buChar char="-"/>
              <a:tabLst>
                <a:tab pos="222250" algn="l"/>
              </a:tabLst>
            </a:pPr>
            <a:r>
              <a:rPr sz="2400" spc="-10" dirty="0">
                <a:latin typeface="Tahoma"/>
                <a:cs typeface="Tahoma"/>
              </a:rPr>
              <a:t>Đóng </a:t>
            </a:r>
            <a:r>
              <a:rPr sz="2400" spc="5" dirty="0">
                <a:latin typeface="Tahoma"/>
                <a:cs typeface="Tahoma"/>
              </a:rPr>
              <a:t>chặt nắp </a:t>
            </a:r>
            <a:r>
              <a:rPr sz="2400" spc="-10" dirty="0">
                <a:latin typeface="Tahoma"/>
                <a:cs typeface="Tahoma"/>
              </a:rPr>
              <a:t>hộp </a:t>
            </a:r>
            <a:r>
              <a:rPr sz="2400" dirty="0">
                <a:latin typeface="Tahoma"/>
                <a:cs typeface="Tahoma"/>
              </a:rPr>
              <a:t>vận </a:t>
            </a:r>
            <a:r>
              <a:rPr sz="2400" spc="5" dirty="0">
                <a:latin typeface="Tahoma"/>
                <a:cs typeface="Tahoma"/>
              </a:rPr>
              <a:t>chuyển, </a:t>
            </a:r>
            <a:r>
              <a:rPr sz="2400" dirty="0">
                <a:latin typeface="Tahoma"/>
                <a:cs typeface="Tahoma"/>
              </a:rPr>
              <a:t>cởi </a:t>
            </a:r>
            <a:r>
              <a:rPr sz="2400" spc="10" dirty="0">
                <a:latin typeface="Tahoma"/>
                <a:cs typeface="Tahoma"/>
              </a:rPr>
              <a:t>bỏ </a:t>
            </a:r>
            <a:r>
              <a:rPr sz="2400" spc="-15" dirty="0">
                <a:latin typeface="Tahoma"/>
                <a:cs typeface="Tahoma"/>
              </a:rPr>
              <a:t>đồ </a:t>
            </a:r>
            <a:r>
              <a:rPr sz="2400" spc="10" dirty="0">
                <a:latin typeface="Tahoma"/>
                <a:cs typeface="Tahoma"/>
              </a:rPr>
              <a:t>bảo </a:t>
            </a:r>
            <a:r>
              <a:rPr sz="2400" spc="5" dirty="0">
                <a:latin typeface="Tahoma"/>
                <a:cs typeface="Tahoma"/>
              </a:rPr>
              <a:t>hộ</a:t>
            </a:r>
            <a:r>
              <a:rPr sz="2400" spc="-160" dirty="0">
                <a:latin typeface="Tahoma"/>
                <a:cs typeface="Tahoma"/>
              </a:rPr>
              <a:t> </a:t>
            </a:r>
            <a:r>
              <a:rPr sz="2400" spc="10" dirty="0">
                <a:latin typeface="Tahoma"/>
                <a:cs typeface="Tahoma"/>
              </a:rPr>
              <a:t>theo</a:t>
            </a:r>
            <a:endParaRPr sz="2400">
              <a:latin typeface="Tahoma"/>
              <a:cs typeface="Tahoma"/>
            </a:endParaRPr>
          </a:p>
          <a:p>
            <a:pPr marL="12700">
              <a:lnSpc>
                <a:spcPts val="2865"/>
              </a:lnSpc>
            </a:pPr>
            <a:r>
              <a:rPr sz="2400" spc="-5" dirty="0">
                <a:latin typeface="Tahoma"/>
                <a:cs typeface="Tahoma"/>
              </a:rPr>
              <a:t>đúng hướng </a:t>
            </a:r>
            <a:r>
              <a:rPr sz="2400" spc="10" dirty="0">
                <a:latin typeface="Tahoma"/>
                <a:cs typeface="Tahoma"/>
              </a:rPr>
              <a:t>dẫn </a:t>
            </a:r>
            <a:r>
              <a:rPr sz="2400" dirty="0">
                <a:latin typeface="Tahoma"/>
                <a:cs typeface="Tahoma"/>
              </a:rPr>
              <a:t>và </a:t>
            </a:r>
            <a:r>
              <a:rPr sz="2400" spc="10" dirty="0">
                <a:latin typeface="Tahoma"/>
                <a:cs typeface="Tahoma"/>
              </a:rPr>
              <a:t>quy</a:t>
            </a:r>
            <a:r>
              <a:rPr sz="2400" spc="-85" dirty="0">
                <a:latin typeface="Tahoma"/>
                <a:cs typeface="Tahoma"/>
              </a:rPr>
              <a:t> </a:t>
            </a:r>
            <a:r>
              <a:rPr sz="2400" spc="-10" dirty="0">
                <a:latin typeface="Tahoma"/>
                <a:cs typeface="Tahoma"/>
              </a:rPr>
              <a:t>định</a:t>
            </a:r>
            <a:endParaRPr sz="2400">
              <a:latin typeface="Tahoma"/>
              <a:cs typeface="Tahoma"/>
            </a:endParaRPr>
          </a:p>
          <a:p>
            <a:pPr marL="12700" marR="5080">
              <a:lnSpc>
                <a:spcPct val="99100"/>
              </a:lnSpc>
              <a:spcBef>
                <a:spcPts val="75"/>
              </a:spcBef>
              <a:buChar char="-"/>
              <a:tabLst>
                <a:tab pos="317500" algn="l"/>
                <a:tab pos="318135" algn="l"/>
              </a:tabLst>
            </a:pPr>
            <a:r>
              <a:rPr sz="2400" spc="-5" dirty="0">
                <a:latin typeface="Tahoma"/>
                <a:cs typeface="Tahoma"/>
              </a:rPr>
              <a:t>Nhanh chóng </a:t>
            </a:r>
            <a:r>
              <a:rPr sz="2400" spc="5" dirty="0">
                <a:latin typeface="Tahoma"/>
                <a:cs typeface="Tahoma"/>
              </a:rPr>
              <a:t>chuyển </a:t>
            </a:r>
            <a:r>
              <a:rPr sz="2400" spc="-10" dirty="0">
                <a:latin typeface="Tahoma"/>
                <a:cs typeface="Tahoma"/>
              </a:rPr>
              <a:t>hộp </a:t>
            </a:r>
            <a:r>
              <a:rPr sz="2400" spc="5" dirty="0">
                <a:latin typeface="Tahoma"/>
                <a:cs typeface="Tahoma"/>
              </a:rPr>
              <a:t>bệnh phẩm </a:t>
            </a:r>
            <a:r>
              <a:rPr sz="2400" dirty="0">
                <a:latin typeface="Tahoma"/>
                <a:cs typeface="Tahoma"/>
              </a:rPr>
              <a:t>và </a:t>
            </a:r>
            <a:r>
              <a:rPr sz="2400" spc="-5" dirty="0">
                <a:latin typeface="Tahoma"/>
                <a:cs typeface="Tahoma"/>
              </a:rPr>
              <a:t>giấy </a:t>
            </a:r>
            <a:r>
              <a:rPr sz="2400" spc="5" dirty="0">
                <a:latin typeface="Tahoma"/>
                <a:cs typeface="Tahoma"/>
              </a:rPr>
              <a:t>chỉ </a:t>
            </a:r>
            <a:r>
              <a:rPr sz="2400" spc="-15" dirty="0">
                <a:latin typeface="Tahoma"/>
                <a:cs typeface="Tahoma"/>
              </a:rPr>
              <a:t>định </a:t>
            </a:r>
            <a:r>
              <a:rPr sz="2400" spc="-10" dirty="0">
                <a:latin typeface="Tahoma"/>
                <a:cs typeface="Tahoma"/>
              </a:rPr>
              <a:t>lên  khoa </a:t>
            </a:r>
            <a:r>
              <a:rPr sz="2400" spc="5" dirty="0">
                <a:latin typeface="Tahoma"/>
                <a:cs typeface="Tahoma"/>
              </a:rPr>
              <a:t>xét </a:t>
            </a:r>
            <a:r>
              <a:rPr sz="2400" dirty="0">
                <a:latin typeface="Tahoma"/>
                <a:cs typeface="Tahoma"/>
              </a:rPr>
              <a:t>nghiệm. </a:t>
            </a:r>
            <a:r>
              <a:rPr sz="2400" spc="-5" dirty="0">
                <a:latin typeface="Tahoma"/>
                <a:cs typeface="Tahoma"/>
              </a:rPr>
              <a:t>Chú </a:t>
            </a:r>
            <a:r>
              <a:rPr sz="2400" dirty="0">
                <a:latin typeface="Tahoma"/>
                <a:cs typeface="Tahoma"/>
              </a:rPr>
              <a:t>ý </a:t>
            </a:r>
            <a:r>
              <a:rPr sz="2400" spc="5" dirty="0">
                <a:latin typeface="Tahoma"/>
                <a:cs typeface="Tahoma"/>
              </a:rPr>
              <a:t>cần </a:t>
            </a:r>
            <a:r>
              <a:rPr sz="2400" spc="-15" dirty="0">
                <a:latin typeface="Tahoma"/>
                <a:cs typeface="Tahoma"/>
              </a:rPr>
              <a:t>để </a:t>
            </a:r>
            <a:r>
              <a:rPr sz="2400" dirty="0">
                <a:latin typeface="Tahoma"/>
                <a:cs typeface="Tahoma"/>
              </a:rPr>
              <a:t>riêng </a:t>
            </a:r>
            <a:r>
              <a:rPr sz="2400" spc="15" dirty="0">
                <a:latin typeface="Tahoma"/>
                <a:cs typeface="Tahoma"/>
              </a:rPr>
              <a:t>rẽ </a:t>
            </a:r>
            <a:r>
              <a:rPr sz="2400" dirty="0">
                <a:latin typeface="Tahoma"/>
                <a:cs typeface="Tahoma"/>
              </a:rPr>
              <a:t>giấy </a:t>
            </a:r>
            <a:r>
              <a:rPr sz="2400" spc="5" dirty="0">
                <a:latin typeface="Tahoma"/>
                <a:cs typeface="Tahoma"/>
              </a:rPr>
              <a:t>chỉ </a:t>
            </a:r>
            <a:r>
              <a:rPr sz="2400" spc="-15" dirty="0">
                <a:latin typeface="Tahoma"/>
                <a:cs typeface="Tahoma"/>
              </a:rPr>
              <a:t>định </a:t>
            </a:r>
            <a:r>
              <a:rPr sz="2400" spc="10" dirty="0">
                <a:latin typeface="Tahoma"/>
                <a:cs typeface="Tahoma"/>
              </a:rPr>
              <a:t>xét  </a:t>
            </a:r>
            <a:r>
              <a:rPr sz="2400" dirty="0">
                <a:latin typeface="Tahoma"/>
                <a:cs typeface="Tahoma"/>
              </a:rPr>
              <a:t>nghiệm </a:t>
            </a:r>
            <a:r>
              <a:rPr sz="2400" spc="5" dirty="0">
                <a:latin typeface="Tahoma"/>
                <a:cs typeface="Tahoma"/>
              </a:rPr>
              <a:t>bên </a:t>
            </a:r>
            <a:r>
              <a:rPr sz="2400" dirty="0">
                <a:latin typeface="Tahoma"/>
                <a:cs typeface="Tahoma"/>
              </a:rPr>
              <a:t>ngoài </a:t>
            </a:r>
            <a:r>
              <a:rPr sz="2400" spc="-10" dirty="0">
                <a:latin typeface="Tahoma"/>
                <a:cs typeface="Tahoma"/>
              </a:rPr>
              <a:t>hộp </a:t>
            </a:r>
            <a:r>
              <a:rPr sz="2400" spc="-15" dirty="0">
                <a:latin typeface="Tahoma"/>
                <a:cs typeface="Tahoma"/>
              </a:rPr>
              <a:t>đựng </a:t>
            </a:r>
            <a:r>
              <a:rPr sz="2400" spc="5" dirty="0">
                <a:latin typeface="Tahoma"/>
                <a:cs typeface="Tahoma"/>
              </a:rPr>
              <a:t>bệnh</a:t>
            </a:r>
            <a:r>
              <a:rPr sz="2400" spc="-50" dirty="0">
                <a:latin typeface="Tahoma"/>
                <a:cs typeface="Tahoma"/>
              </a:rPr>
              <a:t> </a:t>
            </a:r>
            <a:r>
              <a:rPr sz="2400" spc="5" dirty="0">
                <a:latin typeface="Tahoma"/>
                <a:cs typeface="Tahoma"/>
              </a:rPr>
              <a:t>phẩm</a:t>
            </a:r>
            <a:endParaRPr sz="2400">
              <a:latin typeface="Tahoma"/>
              <a:cs typeface="Tahoma"/>
            </a:endParaRPr>
          </a:p>
          <a:p>
            <a:pPr marL="12700" marR="429259">
              <a:lnSpc>
                <a:spcPts val="2850"/>
              </a:lnSpc>
              <a:spcBef>
                <a:spcPts val="170"/>
              </a:spcBef>
              <a:buChar char="-"/>
              <a:tabLst>
                <a:tab pos="222250" algn="l"/>
              </a:tabLst>
            </a:pPr>
            <a:r>
              <a:rPr sz="2400" spc="-40" dirty="0">
                <a:latin typeface="Tahoma"/>
                <a:cs typeface="Tahoma"/>
              </a:rPr>
              <a:t>Trong </a:t>
            </a:r>
            <a:r>
              <a:rPr sz="2400" spc="5" dirty="0">
                <a:latin typeface="Tahoma"/>
                <a:cs typeface="Tahoma"/>
              </a:rPr>
              <a:t>trường </a:t>
            </a:r>
            <a:r>
              <a:rPr sz="2400" dirty="0">
                <a:latin typeface="Tahoma"/>
                <a:cs typeface="Tahoma"/>
              </a:rPr>
              <a:t>hợp chưa vận </a:t>
            </a:r>
            <a:r>
              <a:rPr sz="2400" spc="5" dirty="0">
                <a:latin typeface="Tahoma"/>
                <a:cs typeface="Tahoma"/>
              </a:rPr>
              <a:t>chuyển </a:t>
            </a:r>
            <a:r>
              <a:rPr sz="2400" spc="10" dirty="0">
                <a:latin typeface="Tahoma"/>
                <a:cs typeface="Tahoma"/>
              </a:rPr>
              <a:t>ngay </a:t>
            </a:r>
            <a:r>
              <a:rPr sz="2400" spc="-15" dirty="0">
                <a:latin typeface="Tahoma"/>
                <a:cs typeface="Tahoma"/>
              </a:rPr>
              <a:t>được </a:t>
            </a:r>
            <a:r>
              <a:rPr sz="2400" spc="5" dirty="0">
                <a:latin typeface="Tahoma"/>
                <a:cs typeface="Tahoma"/>
              </a:rPr>
              <a:t>cần</a:t>
            </a:r>
            <a:r>
              <a:rPr sz="2400" spc="-190" dirty="0">
                <a:latin typeface="Tahoma"/>
                <a:cs typeface="Tahoma"/>
              </a:rPr>
              <a:t> </a:t>
            </a:r>
            <a:r>
              <a:rPr sz="2400" spc="5" dirty="0">
                <a:latin typeface="Tahoma"/>
                <a:cs typeface="Tahoma"/>
              </a:rPr>
              <a:t>bảo  quản </a:t>
            </a:r>
            <a:r>
              <a:rPr sz="2400" spc="10" dirty="0">
                <a:latin typeface="Tahoma"/>
                <a:cs typeface="Tahoma"/>
              </a:rPr>
              <a:t>bệnh </a:t>
            </a:r>
            <a:r>
              <a:rPr sz="2400" spc="5" dirty="0">
                <a:latin typeface="Tahoma"/>
                <a:cs typeface="Tahoma"/>
              </a:rPr>
              <a:t>phẩm </a:t>
            </a:r>
            <a:r>
              <a:rPr sz="2400" dirty="0">
                <a:latin typeface="Tahoma"/>
                <a:cs typeface="Tahoma"/>
              </a:rPr>
              <a:t>đúng </a:t>
            </a:r>
            <a:r>
              <a:rPr sz="2400" spc="-15" dirty="0">
                <a:latin typeface="Tahoma"/>
                <a:cs typeface="Tahoma"/>
              </a:rPr>
              <a:t>điều </a:t>
            </a:r>
            <a:r>
              <a:rPr sz="2400" spc="-5" dirty="0">
                <a:latin typeface="Tahoma"/>
                <a:cs typeface="Tahoma"/>
              </a:rPr>
              <a:t>kiện </a:t>
            </a:r>
            <a:r>
              <a:rPr sz="2400" spc="10" dirty="0">
                <a:latin typeface="Tahoma"/>
                <a:cs typeface="Tahoma"/>
              </a:rPr>
              <a:t>quy</a:t>
            </a:r>
            <a:r>
              <a:rPr sz="2400" spc="-130" dirty="0">
                <a:latin typeface="Tahoma"/>
                <a:cs typeface="Tahoma"/>
              </a:rPr>
              <a:t> </a:t>
            </a:r>
            <a:r>
              <a:rPr sz="2400" spc="-10" dirty="0">
                <a:latin typeface="Tahoma"/>
                <a:cs typeface="Tahoma"/>
              </a:rPr>
              <a:t>định</a:t>
            </a:r>
            <a:endParaRPr sz="2400">
              <a:latin typeface="Tahoma"/>
              <a:cs typeface="Tahom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61744" y="414274"/>
            <a:ext cx="6235700" cy="449580"/>
          </a:xfrm>
          <a:prstGeom prst="rect">
            <a:avLst/>
          </a:prstGeom>
        </p:spPr>
        <p:txBody>
          <a:bodyPr vert="horz" wrap="square" lIns="0" tIns="16510" rIns="0" bIns="0" rtlCol="0">
            <a:spAutoFit/>
          </a:bodyPr>
          <a:lstStyle/>
          <a:p>
            <a:pPr marL="12700">
              <a:lnSpc>
                <a:spcPct val="100000"/>
              </a:lnSpc>
              <a:spcBef>
                <a:spcPts val="130"/>
              </a:spcBef>
            </a:pPr>
            <a:r>
              <a:rPr sz="2750" b="0" spc="10" dirty="0">
                <a:solidFill>
                  <a:srgbClr val="000000"/>
                </a:solidFill>
                <a:latin typeface="Tahoma"/>
                <a:cs typeface="Tahoma"/>
              </a:rPr>
              <a:t>VẬN </a:t>
            </a:r>
            <a:r>
              <a:rPr sz="2750" b="0" spc="5" dirty="0">
                <a:solidFill>
                  <a:srgbClr val="000000"/>
                </a:solidFill>
                <a:latin typeface="Tahoma"/>
                <a:cs typeface="Tahoma"/>
              </a:rPr>
              <a:t>CHUYỂN </a:t>
            </a:r>
            <a:r>
              <a:rPr sz="2750" b="0" spc="25" dirty="0">
                <a:solidFill>
                  <a:srgbClr val="000000"/>
                </a:solidFill>
                <a:latin typeface="Tahoma"/>
                <a:cs typeface="Tahoma"/>
              </a:rPr>
              <a:t>BỆNH </a:t>
            </a:r>
            <a:r>
              <a:rPr sz="2750" b="0" spc="5" dirty="0">
                <a:solidFill>
                  <a:srgbClr val="000000"/>
                </a:solidFill>
                <a:latin typeface="Tahoma"/>
                <a:cs typeface="Tahoma"/>
              </a:rPr>
              <a:t>PHẨM </a:t>
            </a:r>
            <a:r>
              <a:rPr sz="2750" b="0" spc="15" dirty="0">
                <a:solidFill>
                  <a:srgbClr val="000000"/>
                </a:solidFill>
                <a:latin typeface="Tahoma"/>
                <a:cs typeface="Tahoma"/>
              </a:rPr>
              <a:t>NGOẠI</a:t>
            </a:r>
            <a:r>
              <a:rPr sz="2750" b="0" spc="305" dirty="0">
                <a:solidFill>
                  <a:srgbClr val="000000"/>
                </a:solidFill>
                <a:latin typeface="Tahoma"/>
                <a:cs typeface="Tahoma"/>
              </a:rPr>
              <a:t> </a:t>
            </a:r>
            <a:r>
              <a:rPr sz="2750" b="0" spc="20" dirty="0">
                <a:solidFill>
                  <a:srgbClr val="000000"/>
                </a:solidFill>
                <a:latin typeface="Tahoma"/>
                <a:cs typeface="Tahoma"/>
              </a:rPr>
              <a:t>VIỆN</a:t>
            </a:r>
            <a:endParaRPr sz="2750">
              <a:latin typeface="Tahoma"/>
              <a:cs typeface="Tahoma"/>
            </a:endParaRPr>
          </a:p>
        </p:txBody>
      </p:sp>
      <p:sp>
        <p:nvSpPr>
          <p:cNvPr id="3" name="object 3"/>
          <p:cNvSpPr txBox="1">
            <a:spLocks noGrp="1"/>
          </p:cNvSpPr>
          <p:nvPr>
            <p:ph type="body" idx="1"/>
          </p:nvPr>
        </p:nvSpPr>
        <p:spPr>
          <a:prstGeom prst="rect">
            <a:avLst/>
          </a:prstGeom>
        </p:spPr>
        <p:txBody>
          <a:bodyPr vert="horz" wrap="square" lIns="0" tIns="15875" rIns="0" bIns="0" rtlCol="0">
            <a:spAutoFit/>
          </a:bodyPr>
          <a:lstStyle/>
          <a:p>
            <a:pPr marL="73025" marR="167005">
              <a:lnSpc>
                <a:spcPct val="100000"/>
              </a:lnSpc>
              <a:spcBef>
                <a:spcPts val="125"/>
              </a:spcBef>
            </a:pPr>
            <a:r>
              <a:rPr spc="10" dirty="0"/>
              <a:t>-Bệnh</a:t>
            </a:r>
            <a:r>
              <a:rPr spc="-30" dirty="0"/>
              <a:t> </a:t>
            </a:r>
            <a:r>
              <a:rPr spc="10" dirty="0"/>
              <a:t>phẩm</a:t>
            </a:r>
            <a:r>
              <a:rPr spc="-75" dirty="0"/>
              <a:t> </a:t>
            </a:r>
            <a:r>
              <a:rPr spc="5" dirty="0"/>
              <a:t>sau</a:t>
            </a:r>
            <a:r>
              <a:rPr spc="-30" dirty="0"/>
              <a:t> </a:t>
            </a:r>
            <a:r>
              <a:rPr spc="-5" dirty="0"/>
              <a:t>khi</a:t>
            </a:r>
            <a:r>
              <a:rPr spc="-35" dirty="0"/>
              <a:t> </a:t>
            </a:r>
            <a:r>
              <a:rPr spc="10" dirty="0"/>
              <a:t>thu</a:t>
            </a:r>
            <a:r>
              <a:rPr spc="-35" dirty="0"/>
              <a:t> </a:t>
            </a:r>
            <a:r>
              <a:rPr spc="5" dirty="0"/>
              <a:t>thập,</a:t>
            </a:r>
            <a:r>
              <a:rPr spc="-40" dirty="0"/>
              <a:t> </a:t>
            </a:r>
            <a:r>
              <a:rPr spc="-5" dirty="0"/>
              <a:t>kiểm</a:t>
            </a:r>
            <a:r>
              <a:rPr spc="5" dirty="0"/>
              <a:t> </a:t>
            </a:r>
            <a:r>
              <a:rPr spc="10" dirty="0"/>
              <a:t>tra</a:t>
            </a:r>
            <a:r>
              <a:rPr spc="-35" dirty="0"/>
              <a:t> </a:t>
            </a:r>
            <a:r>
              <a:rPr spc="-5" dirty="0"/>
              <a:t>lại</a:t>
            </a:r>
            <a:r>
              <a:rPr spc="-40" dirty="0"/>
              <a:t> </a:t>
            </a:r>
            <a:r>
              <a:rPr spc="10" dirty="0"/>
              <a:t>thông</a:t>
            </a:r>
            <a:r>
              <a:rPr spc="-90" dirty="0"/>
              <a:t> </a:t>
            </a:r>
            <a:r>
              <a:rPr dirty="0"/>
              <a:t>tin</a:t>
            </a:r>
            <a:r>
              <a:rPr spc="50" dirty="0"/>
              <a:t> </a:t>
            </a:r>
            <a:r>
              <a:rPr spc="5" dirty="0"/>
              <a:t>bệnh</a:t>
            </a:r>
            <a:r>
              <a:rPr spc="-105" dirty="0"/>
              <a:t> </a:t>
            </a:r>
            <a:r>
              <a:rPr spc="5" dirty="0"/>
              <a:t>nhân</a:t>
            </a:r>
            <a:r>
              <a:rPr spc="-30" dirty="0"/>
              <a:t> </a:t>
            </a:r>
            <a:r>
              <a:rPr spc="-5" dirty="0"/>
              <a:t>và</a:t>
            </a:r>
            <a:r>
              <a:rPr spc="40" dirty="0"/>
              <a:t> </a:t>
            </a:r>
            <a:r>
              <a:rPr spc="-5" dirty="0"/>
              <a:t>độ</a:t>
            </a:r>
            <a:r>
              <a:rPr dirty="0"/>
              <a:t> </a:t>
            </a:r>
            <a:r>
              <a:rPr spc="5" dirty="0"/>
              <a:t>an  </a:t>
            </a:r>
            <a:r>
              <a:rPr spc="10" dirty="0"/>
              <a:t>toàn </a:t>
            </a:r>
            <a:r>
              <a:rPr dirty="0"/>
              <a:t>của </a:t>
            </a:r>
            <a:r>
              <a:rPr spc="15" dirty="0"/>
              <a:t>ống</a:t>
            </a:r>
            <a:r>
              <a:rPr spc="-180" dirty="0"/>
              <a:t> </a:t>
            </a:r>
            <a:r>
              <a:rPr spc="-5" dirty="0"/>
              <a:t>đựng</a:t>
            </a:r>
          </a:p>
          <a:p>
            <a:pPr marL="73025">
              <a:lnSpc>
                <a:spcPct val="100000"/>
              </a:lnSpc>
              <a:spcBef>
                <a:spcPts val="10"/>
              </a:spcBef>
            </a:pPr>
            <a:r>
              <a:rPr spc="10" dirty="0"/>
              <a:t>-</a:t>
            </a:r>
            <a:r>
              <a:rPr spc="-15" dirty="0"/>
              <a:t> </a:t>
            </a:r>
            <a:r>
              <a:rPr spc="20" dirty="0"/>
              <a:t>Đóng</a:t>
            </a:r>
            <a:r>
              <a:rPr spc="-100" dirty="0"/>
              <a:t> </a:t>
            </a:r>
            <a:r>
              <a:rPr spc="15" dirty="0"/>
              <a:t>gói</a:t>
            </a:r>
            <a:r>
              <a:rPr spc="-35" dirty="0"/>
              <a:t> </a:t>
            </a:r>
            <a:r>
              <a:rPr spc="5" dirty="0"/>
              <a:t>bệnh</a:t>
            </a:r>
            <a:r>
              <a:rPr spc="-30" dirty="0"/>
              <a:t> </a:t>
            </a:r>
            <a:r>
              <a:rPr spc="10" dirty="0"/>
              <a:t>phẩm</a:t>
            </a:r>
            <a:r>
              <a:rPr spc="-75" dirty="0"/>
              <a:t> </a:t>
            </a:r>
            <a:r>
              <a:rPr dirty="0"/>
              <a:t>theo</a:t>
            </a:r>
            <a:r>
              <a:rPr spc="-75" dirty="0"/>
              <a:t> </a:t>
            </a:r>
            <a:r>
              <a:rPr dirty="0"/>
              <a:t>đúng</a:t>
            </a:r>
            <a:r>
              <a:rPr spc="-20" dirty="0"/>
              <a:t> </a:t>
            </a:r>
            <a:r>
              <a:rPr spc="10" dirty="0"/>
              <a:t>qui</a:t>
            </a:r>
            <a:r>
              <a:rPr spc="-40" dirty="0"/>
              <a:t> </a:t>
            </a:r>
            <a:r>
              <a:rPr spc="-5" dirty="0"/>
              <a:t>định:</a:t>
            </a:r>
            <a:r>
              <a:rPr spc="10" dirty="0"/>
              <a:t> </a:t>
            </a:r>
            <a:r>
              <a:rPr spc="25" dirty="0"/>
              <a:t>gồm</a:t>
            </a:r>
            <a:r>
              <a:rPr spc="-75" dirty="0"/>
              <a:t> </a:t>
            </a:r>
            <a:r>
              <a:rPr spc="15" dirty="0"/>
              <a:t>3</a:t>
            </a:r>
            <a:r>
              <a:rPr spc="-5" dirty="0"/>
              <a:t> lớp</a:t>
            </a:r>
          </a:p>
          <a:p>
            <a:pPr marL="988060">
              <a:lnSpc>
                <a:spcPct val="100000"/>
              </a:lnSpc>
            </a:pPr>
            <a:r>
              <a:rPr spc="20" dirty="0"/>
              <a:t>+ </a:t>
            </a:r>
            <a:r>
              <a:rPr spc="-5" dirty="0"/>
              <a:t>Lớp </a:t>
            </a:r>
            <a:r>
              <a:rPr spc="15" dirty="0"/>
              <a:t>1: </a:t>
            </a:r>
            <a:r>
              <a:rPr dirty="0"/>
              <a:t>lớp </a:t>
            </a:r>
            <a:r>
              <a:rPr spc="-5" dirty="0"/>
              <a:t>vật liệu </a:t>
            </a:r>
            <a:r>
              <a:rPr spc="5" dirty="0"/>
              <a:t>hấp thụ </a:t>
            </a:r>
            <a:r>
              <a:rPr dirty="0"/>
              <a:t>(giấy </a:t>
            </a:r>
            <a:r>
              <a:rPr spc="10" dirty="0"/>
              <a:t>thấm, </a:t>
            </a:r>
            <a:r>
              <a:rPr spc="-5" dirty="0"/>
              <a:t>khăn </a:t>
            </a:r>
            <a:r>
              <a:rPr spc="20" dirty="0"/>
              <a:t>mềm</a:t>
            </a:r>
            <a:r>
              <a:rPr spc="-320" dirty="0"/>
              <a:t> </a:t>
            </a:r>
            <a:r>
              <a:rPr spc="5" dirty="0"/>
              <a:t>thấm</a:t>
            </a:r>
          </a:p>
          <a:p>
            <a:pPr marL="73025">
              <a:lnSpc>
                <a:spcPct val="100000"/>
              </a:lnSpc>
              <a:spcBef>
                <a:spcPts val="5"/>
              </a:spcBef>
            </a:pPr>
            <a:r>
              <a:rPr spc="-5" dirty="0"/>
              <a:t>nước…)</a:t>
            </a:r>
          </a:p>
          <a:p>
            <a:pPr marL="988060">
              <a:lnSpc>
                <a:spcPct val="100000"/>
              </a:lnSpc>
              <a:spcBef>
                <a:spcPts val="5"/>
              </a:spcBef>
            </a:pPr>
            <a:r>
              <a:rPr spc="20" dirty="0"/>
              <a:t>+ </a:t>
            </a:r>
            <a:r>
              <a:rPr spc="-5" dirty="0"/>
              <a:t>Lớp </a:t>
            </a:r>
            <a:r>
              <a:rPr spc="15" dirty="0"/>
              <a:t>2: </a:t>
            </a:r>
            <a:r>
              <a:rPr spc="-5" dirty="0"/>
              <a:t>Lớp </a:t>
            </a:r>
            <a:r>
              <a:rPr spc="5" dirty="0"/>
              <a:t>chống </a:t>
            </a:r>
            <a:r>
              <a:rPr spc="15" dirty="0"/>
              <a:t>rò rỉ </a:t>
            </a:r>
            <a:r>
              <a:rPr spc="5" dirty="0"/>
              <a:t>(lọ, </a:t>
            </a:r>
            <a:r>
              <a:rPr spc="20" dirty="0"/>
              <a:t>hộp</a:t>
            </a:r>
            <a:r>
              <a:rPr spc="-380" dirty="0"/>
              <a:t> </a:t>
            </a:r>
            <a:r>
              <a:rPr spc="-5" dirty="0"/>
              <a:t>kín)</a:t>
            </a:r>
          </a:p>
          <a:p>
            <a:pPr marL="988060">
              <a:lnSpc>
                <a:spcPct val="100000"/>
              </a:lnSpc>
            </a:pPr>
            <a:r>
              <a:rPr spc="20" dirty="0"/>
              <a:t>+ </a:t>
            </a:r>
            <a:r>
              <a:rPr spc="-5" dirty="0"/>
              <a:t>Lớp </a:t>
            </a:r>
            <a:r>
              <a:rPr spc="15" dirty="0"/>
              <a:t>3: </a:t>
            </a:r>
            <a:r>
              <a:rPr spc="-5" dirty="0"/>
              <a:t>Lớp </a:t>
            </a:r>
            <a:r>
              <a:rPr spc="10" dirty="0"/>
              <a:t>bảo </a:t>
            </a:r>
            <a:r>
              <a:rPr spc="-5" dirty="0"/>
              <a:t>vệ </a:t>
            </a:r>
            <a:r>
              <a:rPr spc="5" dirty="0"/>
              <a:t>(lọ, </a:t>
            </a:r>
            <a:r>
              <a:rPr spc="15" dirty="0"/>
              <a:t>hộp </a:t>
            </a:r>
            <a:r>
              <a:rPr spc="10" dirty="0"/>
              <a:t>rắn </a:t>
            </a:r>
            <a:r>
              <a:rPr spc="-10" dirty="0"/>
              <a:t>chắc, </a:t>
            </a:r>
            <a:r>
              <a:rPr spc="5" dirty="0"/>
              <a:t>chống </a:t>
            </a:r>
            <a:r>
              <a:rPr spc="-5" dirty="0"/>
              <a:t>được </a:t>
            </a:r>
            <a:r>
              <a:rPr spc="-45" dirty="0"/>
              <a:t>va</a:t>
            </a:r>
            <a:r>
              <a:rPr spc="-245" dirty="0"/>
              <a:t> </a:t>
            </a:r>
            <a:r>
              <a:rPr dirty="0"/>
              <a:t>đập)</a:t>
            </a:r>
          </a:p>
          <a:p>
            <a:pPr marL="244475" indent="-171450">
              <a:lnSpc>
                <a:spcPct val="100000"/>
              </a:lnSpc>
              <a:spcBef>
                <a:spcPts val="5"/>
              </a:spcBef>
              <a:buChar char="-"/>
              <a:tabLst>
                <a:tab pos="244475" algn="l"/>
              </a:tabLst>
            </a:pPr>
            <a:r>
              <a:rPr spc="5" dirty="0"/>
              <a:t>Sau </a:t>
            </a:r>
            <a:r>
              <a:rPr spc="-5" dirty="0"/>
              <a:t>khi </a:t>
            </a:r>
            <a:r>
              <a:rPr spc="10" dirty="0"/>
              <a:t>đóng </a:t>
            </a:r>
            <a:r>
              <a:rPr spc="15" dirty="0"/>
              <a:t>gói </a:t>
            </a:r>
            <a:r>
              <a:rPr spc="5" dirty="0"/>
              <a:t>xong </a:t>
            </a:r>
            <a:r>
              <a:rPr spc="15" dirty="0"/>
              <a:t>3 </a:t>
            </a:r>
            <a:r>
              <a:rPr dirty="0"/>
              <a:t>lớp, </a:t>
            </a:r>
            <a:r>
              <a:rPr spc="-5" dirty="0"/>
              <a:t>chuyển vào </a:t>
            </a:r>
            <a:r>
              <a:rPr spc="20" dirty="0"/>
              <a:t>hộp </a:t>
            </a:r>
            <a:r>
              <a:rPr spc="-5" dirty="0"/>
              <a:t>vận</a:t>
            </a:r>
            <a:r>
              <a:rPr spc="-330" dirty="0"/>
              <a:t> </a:t>
            </a:r>
            <a:r>
              <a:rPr spc="-5" dirty="0"/>
              <a:t>chuyển</a:t>
            </a:r>
          </a:p>
          <a:p>
            <a:pPr marL="244475" indent="-171450">
              <a:lnSpc>
                <a:spcPct val="100000"/>
              </a:lnSpc>
              <a:spcBef>
                <a:spcPts val="5"/>
              </a:spcBef>
              <a:buChar char="-"/>
              <a:tabLst>
                <a:tab pos="244475" algn="l"/>
              </a:tabLst>
            </a:pPr>
            <a:r>
              <a:rPr spc="20" dirty="0"/>
              <a:t>Đóng </a:t>
            </a:r>
            <a:r>
              <a:rPr spc="-5" dirty="0"/>
              <a:t>chặt </a:t>
            </a:r>
            <a:r>
              <a:rPr spc="5" dirty="0"/>
              <a:t>nắp </a:t>
            </a:r>
            <a:r>
              <a:rPr spc="15" dirty="0"/>
              <a:t>hộp </a:t>
            </a:r>
            <a:r>
              <a:rPr spc="-5" dirty="0"/>
              <a:t>vận chuyển, </a:t>
            </a:r>
            <a:r>
              <a:rPr spc="-10" dirty="0"/>
              <a:t>cởi </a:t>
            </a:r>
            <a:r>
              <a:rPr spc="15" dirty="0"/>
              <a:t>bỏ </a:t>
            </a:r>
            <a:r>
              <a:rPr spc="-5" dirty="0"/>
              <a:t>đồ </a:t>
            </a:r>
            <a:r>
              <a:rPr spc="10" dirty="0"/>
              <a:t>bảo hộ </a:t>
            </a:r>
            <a:r>
              <a:rPr dirty="0"/>
              <a:t>theo đúng </a:t>
            </a:r>
            <a:r>
              <a:rPr spc="5" dirty="0"/>
              <a:t>hướng</a:t>
            </a:r>
            <a:r>
              <a:rPr spc="-355" dirty="0"/>
              <a:t> </a:t>
            </a:r>
            <a:r>
              <a:rPr spc="10" dirty="0"/>
              <a:t>dẫn</a:t>
            </a:r>
          </a:p>
          <a:p>
            <a:pPr marL="73025">
              <a:lnSpc>
                <a:spcPct val="100000"/>
              </a:lnSpc>
            </a:pPr>
            <a:r>
              <a:rPr spc="-5" dirty="0"/>
              <a:t>và </a:t>
            </a:r>
            <a:r>
              <a:rPr spc="10" dirty="0"/>
              <a:t>quy</a:t>
            </a:r>
            <a:r>
              <a:rPr spc="-25" dirty="0"/>
              <a:t> </a:t>
            </a:r>
            <a:r>
              <a:rPr dirty="0"/>
              <a:t>định</a:t>
            </a:r>
          </a:p>
          <a:p>
            <a:pPr marL="73025" marR="330835">
              <a:lnSpc>
                <a:spcPct val="100000"/>
              </a:lnSpc>
              <a:spcBef>
                <a:spcPts val="5"/>
              </a:spcBef>
              <a:buChar char="-"/>
              <a:tabLst>
                <a:tab pos="329565" algn="l"/>
                <a:tab pos="330200" algn="l"/>
              </a:tabLst>
            </a:pPr>
            <a:r>
              <a:rPr spc="5" dirty="0"/>
              <a:t>Nhanh chóng </a:t>
            </a:r>
            <a:r>
              <a:rPr spc="-5" dirty="0"/>
              <a:t>chuyển </a:t>
            </a:r>
            <a:r>
              <a:rPr spc="20" dirty="0"/>
              <a:t>hộp </a:t>
            </a:r>
            <a:r>
              <a:rPr spc="5" dirty="0"/>
              <a:t>bệnh </a:t>
            </a:r>
            <a:r>
              <a:rPr spc="10" dirty="0"/>
              <a:t>phẩm </a:t>
            </a:r>
            <a:r>
              <a:rPr spc="-5" dirty="0"/>
              <a:t>và </a:t>
            </a:r>
            <a:r>
              <a:rPr dirty="0"/>
              <a:t>giấy </a:t>
            </a:r>
            <a:r>
              <a:rPr spc="-5" dirty="0"/>
              <a:t>chỉ định </a:t>
            </a:r>
            <a:r>
              <a:rPr dirty="0"/>
              <a:t>lên </a:t>
            </a:r>
            <a:r>
              <a:rPr spc="5" dirty="0"/>
              <a:t>khoa </a:t>
            </a:r>
            <a:r>
              <a:rPr spc="-5" dirty="0"/>
              <a:t>xét  </a:t>
            </a:r>
            <a:r>
              <a:rPr spc="10" dirty="0"/>
              <a:t>nghiệm. </a:t>
            </a:r>
            <a:r>
              <a:rPr spc="5" dirty="0"/>
              <a:t>Chú </a:t>
            </a:r>
            <a:r>
              <a:rPr spc="10" dirty="0"/>
              <a:t>ý </a:t>
            </a:r>
            <a:r>
              <a:rPr spc="-5" dirty="0"/>
              <a:t>cần để </a:t>
            </a:r>
            <a:r>
              <a:rPr spc="5" dirty="0"/>
              <a:t>riêng </a:t>
            </a:r>
            <a:r>
              <a:rPr spc="15" dirty="0"/>
              <a:t>rẽ </a:t>
            </a:r>
            <a:r>
              <a:rPr spc="5" dirty="0"/>
              <a:t>giấy </a:t>
            </a:r>
            <a:r>
              <a:rPr spc="-10" dirty="0"/>
              <a:t>chỉ </a:t>
            </a:r>
            <a:r>
              <a:rPr spc="-5" dirty="0"/>
              <a:t>định xét </a:t>
            </a:r>
            <a:r>
              <a:rPr spc="5" dirty="0"/>
              <a:t>nghiệm </a:t>
            </a:r>
            <a:r>
              <a:rPr spc="10" dirty="0"/>
              <a:t>bên ngoài</a:t>
            </a:r>
            <a:r>
              <a:rPr spc="-440" dirty="0"/>
              <a:t> </a:t>
            </a:r>
            <a:r>
              <a:rPr spc="15" dirty="0"/>
              <a:t>hộp  </a:t>
            </a:r>
            <a:r>
              <a:rPr spc="-5" dirty="0"/>
              <a:t>đựng </a:t>
            </a:r>
            <a:r>
              <a:rPr spc="5" dirty="0"/>
              <a:t>bệnh</a:t>
            </a:r>
            <a:r>
              <a:rPr spc="-50" dirty="0"/>
              <a:t> </a:t>
            </a:r>
            <a:r>
              <a:rPr spc="10" dirty="0"/>
              <a:t>phẩm</a:t>
            </a:r>
          </a:p>
          <a:p>
            <a:pPr marL="73025" marR="624840">
              <a:lnSpc>
                <a:spcPct val="100000"/>
              </a:lnSpc>
              <a:spcBef>
                <a:spcPts val="10"/>
              </a:spcBef>
              <a:buChar char="-"/>
              <a:tabLst>
                <a:tab pos="244475" algn="l"/>
              </a:tabLst>
            </a:pPr>
            <a:r>
              <a:rPr spc="-10" dirty="0"/>
              <a:t>Trong </a:t>
            </a:r>
            <a:r>
              <a:rPr spc="5" dirty="0"/>
              <a:t>trường hợp </a:t>
            </a:r>
            <a:r>
              <a:rPr spc="-10" dirty="0"/>
              <a:t>chưa </a:t>
            </a:r>
            <a:r>
              <a:rPr spc="-5" dirty="0"/>
              <a:t>vận chuyển </a:t>
            </a:r>
            <a:r>
              <a:rPr spc="10" dirty="0"/>
              <a:t>ngay </a:t>
            </a:r>
            <a:r>
              <a:rPr spc="-5" dirty="0"/>
              <a:t>được cần </a:t>
            </a:r>
            <a:r>
              <a:rPr spc="10" dirty="0"/>
              <a:t>bảo quản</a:t>
            </a:r>
            <a:r>
              <a:rPr spc="-330" dirty="0"/>
              <a:t> </a:t>
            </a:r>
            <a:r>
              <a:rPr spc="5" dirty="0"/>
              <a:t>bệnh  </a:t>
            </a:r>
            <a:r>
              <a:rPr spc="10" dirty="0"/>
              <a:t>phẩm </a:t>
            </a:r>
            <a:r>
              <a:rPr dirty="0"/>
              <a:t>đúng </a:t>
            </a:r>
            <a:r>
              <a:rPr spc="-10" dirty="0"/>
              <a:t>điều kiện </a:t>
            </a:r>
            <a:r>
              <a:rPr spc="10" dirty="0"/>
              <a:t>quy</a:t>
            </a:r>
            <a:r>
              <a:rPr spc="-60" dirty="0"/>
              <a:t> </a:t>
            </a:r>
            <a:r>
              <a:rPr dirty="0"/>
              <a:t>định</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43479" y="1873885"/>
            <a:ext cx="4610735" cy="575310"/>
          </a:xfrm>
          <a:prstGeom prst="rect">
            <a:avLst/>
          </a:prstGeom>
        </p:spPr>
        <p:txBody>
          <a:bodyPr vert="horz" wrap="square" lIns="0" tIns="13335" rIns="0" bIns="0" rtlCol="0">
            <a:spAutoFit/>
          </a:bodyPr>
          <a:lstStyle/>
          <a:p>
            <a:pPr marL="12700">
              <a:lnSpc>
                <a:spcPct val="100000"/>
              </a:lnSpc>
              <a:spcBef>
                <a:spcPts val="105"/>
              </a:spcBef>
            </a:pPr>
            <a:r>
              <a:rPr sz="3600" dirty="0">
                <a:solidFill>
                  <a:srgbClr val="000000"/>
                </a:solidFill>
              </a:rPr>
              <a:t>AN </a:t>
            </a:r>
            <a:r>
              <a:rPr sz="3600" spc="-10" dirty="0">
                <a:solidFill>
                  <a:srgbClr val="000000"/>
                </a:solidFill>
              </a:rPr>
              <a:t>TOÀN SINH</a:t>
            </a:r>
            <a:r>
              <a:rPr sz="3600" spc="-35" dirty="0">
                <a:solidFill>
                  <a:srgbClr val="000000"/>
                </a:solidFill>
              </a:rPr>
              <a:t> </a:t>
            </a:r>
            <a:r>
              <a:rPr sz="3600" dirty="0">
                <a:solidFill>
                  <a:srgbClr val="000000"/>
                </a:solidFill>
              </a:rPr>
              <a:t>HỌC</a:t>
            </a:r>
            <a:endParaRPr sz="36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83857" y="414274"/>
            <a:ext cx="3542665" cy="449580"/>
          </a:xfrm>
          <a:prstGeom prst="rect">
            <a:avLst/>
          </a:prstGeom>
        </p:spPr>
        <p:txBody>
          <a:bodyPr vert="horz" wrap="square" lIns="0" tIns="16510" rIns="0" bIns="0" rtlCol="0">
            <a:spAutoFit/>
          </a:bodyPr>
          <a:lstStyle/>
          <a:p>
            <a:pPr marL="12700">
              <a:lnSpc>
                <a:spcPct val="100000"/>
              </a:lnSpc>
              <a:spcBef>
                <a:spcPts val="130"/>
              </a:spcBef>
            </a:pPr>
            <a:r>
              <a:rPr sz="2750" b="0" spc="5" dirty="0">
                <a:solidFill>
                  <a:srgbClr val="000000"/>
                </a:solidFill>
                <a:latin typeface="Tahoma"/>
                <a:cs typeface="Tahoma"/>
              </a:rPr>
              <a:t>1. </a:t>
            </a:r>
            <a:r>
              <a:rPr sz="2750" b="0" spc="-5" dirty="0">
                <a:solidFill>
                  <a:srgbClr val="000000"/>
                </a:solidFill>
                <a:latin typeface="Tahoma"/>
                <a:cs typeface="Tahoma"/>
              </a:rPr>
              <a:t>Xử </a:t>
            </a:r>
            <a:r>
              <a:rPr sz="2750" b="0" spc="-10" dirty="0">
                <a:solidFill>
                  <a:srgbClr val="000000"/>
                </a:solidFill>
                <a:latin typeface="Tahoma"/>
                <a:cs typeface="Tahoma"/>
              </a:rPr>
              <a:t>lý </a:t>
            </a:r>
            <a:r>
              <a:rPr sz="2750" b="0" spc="30" dirty="0">
                <a:solidFill>
                  <a:srgbClr val="000000"/>
                </a:solidFill>
                <a:latin typeface="Tahoma"/>
                <a:cs typeface="Tahoma"/>
              </a:rPr>
              <a:t>sự </a:t>
            </a:r>
            <a:r>
              <a:rPr sz="2750" b="0" spc="10" dirty="0">
                <a:solidFill>
                  <a:srgbClr val="000000"/>
                </a:solidFill>
                <a:latin typeface="Tahoma"/>
                <a:cs typeface="Tahoma"/>
              </a:rPr>
              <a:t>cố </a:t>
            </a:r>
            <a:r>
              <a:rPr sz="2750" b="0" spc="-5" dirty="0">
                <a:solidFill>
                  <a:srgbClr val="000000"/>
                </a:solidFill>
                <a:latin typeface="Tahoma"/>
                <a:cs typeface="Tahoma"/>
              </a:rPr>
              <a:t>tràn,</a:t>
            </a:r>
            <a:r>
              <a:rPr sz="2750" b="0" spc="300" dirty="0">
                <a:solidFill>
                  <a:srgbClr val="000000"/>
                </a:solidFill>
                <a:latin typeface="Tahoma"/>
                <a:cs typeface="Tahoma"/>
              </a:rPr>
              <a:t> </a:t>
            </a:r>
            <a:r>
              <a:rPr sz="2750" b="0" spc="-5" dirty="0">
                <a:solidFill>
                  <a:srgbClr val="000000"/>
                </a:solidFill>
                <a:latin typeface="Tahoma"/>
                <a:cs typeface="Tahoma"/>
              </a:rPr>
              <a:t>đổ</a:t>
            </a:r>
            <a:endParaRPr sz="2750">
              <a:latin typeface="Tahoma"/>
              <a:cs typeface="Tahoma"/>
            </a:endParaRPr>
          </a:p>
        </p:txBody>
      </p:sp>
      <p:sp>
        <p:nvSpPr>
          <p:cNvPr id="3" name="object 3"/>
          <p:cNvSpPr txBox="1"/>
          <p:nvPr/>
        </p:nvSpPr>
        <p:spPr>
          <a:xfrm>
            <a:off x="612775" y="994854"/>
            <a:ext cx="8016240" cy="4632325"/>
          </a:xfrm>
          <a:prstGeom prst="rect">
            <a:avLst/>
          </a:prstGeom>
        </p:spPr>
        <p:txBody>
          <a:bodyPr vert="horz" wrap="square" lIns="0" tIns="12700" rIns="0" bIns="0" rtlCol="0">
            <a:spAutoFit/>
          </a:bodyPr>
          <a:lstStyle/>
          <a:p>
            <a:pPr marL="12700" marR="202565">
              <a:lnSpc>
                <a:spcPct val="118100"/>
              </a:lnSpc>
              <a:spcBef>
                <a:spcPts val="100"/>
              </a:spcBef>
              <a:buAutoNum type="alphaLcPeriod"/>
              <a:tabLst>
                <a:tab pos="269875" algn="l"/>
              </a:tabLst>
            </a:pPr>
            <a:r>
              <a:rPr sz="1800" spc="-20" dirty="0">
                <a:latin typeface="Tahoma"/>
                <a:cs typeface="Tahoma"/>
              </a:rPr>
              <a:t>Dùng </a:t>
            </a:r>
            <a:r>
              <a:rPr sz="1800" spc="-10" dirty="0">
                <a:latin typeface="Tahoma"/>
                <a:cs typeface="Tahoma"/>
              </a:rPr>
              <a:t>băng </a:t>
            </a:r>
            <a:r>
              <a:rPr sz="1800" spc="-5" dirty="0">
                <a:latin typeface="Tahoma"/>
                <a:cs typeface="Tahoma"/>
              </a:rPr>
              <a:t>cảnh </a:t>
            </a:r>
            <a:r>
              <a:rPr sz="1800" dirty="0">
                <a:latin typeface="Tahoma"/>
                <a:cs typeface="Tahoma"/>
              </a:rPr>
              <a:t>báo </a:t>
            </a:r>
            <a:r>
              <a:rPr sz="1800" spc="-20" dirty="0">
                <a:latin typeface="Tahoma"/>
                <a:cs typeface="Tahoma"/>
              </a:rPr>
              <a:t>nguy </a:t>
            </a:r>
            <a:r>
              <a:rPr sz="1800" spc="-15" dirty="0">
                <a:latin typeface="Tahoma"/>
                <a:cs typeface="Tahoma"/>
              </a:rPr>
              <a:t>hiểm, biển </a:t>
            </a:r>
            <a:r>
              <a:rPr sz="1800" dirty="0">
                <a:latin typeface="Tahoma"/>
                <a:cs typeface="Tahoma"/>
              </a:rPr>
              <a:t>báo </a:t>
            </a:r>
            <a:r>
              <a:rPr sz="1800" spc="5" dirty="0">
                <a:latin typeface="Tahoma"/>
                <a:cs typeface="Tahoma"/>
              </a:rPr>
              <a:t>để </a:t>
            </a:r>
            <a:r>
              <a:rPr sz="1800" spc="-20" dirty="0">
                <a:latin typeface="Tahoma"/>
                <a:cs typeface="Tahoma"/>
              </a:rPr>
              <a:t>phong </a:t>
            </a:r>
            <a:r>
              <a:rPr sz="1800" spc="-5" dirty="0">
                <a:latin typeface="Tahoma"/>
                <a:cs typeface="Tahoma"/>
              </a:rPr>
              <a:t>tỏa </a:t>
            </a:r>
            <a:r>
              <a:rPr sz="1800" spc="-15" dirty="0">
                <a:latin typeface="Tahoma"/>
                <a:cs typeface="Tahoma"/>
              </a:rPr>
              <a:t>khu </a:t>
            </a:r>
            <a:r>
              <a:rPr sz="1800" spc="10" dirty="0">
                <a:latin typeface="Tahoma"/>
                <a:cs typeface="Tahoma"/>
              </a:rPr>
              <a:t>vực xảy ra </a:t>
            </a:r>
            <a:r>
              <a:rPr sz="1800" spc="5" dirty="0">
                <a:latin typeface="Tahoma"/>
                <a:cs typeface="Tahoma"/>
              </a:rPr>
              <a:t>sự  </a:t>
            </a:r>
            <a:r>
              <a:rPr sz="1800" spc="-5" dirty="0">
                <a:latin typeface="Tahoma"/>
                <a:cs typeface="Tahoma"/>
              </a:rPr>
              <a:t>cố;</a:t>
            </a:r>
            <a:endParaRPr sz="1800">
              <a:latin typeface="Tahoma"/>
              <a:cs typeface="Tahoma"/>
            </a:endParaRPr>
          </a:p>
          <a:p>
            <a:pPr marL="278765" indent="-266700">
              <a:lnSpc>
                <a:spcPct val="100000"/>
              </a:lnSpc>
              <a:spcBef>
                <a:spcPts val="465"/>
              </a:spcBef>
              <a:buAutoNum type="alphaLcPeriod"/>
              <a:tabLst>
                <a:tab pos="279400" algn="l"/>
              </a:tabLst>
            </a:pPr>
            <a:r>
              <a:rPr sz="1800" spc="5" dirty="0">
                <a:latin typeface="Tahoma"/>
                <a:cs typeface="Tahoma"/>
              </a:rPr>
              <a:t>Mang </a:t>
            </a:r>
            <a:r>
              <a:rPr sz="1800" spc="-10" dirty="0">
                <a:latin typeface="Tahoma"/>
                <a:cs typeface="Tahoma"/>
              </a:rPr>
              <a:t>găng </a:t>
            </a:r>
            <a:r>
              <a:rPr sz="1800" spc="5" dirty="0">
                <a:latin typeface="Tahoma"/>
                <a:cs typeface="Tahoma"/>
              </a:rPr>
              <a:t>tay </a:t>
            </a:r>
            <a:r>
              <a:rPr sz="1800" spc="-5" dirty="0">
                <a:latin typeface="Tahoma"/>
                <a:cs typeface="Tahoma"/>
              </a:rPr>
              <a:t>và </a:t>
            </a:r>
            <a:r>
              <a:rPr sz="1800" spc="-10" dirty="0">
                <a:latin typeface="Tahoma"/>
                <a:cs typeface="Tahoma"/>
              </a:rPr>
              <a:t>quần </a:t>
            </a:r>
            <a:r>
              <a:rPr sz="1800" spc="10" dirty="0">
                <a:latin typeface="Tahoma"/>
                <a:cs typeface="Tahoma"/>
              </a:rPr>
              <a:t>áo </a:t>
            </a:r>
            <a:r>
              <a:rPr sz="1800" dirty="0">
                <a:latin typeface="Tahoma"/>
                <a:cs typeface="Tahoma"/>
              </a:rPr>
              <a:t>bảo </a:t>
            </a:r>
            <a:r>
              <a:rPr sz="1800" spc="5" dirty="0">
                <a:latin typeface="Tahoma"/>
                <a:cs typeface="Tahoma"/>
              </a:rPr>
              <a:t>vệ, </a:t>
            </a:r>
            <a:r>
              <a:rPr sz="1800" dirty="0">
                <a:latin typeface="Tahoma"/>
                <a:cs typeface="Tahoma"/>
              </a:rPr>
              <a:t>bao </a:t>
            </a:r>
            <a:r>
              <a:rPr sz="1800" spc="-10" dirty="0">
                <a:latin typeface="Tahoma"/>
                <a:cs typeface="Tahoma"/>
              </a:rPr>
              <a:t>gồm </a:t>
            </a:r>
            <a:r>
              <a:rPr sz="1800" dirty="0">
                <a:latin typeface="Tahoma"/>
                <a:cs typeface="Tahoma"/>
              </a:rPr>
              <a:t>bảo </a:t>
            </a:r>
            <a:r>
              <a:rPr sz="1800" spc="-5" dirty="0">
                <a:latin typeface="Tahoma"/>
                <a:cs typeface="Tahoma"/>
              </a:rPr>
              <a:t>vệ </a:t>
            </a:r>
            <a:r>
              <a:rPr sz="1800" dirty="0">
                <a:latin typeface="Tahoma"/>
                <a:cs typeface="Tahoma"/>
              </a:rPr>
              <a:t>mặt </a:t>
            </a:r>
            <a:r>
              <a:rPr sz="1800" spc="-5" dirty="0">
                <a:latin typeface="Tahoma"/>
                <a:cs typeface="Tahoma"/>
              </a:rPr>
              <a:t>và</a:t>
            </a:r>
            <a:r>
              <a:rPr sz="1800" spc="-75" dirty="0">
                <a:latin typeface="Tahoma"/>
                <a:cs typeface="Tahoma"/>
              </a:rPr>
              <a:t> </a:t>
            </a:r>
            <a:r>
              <a:rPr sz="1800" dirty="0">
                <a:latin typeface="Tahoma"/>
                <a:cs typeface="Tahoma"/>
              </a:rPr>
              <a:t>mắt.</a:t>
            </a:r>
            <a:endParaRPr sz="1800">
              <a:latin typeface="Tahoma"/>
              <a:cs typeface="Tahoma"/>
            </a:endParaRPr>
          </a:p>
          <a:p>
            <a:pPr marL="259715" indent="-247650">
              <a:lnSpc>
                <a:spcPct val="100000"/>
              </a:lnSpc>
              <a:spcBef>
                <a:spcPts val="470"/>
              </a:spcBef>
              <a:buAutoNum type="alphaLcPeriod"/>
              <a:tabLst>
                <a:tab pos="260350" algn="l"/>
              </a:tabLst>
            </a:pPr>
            <a:r>
              <a:rPr sz="1800" spc="-20" dirty="0">
                <a:latin typeface="Tahoma"/>
                <a:cs typeface="Tahoma"/>
              </a:rPr>
              <a:t>Phủ </a:t>
            </a:r>
            <a:r>
              <a:rPr sz="1800" spc="-10" dirty="0">
                <a:latin typeface="Tahoma"/>
                <a:cs typeface="Tahoma"/>
              </a:rPr>
              <a:t>lên </a:t>
            </a:r>
            <a:r>
              <a:rPr sz="1800" spc="-15" dirty="0">
                <a:latin typeface="Tahoma"/>
                <a:cs typeface="Tahoma"/>
              </a:rPr>
              <a:t>chỗ </a:t>
            </a:r>
            <a:r>
              <a:rPr sz="1800" spc="10" dirty="0">
                <a:latin typeface="Tahoma"/>
                <a:cs typeface="Tahoma"/>
              </a:rPr>
              <a:t>tràn với </a:t>
            </a:r>
            <a:r>
              <a:rPr sz="1800" spc="-5" dirty="0">
                <a:latin typeface="Tahoma"/>
                <a:cs typeface="Tahoma"/>
              </a:rPr>
              <a:t>một </a:t>
            </a:r>
            <a:r>
              <a:rPr sz="1800" spc="-15" dirty="0">
                <a:latin typeface="Tahoma"/>
                <a:cs typeface="Tahoma"/>
              </a:rPr>
              <a:t>miếng </a:t>
            </a:r>
            <a:r>
              <a:rPr sz="1800" spc="5" dirty="0">
                <a:latin typeface="Tahoma"/>
                <a:cs typeface="Tahoma"/>
              </a:rPr>
              <a:t>vải </a:t>
            </a:r>
            <a:r>
              <a:rPr sz="1800" spc="-5" dirty="0">
                <a:latin typeface="Tahoma"/>
                <a:cs typeface="Tahoma"/>
              </a:rPr>
              <a:t>hoặc khăn </a:t>
            </a:r>
            <a:r>
              <a:rPr sz="1800" spc="-10" dirty="0">
                <a:latin typeface="Tahoma"/>
                <a:cs typeface="Tahoma"/>
              </a:rPr>
              <a:t>giấy </a:t>
            </a:r>
            <a:r>
              <a:rPr sz="1800" spc="5" dirty="0">
                <a:latin typeface="Tahoma"/>
                <a:cs typeface="Tahoma"/>
              </a:rPr>
              <a:t>để</a:t>
            </a:r>
            <a:r>
              <a:rPr sz="1800" spc="45" dirty="0">
                <a:latin typeface="Tahoma"/>
                <a:cs typeface="Tahoma"/>
              </a:rPr>
              <a:t> </a:t>
            </a:r>
            <a:r>
              <a:rPr sz="1800" spc="-20" dirty="0">
                <a:latin typeface="Tahoma"/>
                <a:cs typeface="Tahoma"/>
              </a:rPr>
              <a:t>hút.</a:t>
            </a:r>
            <a:endParaRPr sz="1800">
              <a:latin typeface="Tahoma"/>
              <a:cs typeface="Tahoma"/>
            </a:endParaRPr>
          </a:p>
          <a:p>
            <a:pPr marL="278765" indent="-266700">
              <a:lnSpc>
                <a:spcPct val="100000"/>
              </a:lnSpc>
              <a:spcBef>
                <a:spcPts val="395"/>
              </a:spcBef>
              <a:buAutoNum type="alphaLcPeriod"/>
              <a:tabLst>
                <a:tab pos="279400" algn="l"/>
              </a:tabLst>
            </a:pPr>
            <a:r>
              <a:rPr sz="1800" spc="5" dirty="0">
                <a:latin typeface="Tahoma"/>
                <a:cs typeface="Tahoma"/>
              </a:rPr>
              <a:t>Đổ </a:t>
            </a:r>
            <a:r>
              <a:rPr sz="1800" spc="-5" dirty="0">
                <a:latin typeface="Tahoma"/>
                <a:cs typeface="Tahoma"/>
              </a:rPr>
              <a:t>chất </a:t>
            </a:r>
            <a:r>
              <a:rPr sz="1800" spc="-15" dirty="0">
                <a:latin typeface="Tahoma"/>
                <a:cs typeface="Tahoma"/>
              </a:rPr>
              <a:t>khử </a:t>
            </a:r>
            <a:r>
              <a:rPr sz="1800" spc="-10" dirty="0">
                <a:latin typeface="Tahoma"/>
                <a:cs typeface="Tahoma"/>
              </a:rPr>
              <a:t>trùng </a:t>
            </a:r>
            <a:r>
              <a:rPr sz="1800" spc="-20" dirty="0">
                <a:latin typeface="Tahoma"/>
                <a:cs typeface="Tahoma"/>
              </a:rPr>
              <a:t>thích </a:t>
            </a:r>
            <a:r>
              <a:rPr sz="1800" dirty="0">
                <a:latin typeface="Tahoma"/>
                <a:cs typeface="Tahoma"/>
              </a:rPr>
              <a:t>hợp </a:t>
            </a:r>
            <a:r>
              <a:rPr sz="1800" spc="5" dirty="0">
                <a:latin typeface="Tahoma"/>
                <a:cs typeface="Tahoma"/>
              </a:rPr>
              <a:t>trên vải </a:t>
            </a:r>
            <a:r>
              <a:rPr sz="1800" spc="-5" dirty="0">
                <a:latin typeface="Tahoma"/>
                <a:cs typeface="Tahoma"/>
              </a:rPr>
              <a:t>hoặc khăn </a:t>
            </a:r>
            <a:r>
              <a:rPr sz="1800" spc="-10" dirty="0">
                <a:latin typeface="Tahoma"/>
                <a:cs typeface="Tahoma"/>
              </a:rPr>
              <a:t>giấy </a:t>
            </a:r>
            <a:r>
              <a:rPr sz="1800" spc="-5" dirty="0">
                <a:latin typeface="Tahoma"/>
                <a:cs typeface="Tahoma"/>
              </a:rPr>
              <a:t>và </a:t>
            </a:r>
            <a:r>
              <a:rPr sz="1800" spc="-15" dirty="0">
                <a:latin typeface="Tahoma"/>
                <a:cs typeface="Tahoma"/>
              </a:rPr>
              <a:t>khu </a:t>
            </a:r>
            <a:r>
              <a:rPr sz="1800" spc="10" dirty="0">
                <a:latin typeface="Tahoma"/>
                <a:cs typeface="Tahoma"/>
              </a:rPr>
              <a:t>vực </a:t>
            </a:r>
            <a:r>
              <a:rPr sz="1800" spc="-15" dirty="0">
                <a:latin typeface="Tahoma"/>
                <a:cs typeface="Tahoma"/>
              </a:rPr>
              <a:t>xung</a:t>
            </a:r>
            <a:r>
              <a:rPr sz="1800" spc="180" dirty="0">
                <a:latin typeface="Tahoma"/>
                <a:cs typeface="Tahoma"/>
              </a:rPr>
              <a:t> </a:t>
            </a:r>
            <a:r>
              <a:rPr sz="1800" spc="-15" dirty="0">
                <a:latin typeface="Tahoma"/>
                <a:cs typeface="Tahoma"/>
              </a:rPr>
              <a:t>quanh</a:t>
            </a:r>
            <a:endParaRPr sz="1800">
              <a:latin typeface="Tahoma"/>
              <a:cs typeface="Tahoma"/>
            </a:endParaRPr>
          </a:p>
          <a:p>
            <a:pPr marL="12700" marR="175260">
              <a:lnSpc>
                <a:spcPct val="118200"/>
              </a:lnSpc>
              <a:spcBef>
                <a:spcPts val="75"/>
              </a:spcBef>
            </a:pPr>
            <a:r>
              <a:rPr sz="1800" spc="-10" dirty="0">
                <a:latin typeface="Tahoma"/>
                <a:cs typeface="Tahoma"/>
              </a:rPr>
              <a:t>ngay </a:t>
            </a:r>
            <a:r>
              <a:rPr sz="1800" spc="-5" dirty="0">
                <a:latin typeface="Tahoma"/>
                <a:cs typeface="Tahoma"/>
              </a:rPr>
              <a:t>lập </a:t>
            </a:r>
            <a:r>
              <a:rPr sz="1800" dirty="0">
                <a:latin typeface="Tahoma"/>
                <a:cs typeface="Tahoma"/>
              </a:rPr>
              <a:t>tức. </a:t>
            </a:r>
            <a:r>
              <a:rPr sz="1800" spc="-5" dirty="0">
                <a:latin typeface="Tahoma"/>
                <a:cs typeface="Tahoma"/>
              </a:rPr>
              <a:t>Cần </a:t>
            </a:r>
            <a:r>
              <a:rPr sz="1800" spc="5" dirty="0">
                <a:latin typeface="Tahoma"/>
                <a:cs typeface="Tahoma"/>
              </a:rPr>
              <a:t>đổ </a:t>
            </a:r>
            <a:r>
              <a:rPr sz="1800" spc="-20" dirty="0">
                <a:latin typeface="Tahoma"/>
                <a:cs typeface="Tahoma"/>
              </a:rPr>
              <a:t>dung dịch </a:t>
            </a:r>
            <a:r>
              <a:rPr sz="1800" spc="-15" dirty="0">
                <a:latin typeface="Tahoma"/>
                <a:cs typeface="Tahoma"/>
              </a:rPr>
              <a:t>khử </a:t>
            </a:r>
            <a:r>
              <a:rPr sz="1800" spc="-10" dirty="0">
                <a:latin typeface="Tahoma"/>
                <a:cs typeface="Tahoma"/>
              </a:rPr>
              <a:t>trùng </a:t>
            </a:r>
            <a:r>
              <a:rPr sz="1800" dirty="0">
                <a:latin typeface="Tahoma"/>
                <a:cs typeface="Tahoma"/>
              </a:rPr>
              <a:t>bắt </a:t>
            </a:r>
            <a:r>
              <a:rPr sz="1800" spc="10" dirty="0">
                <a:latin typeface="Tahoma"/>
                <a:cs typeface="Tahoma"/>
              </a:rPr>
              <a:t>đầu </a:t>
            </a:r>
            <a:r>
              <a:rPr sz="1800" spc="-5" dirty="0">
                <a:latin typeface="Tahoma"/>
                <a:cs typeface="Tahoma"/>
              </a:rPr>
              <a:t>từ </a:t>
            </a:r>
            <a:r>
              <a:rPr sz="1800" dirty="0">
                <a:latin typeface="Tahoma"/>
                <a:cs typeface="Tahoma"/>
              </a:rPr>
              <a:t>mép </a:t>
            </a:r>
            <a:r>
              <a:rPr sz="1800" spc="-10" dirty="0">
                <a:latin typeface="Tahoma"/>
                <a:cs typeface="Tahoma"/>
              </a:rPr>
              <a:t>ngoài </a:t>
            </a:r>
            <a:r>
              <a:rPr sz="1800" spc="-15" dirty="0">
                <a:latin typeface="Tahoma"/>
                <a:cs typeface="Tahoma"/>
              </a:rPr>
              <a:t>của chỗ </a:t>
            </a:r>
            <a:r>
              <a:rPr sz="1800" spc="10" dirty="0">
                <a:latin typeface="Tahoma"/>
                <a:cs typeface="Tahoma"/>
              </a:rPr>
              <a:t>tràn  </a:t>
            </a:r>
            <a:r>
              <a:rPr sz="1800" spc="-5" dirty="0">
                <a:latin typeface="Tahoma"/>
                <a:cs typeface="Tahoma"/>
              </a:rPr>
              <a:t>và </a:t>
            </a:r>
            <a:r>
              <a:rPr sz="1800" spc="5" dirty="0">
                <a:latin typeface="Tahoma"/>
                <a:cs typeface="Tahoma"/>
              </a:rPr>
              <a:t>đi </a:t>
            </a:r>
            <a:r>
              <a:rPr sz="1800" dirty="0">
                <a:latin typeface="Tahoma"/>
                <a:cs typeface="Tahoma"/>
              </a:rPr>
              <a:t>dần </a:t>
            </a:r>
            <a:r>
              <a:rPr sz="1800" spc="5" dirty="0">
                <a:latin typeface="Tahoma"/>
                <a:cs typeface="Tahoma"/>
              </a:rPr>
              <a:t>vào </a:t>
            </a:r>
            <a:r>
              <a:rPr sz="1800" spc="-5" dirty="0">
                <a:latin typeface="Tahoma"/>
                <a:cs typeface="Tahoma"/>
              </a:rPr>
              <a:t>trong </a:t>
            </a:r>
            <a:r>
              <a:rPr sz="1800" spc="5" dirty="0">
                <a:latin typeface="Tahoma"/>
                <a:cs typeface="Tahoma"/>
              </a:rPr>
              <a:t>tâm </a:t>
            </a:r>
            <a:r>
              <a:rPr sz="1800" spc="-15" dirty="0">
                <a:latin typeface="Tahoma"/>
                <a:cs typeface="Tahoma"/>
              </a:rPr>
              <a:t>của khu</a:t>
            </a:r>
            <a:r>
              <a:rPr sz="1800" spc="-25" dirty="0">
                <a:latin typeface="Tahoma"/>
                <a:cs typeface="Tahoma"/>
              </a:rPr>
              <a:t> </a:t>
            </a:r>
            <a:r>
              <a:rPr sz="1800" spc="5" dirty="0">
                <a:latin typeface="Tahoma"/>
                <a:cs typeface="Tahoma"/>
              </a:rPr>
              <a:t>vực.</a:t>
            </a:r>
            <a:endParaRPr sz="1800">
              <a:latin typeface="Tahoma"/>
              <a:cs typeface="Tahoma"/>
            </a:endParaRPr>
          </a:p>
          <a:p>
            <a:pPr marL="12700" marR="307975">
              <a:lnSpc>
                <a:spcPct val="118100"/>
              </a:lnSpc>
              <a:spcBef>
                <a:spcPts val="80"/>
              </a:spcBef>
            </a:pPr>
            <a:r>
              <a:rPr sz="1800" spc="5" dirty="0">
                <a:latin typeface="Tahoma"/>
                <a:cs typeface="Tahoma"/>
              </a:rPr>
              <a:t>đ. </a:t>
            </a:r>
            <a:r>
              <a:rPr sz="1800" spc="-5" dirty="0">
                <a:latin typeface="Tahoma"/>
                <a:cs typeface="Tahoma"/>
              </a:rPr>
              <a:t>Sau </a:t>
            </a:r>
            <a:r>
              <a:rPr sz="1800" spc="-10" dirty="0">
                <a:latin typeface="Tahoma"/>
                <a:cs typeface="Tahoma"/>
              </a:rPr>
              <a:t>khoảng </a:t>
            </a:r>
            <a:r>
              <a:rPr sz="1800" spc="-5" dirty="0">
                <a:latin typeface="Tahoma"/>
                <a:cs typeface="Tahoma"/>
              </a:rPr>
              <a:t>30 </a:t>
            </a:r>
            <a:r>
              <a:rPr sz="1800" spc="-20" dirty="0">
                <a:latin typeface="Tahoma"/>
                <a:cs typeface="Tahoma"/>
              </a:rPr>
              <a:t>phút, </a:t>
            </a:r>
            <a:r>
              <a:rPr sz="1800" spc="-5" dirty="0">
                <a:latin typeface="Tahoma"/>
                <a:cs typeface="Tahoma"/>
              </a:rPr>
              <a:t>làm </a:t>
            </a:r>
            <a:r>
              <a:rPr sz="1800" spc="5" dirty="0">
                <a:latin typeface="Tahoma"/>
                <a:cs typeface="Tahoma"/>
              </a:rPr>
              <a:t>sạch vật </a:t>
            </a:r>
            <a:r>
              <a:rPr sz="1800" spc="-20" dirty="0">
                <a:latin typeface="Tahoma"/>
                <a:cs typeface="Tahoma"/>
              </a:rPr>
              <a:t>liệu. </a:t>
            </a:r>
            <a:r>
              <a:rPr sz="1800" spc="5" dirty="0">
                <a:latin typeface="Tahoma"/>
                <a:cs typeface="Tahoma"/>
              </a:rPr>
              <a:t>Nếu </a:t>
            </a:r>
            <a:r>
              <a:rPr sz="1800" spc="-5" dirty="0">
                <a:latin typeface="Tahoma"/>
                <a:cs typeface="Tahoma"/>
              </a:rPr>
              <a:t>có </a:t>
            </a:r>
            <a:r>
              <a:rPr sz="1800" spc="5" dirty="0">
                <a:latin typeface="Tahoma"/>
                <a:cs typeface="Tahoma"/>
              </a:rPr>
              <a:t>vật </a:t>
            </a:r>
            <a:r>
              <a:rPr sz="1800" spc="10" dirty="0">
                <a:latin typeface="Tahoma"/>
                <a:cs typeface="Tahoma"/>
              </a:rPr>
              <a:t>sắc </a:t>
            </a:r>
            <a:r>
              <a:rPr sz="1800" spc="-15" dirty="0">
                <a:latin typeface="Tahoma"/>
                <a:cs typeface="Tahoma"/>
              </a:rPr>
              <a:t>nhọn </a:t>
            </a:r>
            <a:r>
              <a:rPr sz="1800" spc="-5" dirty="0">
                <a:latin typeface="Tahoma"/>
                <a:cs typeface="Tahoma"/>
              </a:rPr>
              <a:t>khác, </a:t>
            </a:r>
            <a:r>
              <a:rPr sz="1800" spc="5" dirty="0">
                <a:latin typeface="Tahoma"/>
                <a:cs typeface="Tahoma"/>
              </a:rPr>
              <a:t>cần sử  </a:t>
            </a:r>
            <a:r>
              <a:rPr sz="1800" spc="-20" dirty="0">
                <a:latin typeface="Tahoma"/>
                <a:cs typeface="Tahoma"/>
              </a:rPr>
              <a:t>dụng </a:t>
            </a:r>
            <a:r>
              <a:rPr sz="1800" spc="-10" dirty="0">
                <a:latin typeface="Tahoma"/>
                <a:cs typeface="Tahoma"/>
              </a:rPr>
              <a:t>hộp </a:t>
            </a:r>
            <a:r>
              <a:rPr sz="1800" spc="-5" dirty="0">
                <a:latin typeface="Tahoma"/>
                <a:cs typeface="Tahoma"/>
              </a:rPr>
              <a:t>chứa </a:t>
            </a:r>
            <a:r>
              <a:rPr sz="1800" spc="5" dirty="0">
                <a:latin typeface="Tahoma"/>
                <a:cs typeface="Tahoma"/>
              </a:rPr>
              <a:t>vật </a:t>
            </a:r>
            <a:r>
              <a:rPr sz="1800" spc="10" dirty="0">
                <a:latin typeface="Tahoma"/>
                <a:cs typeface="Tahoma"/>
              </a:rPr>
              <a:t>sắc </a:t>
            </a:r>
            <a:r>
              <a:rPr sz="1800" spc="-15" dirty="0">
                <a:latin typeface="Tahoma"/>
                <a:cs typeface="Tahoma"/>
              </a:rPr>
              <a:t>nhọn </a:t>
            </a:r>
            <a:r>
              <a:rPr sz="1800" spc="-5" dirty="0">
                <a:latin typeface="Tahoma"/>
                <a:cs typeface="Tahoma"/>
              </a:rPr>
              <a:t>hoặc </a:t>
            </a:r>
            <a:r>
              <a:rPr sz="1800" spc="-10" dirty="0">
                <a:latin typeface="Tahoma"/>
                <a:cs typeface="Tahoma"/>
              </a:rPr>
              <a:t>hộp </a:t>
            </a:r>
            <a:r>
              <a:rPr sz="1800" dirty="0">
                <a:latin typeface="Tahoma"/>
                <a:cs typeface="Tahoma"/>
              </a:rPr>
              <a:t>carton </a:t>
            </a:r>
            <a:r>
              <a:rPr sz="1800" spc="-5" dirty="0">
                <a:latin typeface="Tahoma"/>
                <a:cs typeface="Tahoma"/>
              </a:rPr>
              <a:t>cứng </a:t>
            </a:r>
            <a:r>
              <a:rPr sz="1800" spc="5" dirty="0">
                <a:latin typeface="Tahoma"/>
                <a:cs typeface="Tahoma"/>
              </a:rPr>
              <a:t>để </a:t>
            </a:r>
            <a:r>
              <a:rPr sz="1800" spc="-15" dirty="0">
                <a:latin typeface="Tahoma"/>
                <a:cs typeface="Tahoma"/>
              </a:rPr>
              <a:t>thu</a:t>
            </a:r>
            <a:r>
              <a:rPr sz="1800" spc="15" dirty="0">
                <a:latin typeface="Tahoma"/>
                <a:cs typeface="Tahoma"/>
              </a:rPr>
              <a:t> </a:t>
            </a:r>
            <a:r>
              <a:rPr sz="1800" spc="-10" dirty="0">
                <a:latin typeface="Tahoma"/>
                <a:cs typeface="Tahoma"/>
              </a:rPr>
              <a:t>gom.</a:t>
            </a:r>
            <a:endParaRPr sz="1800">
              <a:latin typeface="Tahoma"/>
              <a:cs typeface="Tahoma"/>
            </a:endParaRPr>
          </a:p>
          <a:p>
            <a:pPr marL="269240" indent="-257175">
              <a:lnSpc>
                <a:spcPct val="100000"/>
              </a:lnSpc>
              <a:spcBef>
                <a:spcPts val="470"/>
              </a:spcBef>
              <a:buAutoNum type="alphaLcPeriod" startAt="5"/>
              <a:tabLst>
                <a:tab pos="269875" algn="l"/>
              </a:tabLst>
            </a:pPr>
            <a:r>
              <a:rPr sz="1800" spc="5" dirty="0">
                <a:latin typeface="Tahoma"/>
                <a:cs typeface="Tahoma"/>
              </a:rPr>
              <a:t>Nếu cần </a:t>
            </a:r>
            <a:r>
              <a:rPr sz="1800" spc="-10" dirty="0">
                <a:latin typeface="Tahoma"/>
                <a:cs typeface="Tahoma"/>
              </a:rPr>
              <a:t>thiết, </a:t>
            </a:r>
            <a:r>
              <a:rPr sz="1800" spc="-5" dirty="0">
                <a:latin typeface="Tahoma"/>
                <a:cs typeface="Tahoma"/>
              </a:rPr>
              <a:t>làm </a:t>
            </a:r>
            <a:r>
              <a:rPr sz="1800" spc="5" dirty="0">
                <a:latin typeface="Tahoma"/>
                <a:cs typeface="Tahoma"/>
              </a:rPr>
              <a:t>sạch </a:t>
            </a:r>
            <a:r>
              <a:rPr sz="1800" spc="-5" dirty="0">
                <a:latin typeface="Tahoma"/>
                <a:cs typeface="Tahoma"/>
              </a:rPr>
              <a:t>lại một lần </a:t>
            </a:r>
            <a:r>
              <a:rPr sz="1800" dirty="0">
                <a:latin typeface="Tahoma"/>
                <a:cs typeface="Tahoma"/>
              </a:rPr>
              <a:t>nữa </a:t>
            </a:r>
            <a:r>
              <a:rPr sz="1800" spc="-15" dirty="0">
                <a:latin typeface="Tahoma"/>
                <a:cs typeface="Tahoma"/>
              </a:rPr>
              <a:t>khu </a:t>
            </a:r>
            <a:r>
              <a:rPr sz="1800" spc="10" dirty="0">
                <a:latin typeface="Tahoma"/>
                <a:cs typeface="Tahoma"/>
              </a:rPr>
              <a:t>vực rò rỉ </a:t>
            </a:r>
            <a:r>
              <a:rPr sz="1800" spc="-10" dirty="0">
                <a:latin typeface="Tahoma"/>
                <a:cs typeface="Tahoma"/>
              </a:rPr>
              <a:t>(theo </a:t>
            </a:r>
            <a:r>
              <a:rPr sz="1800" spc="10" dirty="0">
                <a:latin typeface="Tahoma"/>
                <a:cs typeface="Tahoma"/>
              </a:rPr>
              <a:t>bước </a:t>
            </a:r>
            <a:r>
              <a:rPr sz="1800" dirty="0">
                <a:latin typeface="Tahoma"/>
                <a:cs typeface="Tahoma"/>
              </a:rPr>
              <a:t>b -</a:t>
            </a:r>
            <a:r>
              <a:rPr sz="1800" spc="-120" dirty="0">
                <a:latin typeface="Tahoma"/>
                <a:cs typeface="Tahoma"/>
              </a:rPr>
              <a:t> </a:t>
            </a:r>
            <a:r>
              <a:rPr sz="1800" dirty="0">
                <a:latin typeface="Tahoma"/>
                <a:cs typeface="Tahoma"/>
              </a:rPr>
              <a:t>đ).</a:t>
            </a:r>
            <a:endParaRPr sz="1800">
              <a:latin typeface="Tahoma"/>
              <a:cs typeface="Tahoma"/>
            </a:endParaRPr>
          </a:p>
          <a:p>
            <a:pPr marL="278765" indent="-266700">
              <a:lnSpc>
                <a:spcPct val="100000"/>
              </a:lnSpc>
              <a:spcBef>
                <a:spcPts val="470"/>
              </a:spcBef>
              <a:buAutoNum type="alphaLcPeriod" startAt="7"/>
              <a:tabLst>
                <a:tab pos="279400" algn="l"/>
              </a:tabLst>
            </a:pPr>
            <a:r>
              <a:rPr sz="1800" dirty="0">
                <a:latin typeface="Tahoma"/>
                <a:cs typeface="Tahoma"/>
              </a:rPr>
              <a:t>Vứt </a:t>
            </a:r>
            <a:r>
              <a:rPr sz="1800" spc="-15" dirty="0">
                <a:latin typeface="Tahoma"/>
                <a:cs typeface="Tahoma"/>
              </a:rPr>
              <a:t>bỏ </a:t>
            </a:r>
            <a:r>
              <a:rPr sz="1800" spc="5" dirty="0">
                <a:latin typeface="Tahoma"/>
                <a:cs typeface="Tahoma"/>
              </a:rPr>
              <a:t>các vật </a:t>
            </a:r>
            <a:r>
              <a:rPr sz="1800" spc="-15" dirty="0">
                <a:latin typeface="Tahoma"/>
                <a:cs typeface="Tahoma"/>
              </a:rPr>
              <a:t>liệu bị </a:t>
            </a:r>
            <a:r>
              <a:rPr sz="1800" dirty="0">
                <a:latin typeface="Tahoma"/>
                <a:cs typeface="Tahoma"/>
              </a:rPr>
              <a:t>ô </a:t>
            </a:r>
            <a:r>
              <a:rPr sz="1800" spc="-15" dirty="0">
                <a:latin typeface="Tahoma"/>
                <a:cs typeface="Tahoma"/>
              </a:rPr>
              <a:t>nhiễm </a:t>
            </a:r>
            <a:r>
              <a:rPr sz="1800" spc="10" dirty="0">
                <a:latin typeface="Tahoma"/>
                <a:cs typeface="Tahoma"/>
              </a:rPr>
              <a:t>sau </a:t>
            </a:r>
            <a:r>
              <a:rPr sz="1800" spc="-15" dirty="0">
                <a:latin typeface="Tahoma"/>
                <a:cs typeface="Tahoma"/>
              </a:rPr>
              <a:t>khi </a:t>
            </a:r>
            <a:r>
              <a:rPr sz="1800" dirty="0">
                <a:latin typeface="Tahoma"/>
                <a:cs typeface="Tahoma"/>
              </a:rPr>
              <a:t>xử </a:t>
            </a:r>
            <a:r>
              <a:rPr sz="1800" spc="-20" dirty="0">
                <a:latin typeface="Tahoma"/>
                <a:cs typeface="Tahoma"/>
              </a:rPr>
              <a:t>lý </a:t>
            </a:r>
            <a:r>
              <a:rPr sz="1800" spc="5" dirty="0">
                <a:latin typeface="Tahoma"/>
                <a:cs typeface="Tahoma"/>
              </a:rPr>
              <a:t>vào </a:t>
            </a:r>
            <a:r>
              <a:rPr sz="1800" spc="-15" dirty="0">
                <a:latin typeface="Tahoma"/>
                <a:cs typeface="Tahoma"/>
              </a:rPr>
              <a:t>túi </a:t>
            </a:r>
            <a:r>
              <a:rPr sz="1800" spc="15" dirty="0">
                <a:latin typeface="Tahoma"/>
                <a:cs typeface="Tahoma"/>
              </a:rPr>
              <a:t>rác </a:t>
            </a:r>
            <a:r>
              <a:rPr sz="1800" dirty="0">
                <a:latin typeface="Tahoma"/>
                <a:cs typeface="Tahoma"/>
              </a:rPr>
              <a:t>y </a:t>
            </a:r>
            <a:r>
              <a:rPr sz="1800" spc="-5" dirty="0">
                <a:latin typeface="Tahoma"/>
                <a:cs typeface="Tahoma"/>
              </a:rPr>
              <a:t>tế </a:t>
            </a:r>
            <a:r>
              <a:rPr sz="1800" spc="5" dirty="0">
                <a:latin typeface="Tahoma"/>
                <a:cs typeface="Tahoma"/>
              </a:rPr>
              <a:t>để </a:t>
            </a:r>
            <a:r>
              <a:rPr sz="1800" spc="10" dirty="0">
                <a:latin typeface="Tahoma"/>
                <a:cs typeface="Tahoma"/>
              </a:rPr>
              <a:t>đem </a:t>
            </a:r>
            <a:r>
              <a:rPr sz="1800" spc="-5" dirty="0">
                <a:latin typeface="Tahoma"/>
                <a:cs typeface="Tahoma"/>
              </a:rPr>
              <a:t>hấp</a:t>
            </a:r>
            <a:r>
              <a:rPr sz="1800" spc="25" dirty="0">
                <a:latin typeface="Tahoma"/>
                <a:cs typeface="Tahoma"/>
              </a:rPr>
              <a:t> </a:t>
            </a:r>
            <a:r>
              <a:rPr sz="1800" spc="-10" dirty="0">
                <a:latin typeface="Tahoma"/>
                <a:cs typeface="Tahoma"/>
              </a:rPr>
              <a:t>tiệt</a:t>
            </a:r>
            <a:endParaRPr sz="1800">
              <a:latin typeface="Tahoma"/>
              <a:cs typeface="Tahoma"/>
            </a:endParaRPr>
          </a:p>
          <a:p>
            <a:pPr marL="12700">
              <a:lnSpc>
                <a:spcPct val="100000"/>
              </a:lnSpc>
              <a:spcBef>
                <a:spcPts val="390"/>
              </a:spcBef>
            </a:pPr>
            <a:r>
              <a:rPr sz="1800" spc="-15" dirty="0">
                <a:latin typeface="Tahoma"/>
                <a:cs typeface="Tahoma"/>
              </a:rPr>
              <a:t>trùng.</a:t>
            </a:r>
            <a:endParaRPr sz="1800">
              <a:latin typeface="Tahoma"/>
              <a:cs typeface="Tahoma"/>
            </a:endParaRPr>
          </a:p>
          <a:p>
            <a:pPr marL="12700" marR="71755">
              <a:lnSpc>
                <a:spcPct val="118200"/>
              </a:lnSpc>
              <a:spcBef>
                <a:spcPts val="75"/>
              </a:spcBef>
              <a:buAutoNum type="alphaLcPeriod" startAt="8"/>
              <a:tabLst>
                <a:tab pos="279400" algn="l"/>
              </a:tabLst>
            </a:pPr>
            <a:r>
              <a:rPr sz="1800" spc="-5" dirty="0">
                <a:latin typeface="Tahoma"/>
                <a:cs typeface="Tahoma"/>
              </a:rPr>
              <a:t>Sau </a:t>
            </a:r>
            <a:r>
              <a:rPr sz="1800" spc="-15" dirty="0">
                <a:latin typeface="Tahoma"/>
                <a:cs typeface="Tahoma"/>
              </a:rPr>
              <a:t>khi </a:t>
            </a:r>
            <a:r>
              <a:rPr sz="1800" spc="-5" dirty="0">
                <a:latin typeface="Tahoma"/>
                <a:cs typeface="Tahoma"/>
              </a:rPr>
              <a:t>hoàn </a:t>
            </a:r>
            <a:r>
              <a:rPr sz="1800" spc="-15" dirty="0">
                <a:latin typeface="Tahoma"/>
                <a:cs typeface="Tahoma"/>
              </a:rPr>
              <a:t>thành, </a:t>
            </a:r>
            <a:r>
              <a:rPr sz="1800" dirty="0">
                <a:latin typeface="Tahoma"/>
                <a:cs typeface="Tahoma"/>
              </a:rPr>
              <a:t>báo </a:t>
            </a:r>
            <a:r>
              <a:rPr sz="1800" spc="5" dirty="0">
                <a:latin typeface="Tahoma"/>
                <a:cs typeface="Tahoma"/>
              </a:rPr>
              <a:t>cáo sự </a:t>
            </a:r>
            <a:r>
              <a:rPr sz="1800" spc="-10" dirty="0">
                <a:latin typeface="Tahoma"/>
                <a:cs typeface="Tahoma"/>
              </a:rPr>
              <a:t>việc </a:t>
            </a:r>
            <a:r>
              <a:rPr sz="1800" spc="10" dirty="0">
                <a:latin typeface="Tahoma"/>
                <a:cs typeface="Tahoma"/>
              </a:rPr>
              <a:t>với </a:t>
            </a:r>
            <a:r>
              <a:rPr sz="1800" dirty="0">
                <a:latin typeface="Tahoma"/>
                <a:cs typeface="Tahoma"/>
              </a:rPr>
              <a:t>người </a:t>
            </a:r>
            <a:r>
              <a:rPr sz="1800" spc="-5" dirty="0">
                <a:latin typeface="Tahoma"/>
                <a:cs typeface="Tahoma"/>
              </a:rPr>
              <a:t>có </a:t>
            </a:r>
            <a:r>
              <a:rPr sz="1800" spc="5" dirty="0">
                <a:latin typeface="Tahoma"/>
                <a:cs typeface="Tahoma"/>
              </a:rPr>
              <a:t>trách </a:t>
            </a:r>
            <a:r>
              <a:rPr sz="1800" spc="-15" dirty="0">
                <a:latin typeface="Tahoma"/>
                <a:cs typeface="Tahoma"/>
              </a:rPr>
              <a:t>nhiệm, </a:t>
            </a:r>
            <a:r>
              <a:rPr sz="1800" spc="-5" dirty="0">
                <a:latin typeface="Tahoma"/>
                <a:cs typeface="Tahoma"/>
              </a:rPr>
              <a:t>thẩm </a:t>
            </a:r>
            <a:r>
              <a:rPr sz="1800" spc="-10" dirty="0">
                <a:latin typeface="Tahoma"/>
                <a:cs typeface="Tahoma"/>
              </a:rPr>
              <a:t>quyền,  </a:t>
            </a:r>
            <a:r>
              <a:rPr sz="1800" spc="5" dirty="0">
                <a:latin typeface="Tahoma"/>
                <a:cs typeface="Tahoma"/>
              </a:rPr>
              <a:t>các </a:t>
            </a:r>
            <a:r>
              <a:rPr sz="1800" spc="-5" dirty="0">
                <a:latin typeface="Tahoma"/>
                <a:cs typeface="Tahoma"/>
              </a:rPr>
              <a:t>bên </a:t>
            </a:r>
            <a:r>
              <a:rPr sz="1800" spc="-15" dirty="0">
                <a:latin typeface="Tahoma"/>
                <a:cs typeface="Tahoma"/>
              </a:rPr>
              <a:t>liên </a:t>
            </a:r>
            <a:r>
              <a:rPr sz="1800" spc="-10" dirty="0">
                <a:latin typeface="Tahoma"/>
                <a:cs typeface="Tahoma"/>
              </a:rPr>
              <a:t>quan </a:t>
            </a:r>
            <a:r>
              <a:rPr sz="1800" spc="-5" dirty="0">
                <a:latin typeface="Tahoma"/>
                <a:cs typeface="Tahoma"/>
              </a:rPr>
              <a:t>và </a:t>
            </a:r>
            <a:r>
              <a:rPr sz="1800" spc="-15" dirty="0">
                <a:latin typeface="Tahoma"/>
                <a:cs typeface="Tahoma"/>
              </a:rPr>
              <a:t>thông </a:t>
            </a:r>
            <a:r>
              <a:rPr sz="1800" dirty="0">
                <a:latin typeface="Tahoma"/>
                <a:cs typeface="Tahoma"/>
              </a:rPr>
              <a:t>báo </a:t>
            </a:r>
            <a:r>
              <a:rPr sz="1800" spc="10" dirty="0">
                <a:latin typeface="Tahoma"/>
                <a:cs typeface="Tahoma"/>
              </a:rPr>
              <a:t>với </a:t>
            </a:r>
            <a:r>
              <a:rPr sz="1800" spc="-15" dirty="0">
                <a:latin typeface="Tahoma"/>
                <a:cs typeface="Tahoma"/>
              </a:rPr>
              <a:t>họ </a:t>
            </a:r>
            <a:r>
              <a:rPr sz="1800" spc="5" dirty="0">
                <a:latin typeface="Tahoma"/>
                <a:cs typeface="Tahoma"/>
              </a:rPr>
              <a:t>rằng </a:t>
            </a:r>
            <a:r>
              <a:rPr sz="1800" spc="-10" dirty="0">
                <a:latin typeface="Tahoma"/>
                <a:cs typeface="Tahoma"/>
              </a:rPr>
              <a:t>địa </a:t>
            </a:r>
            <a:r>
              <a:rPr sz="1800" dirty="0">
                <a:latin typeface="Tahoma"/>
                <a:cs typeface="Tahoma"/>
              </a:rPr>
              <a:t>điểm </a:t>
            </a:r>
            <a:r>
              <a:rPr sz="1800" spc="5" dirty="0">
                <a:latin typeface="Tahoma"/>
                <a:cs typeface="Tahoma"/>
              </a:rPr>
              <a:t>đã </a:t>
            </a:r>
            <a:r>
              <a:rPr sz="1800" spc="20" dirty="0">
                <a:latin typeface="Tahoma"/>
                <a:cs typeface="Tahoma"/>
              </a:rPr>
              <a:t>được </a:t>
            </a:r>
            <a:r>
              <a:rPr sz="1800" spc="-15" dirty="0">
                <a:latin typeface="Tahoma"/>
                <a:cs typeface="Tahoma"/>
              </a:rPr>
              <a:t>khử</a:t>
            </a:r>
            <a:r>
              <a:rPr sz="1800" spc="10" dirty="0">
                <a:latin typeface="Tahoma"/>
                <a:cs typeface="Tahoma"/>
              </a:rPr>
              <a:t> </a:t>
            </a:r>
            <a:r>
              <a:rPr sz="1800" dirty="0">
                <a:latin typeface="Tahoma"/>
                <a:cs typeface="Tahoma"/>
              </a:rPr>
              <a:t>nhiễm</a:t>
            </a:r>
            <a:endParaRPr sz="1800">
              <a:latin typeface="Tahoma"/>
              <a:cs typeface="Tahoma"/>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83857" y="414274"/>
            <a:ext cx="2863850" cy="449580"/>
          </a:xfrm>
          <a:prstGeom prst="rect">
            <a:avLst/>
          </a:prstGeom>
        </p:spPr>
        <p:txBody>
          <a:bodyPr vert="horz" wrap="square" lIns="0" tIns="16510" rIns="0" bIns="0" rtlCol="0">
            <a:spAutoFit/>
          </a:bodyPr>
          <a:lstStyle/>
          <a:p>
            <a:pPr marL="12700">
              <a:lnSpc>
                <a:spcPct val="100000"/>
              </a:lnSpc>
              <a:spcBef>
                <a:spcPts val="130"/>
              </a:spcBef>
            </a:pPr>
            <a:r>
              <a:rPr sz="2750" spc="25" dirty="0">
                <a:solidFill>
                  <a:srgbClr val="000000"/>
                </a:solidFill>
              </a:rPr>
              <a:t>2. </a:t>
            </a:r>
            <a:r>
              <a:rPr sz="2750" spc="20" dirty="0">
                <a:solidFill>
                  <a:srgbClr val="000000"/>
                </a:solidFill>
              </a:rPr>
              <a:t>Chất </a:t>
            </a:r>
            <a:r>
              <a:rPr sz="2750" spc="5" dirty="0">
                <a:solidFill>
                  <a:srgbClr val="000000"/>
                </a:solidFill>
              </a:rPr>
              <a:t>thải </a:t>
            </a:r>
            <a:r>
              <a:rPr sz="2750" spc="15" dirty="0">
                <a:solidFill>
                  <a:srgbClr val="000000"/>
                </a:solidFill>
              </a:rPr>
              <a:t>y</a:t>
            </a:r>
            <a:r>
              <a:rPr sz="2750" spc="75" dirty="0">
                <a:solidFill>
                  <a:srgbClr val="000000"/>
                </a:solidFill>
              </a:rPr>
              <a:t> </a:t>
            </a:r>
            <a:r>
              <a:rPr sz="2750" spc="-15" dirty="0">
                <a:solidFill>
                  <a:srgbClr val="000000"/>
                </a:solidFill>
              </a:rPr>
              <a:t>tế</a:t>
            </a:r>
            <a:endParaRPr sz="2750"/>
          </a:p>
        </p:txBody>
      </p:sp>
      <p:sp>
        <p:nvSpPr>
          <p:cNvPr id="3" name="object 3"/>
          <p:cNvSpPr txBox="1"/>
          <p:nvPr/>
        </p:nvSpPr>
        <p:spPr>
          <a:xfrm>
            <a:off x="688975" y="1267078"/>
            <a:ext cx="7545070" cy="4318000"/>
          </a:xfrm>
          <a:prstGeom prst="rect">
            <a:avLst/>
          </a:prstGeom>
        </p:spPr>
        <p:txBody>
          <a:bodyPr vert="horz" wrap="square" lIns="0" tIns="123825" rIns="0" bIns="0" rtlCol="0">
            <a:spAutoFit/>
          </a:bodyPr>
          <a:lstStyle/>
          <a:p>
            <a:pPr marL="12700" algn="just">
              <a:lnSpc>
                <a:spcPct val="100000"/>
              </a:lnSpc>
              <a:spcBef>
                <a:spcPts val="975"/>
              </a:spcBef>
            </a:pPr>
            <a:r>
              <a:rPr sz="2400" dirty="0">
                <a:latin typeface="Tahoma"/>
                <a:cs typeface="Tahoma"/>
              </a:rPr>
              <a:t>-Găng </a:t>
            </a:r>
            <a:r>
              <a:rPr sz="2400" spc="-50" dirty="0">
                <a:latin typeface="Tahoma"/>
                <a:cs typeface="Tahoma"/>
              </a:rPr>
              <a:t>tay, </a:t>
            </a:r>
            <a:r>
              <a:rPr sz="2400" spc="5" dirty="0">
                <a:latin typeface="Tahoma"/>
                <a:cs typeface="Tahoma"/>
              </a:rPr>
              <a:t>khẩu </a:t>
            </a:r>
            <a:r>
              <a:rPr sz="2400" dirty="0">
                <a:latin typeface="Tahoma"/>
                <a:cs typeface="Tahoma"/>
              </a:rPr>
              <a:t>trang, </a:t>
            </a:r>
            <a:r>
              <a:rPr sz="2400" spc="10" dirty="0">
                <a:latin typeface="Tahoma"/>
                <a:cs typeface="Tahoma"/>
              </a:rPr>
              <a:t>quần </a:t>
            </a:r>
            <a:r>
              <a:rPr sz="2400" spc="5" dirty="0">
                <a:latin typeface="Tahoma"/>
                <a:cs typeface="Tahoma"/>
              </a:rPr>
              <a:t>áo </a:t>
            </a:r>
            <a:r>
              <a:rPr sz="2400" spc="10" dirty="0">
                <a:latin typeface="Tahoma"/>
                <a:cs typeface="Tahoma"/>
              </a:rPr>
              <a:t>bảo </a:t>
            </a:r>
            <a:r>
              <a:rPr sz="2400" spc="5" dirty="0">
                <a:latin typeface="Tahoma"/>
                <a:cs typeface="Tahoma"/>
              </a:rPr>
              <a:t>hộ </a:t>
            </a:r>
            <a:r>
              <a:rPr sz="2400" spc="-5" dirty="0">
                <a:latin typeface="Tahoma"/>
                <a:cs typeface="Tahoma"/>
              </a:rPr>
              <a:t>sau </a:t>
            </a:r>
            <a:r>
              <a:rPr sz="2400" dirty="0">
                <a:latin typeface="Tahoma"/>
                <a:cs typeface="Tahoma"/>
              </a:rPr>
              <a:t>khi </a:t>
            </a:r>
            <a:r>
              <a:rPr sz="2400" spc="-5" dirty="0">
                <a:latin typeface="Tahoma"/>
                <a:cs typeface="Tahoma"/>
              </a:rPr>
              <a:t>lấy</a:t>
            </a:r>
            <a:r>
              <a:rPr sz="2400" spc="-195" dirty="0">
                <a:latin typeface="Tahoma"/>
                <a:cs typeface="Tahoma"/>
              </a:rPr>
              <a:t> </a:t>
            </a:r>
            <a:r>
              <a:rPr sz="2400" spc="-5" dirty="0">
                <a:latin typeface="Tahoma"/>
                <a:cs typeface="Tahoma"/>
              </a:rPr>
              <a:t>xong</a:t>
            </a:r>
            <a:endParaRPr sz="2400">
              <a:latin typeface="Tahoma"/>
              <a:cs typeface="Tahoma"/>
            </a:endParaRPr>
          </a:p>
          <a:p>
            <a:pPr marL="12700" algn="just">
              <a:lnSpc>
                <a:spcPct val="100000"/>
              </a:lnSpc>
              <a:spcBef>
                <a:spcPts val="875"/>
              </a:spcBef>
            </a:pPr>
            <a:r>
              <a:rPr sz="2400" spc="5" dirty="0">
                <a:latin typeface="Tahoma"/>
                <a:cs typeface="Tahoma"/>
              </a:rPr>
              <a:t>mẫu bệnh </a:t>
            </a:r>
            <a:r>
              <a:rPr sz="2400" spc="10" dirty="0">
                <a:latin typeface="Tahoma"/>
                <a:cs typeface="Tahoma"/>
              </a:rPr>
              <a:t>phẩm </a:t>
            </a:r>
            <a:r>
              <a:rPr sz="2400" spc="5" dirty="0">
                <a:latin typeface="Tahoma"/>
                <a:cs typeface="Tahoma"/>
              </a:rPr>
              <a:t>cần </a:t>
            </a:r>
            <a:r>
              <a:rPr sz="2400" spc="-15" dirty="0">
                <a:latin typeface="Tahoma"/>
                <a:cs typeface="Tahoma"/>
              </a:rPr>
              <a:t>loại </a:t>
            </a:r>
            <a:r>
              <a:rPr sz="2400" spc="10" dirty="0">
                <a:latin typeface="Tahoma"/>
                <a:cs typeface="Tahoma"/>
              </a:rPr>
              <a:t>bỏ </a:t>
            </a:r>
            <a:r>
              <a:rPr sz="2400" spc="-35" dirty="0">
                <a:latin typeface="Tahoma"/>
                <a:cs typeface="Tahoma"/>
              </a:rPr>
              <a:t>ngay, </a:t>
            </a:r>
            <a:r>
              <a:rPr sz="2400" spc="-5" dirty="0">
                <a:latin typeface="Tahoma"/>
                <a:cs typeface="Tahoma"/>
              </a:rPr>
              <a:t>không </a:t>
            </a:r>
            <a:r>
              <a:rPr sz="2400" spc="5" dirty="0">
                <a:latin typeface="Tahoma"/>
                <a:cs typeface="Tahoma"/>
              </a:rPr>
              <a:t>tái </a:t>
            </a:r>
            <a:r>
              <a:rPr sz="2400" spc="-10" dirty="0">
                <a:latin typeface="Tahoma"/>
                <a:cs typeface="Tahoma"/>
              </a:rPr>
              <a:t>sử</a:t>
            </a:r>
            <a:r>
              <a:rPr sz="2400" spc="-215" dirty="0">
                <a:latin typeface="Tahoma"/>
                <a:cs typeface="Tahoma"/>
              </a:rPr>
              <a:t> </a:t>
            </a:r>
            <a:r>
              <a:rPr sz="2400" spc="5" dirty="0">
                <a:latin typeface="Tahoma"/>
                <a:cs typeface="Tahoma"/>
              </a:rPr>
              <a:t>dụng</a:t>
            </a:r>
            <a:endParaRPr sz="2400">
              <a:latin typeface="Tahoma"/>
              <a:cs typeface="Tahoma"/>
            </a:endParaRPr>
          </a:p>
          <a:p>
            <a:pPr marL="12700" marR="71120" algn="just">
              <a:lnSpc>
                <a:spcPct val="130400"/>
              </a:lnSpc>
              <a:buChar char="-"/>
              <a:tabLst>
                <a:tab pos="222885" algn="l"/>
              </a:tabLst>
            </a:pPr>
            <a:r>
              <a:rPr sz="2400" spc="-5" dirty="0">
                <a:latin typeface="Tahoma"/>
                <a:cs typeface="Tahoma"/>
              </a:rPr>
              <a:t>Các </a:t>
            </a:r>
            <a:r>
              <a:rPr sz="2400" spc="5" dirty="0">
                <a:latin typeface="Tahoma"/>
                <a:cs typeface="Tahoma"/>
              </a:rPr>
              <a:t>dụng cụ dùng </a:t>
            </a:r>
            <a:r>
              <a:rPr sz="2400" spc="-15" dirty="0">
                <a:latin typeface="Tahoma"/>
                <a:cs typeface="Tahoma"/>
              </a:rPr>
              <a:t>để </a:t>
            </a:r>
            <a:r>
              <a:rPr sz="2400" spc="-5" dirty="0">
                <a:latin typeface="Tahoma"/>
                <a:cs typeface="Tahoma"/>
              </a:rPr>
              <a:t>lấy </a:t>
            </a:r>
            <a:r>
              <a:rPr sz="2400" spc="5" dirty="0">
                <a:latin typeface="Tahoma"/>
                <a:cs typeface="Tahoma"/>
              </a:rPr>
              <a:t>mẫu </a:t>
            </a:r>
            <a:r>
              <a:rPr sz="2400" spc="10" dirty="0">
                <a:latin typeface="Tahoma"/>
                <a:cs typeface="Tahoma"/>
              </a:rPr>
              <a:t>bệnh </a:t>
            </a:r>
            <a:r>
              <a:rPr sz="2400" spc="5" dirty="0">
                <a:latin typeface="Tahoma"/>
                <a:cs typeface="Tahoma"/>
              </a:rPr>
              <a:t>phẩm cần </a:t>
            </a:r>
            <a:r>
              <a:rPr sz="2400" spc="-5" dirty="0">
                <a:latin typeface="Tahoma"/>
                <a:cs typeface="Tahoma"/>
              </a:rPr>
              <a:t>tiền</a:t>
            </a:r>
            <a:r>
              <a:rPr sz="2400" spc="-200" dirty="0">
                <a:latin typeface="Tahoma"/>
                <a:cs typeface="Tahoma"/>
              </a:rPr>
              <a:t> </a:t>
            </a:r>
            <a:r>
              <a:rPr sz="2400" spc="10" dirty="0">
                <a:latin typeface="Tahoma"/>
                <a:cs typeface="Tahoma"/>
              </a:rPr>
              <a:t>xử  </a:t>
            </a:r>
            <a:r>
              <a:rPr sz="2400" spc="-15" dirty="0">
                <a:latin typeface="Tahoma"/>
                <a:cs typeface="Tahoma"/>
              </a:rPr>
              <a:t>lý </a:t>
            </a:r>
            <a:r>
              <a:rPr sz="2400" spc="10" dirty="0">
                <a:latin typeface="Tahoma"/>
                <a:cs typeface="Tahoma"/>
              </a:rPr>
              <a:t>bằng </a:t>
            </a:r>
            <a:r>
              <a:rPr sz="2400" spc="5" dirty="0">
                <a:latin typeface="Tahoma"/>
                <a:cs typeface="Tahoma"/>
              </a:rPr>
              <a:t>dung </a:t>
            </a:r>
            <a:r>
              <a:rPr sz="2400" dirty="0">
                <a:latin typeface="Tahoma"/>
                <a:cs typeface="Tahoma"/>
              </a:rPr>
              <a:t>dịch </a:t>
            </a:r>
            <a:r>
              <a:rPr sz="2400" spc="-5" dirty="0">
                <a:latin typeface="Tahoma"/>
                <a:cs typeface="Tahoma"/>
              </a:rPr>
              <a:t>sát </a:t>
            </a:r>
            <a:r>
              <a:rPr sz="2400" spc="5" dirty="0">
                <a:latin typeface="Tahoma"/>
                <a:cs typeface="Tahoma"/>
              </a:rPr>
              <a:t>khuẩn </a:t>
            </a:r>
            <a:r>
              <a:rPr sz="2400" spc="-10" dirty="0">
                <a:latin typeface="Tahoma"/>
                <a:cs typeface="Tahoma"/>
              </a:rPr>
              <a:t>(cồn </a:t>
            </a:r>
            <a:r>
              <a:rPr sz="2400" spc="-25" dirty="0">
                <a:latin typeface="Tahoma"/>
                <a:cs typeface="Tahoma"/>
              </a:rPr>
              <a:t>70%, </a:t>
            </a:r>
            <a:r>
              <a:rPr sz="2400" spc="-10" dirty="0">
                <a:latin typeface="Tahoma"/>
                <a:cs typeface="Tahoma"/>
              </a:rPr>
              <a:t>chloramin </a:t>
            </a:r>
            <a:r>
              <a:rPr sz="2400" spc="-35" dirty="0">
                <a:latin typeface="Tahoma"/>
                <a:cs typeface="Tahoma"/>
              </a:rPr>
              <a:t>B….)  </a:t>
            </a:r>
            <a:r>
              <a:rPr sz="2400" spc="5" dirty="0">
                <a:latin typeface="Tahoma"/>
                <a:cs typeface="Tahoma"/>
              </a:rPr>
              <a:t>trước </a:t>
            </a:r>
            <a:r>
              <a:rPr sz="2400" dirty="0">
                <a:latin typeface="Tahoma"/>
                <a:cs typeface="Tahoma"/>
              </a:rPr>
              <a:t>khi </a:t>
            </a:r>
            <a:r>
              <a:rPr sz="2400" spc="-15" dirty="0">
                <a:latin typeface="Tahoma"/>
                <a:cs typeface="Tahoma"/>
              </a:rPr>
              <a:t>loại</a:t>
            </a:r>
            <a:r>
              <a:rPr sz="2400" spc="-35" dirty="0">
                <a:latin typeface="Tahoma"/>
                <a:cs typeface="Tahoma"/>
              </a:rPr>
              <a:t> </a:t>
            </a:r>
            <a:r>
              <a:rPr sz="2400" spc="20" dirty="0">
                <a:latin typeface="Tahoma"/>
                <a:cs typeface="Tahoma"/>
              </a:rPr>
              <a:t>bỏ</a:t>
            </a:r>
            <a:endParaRPr sz="2400">
              <a:latin typeface="Tahoma"/>
              <a:cs typeface="Tahoma"/>
            </a:endParaRPr>
          </a:p>
          <a:p>
            <a:pPr marL="12700" marR="71755" algn="just">
              <a:lnSpc>
                <a:spcPct val="130400"/>
              </a:lnSpc>
              <a:buChar char="-"/>
              <a:tabLst>
                <a:tab pos="222885" algn="l"/>
              </a:tabLst>
            </a:pPr>
            <a:r>
              <a:rPr sz="2400" spc="-5" dirty="0">
                <a:latin typeface="Tahoma"/>
                <a:cs typeface="Tahoma"/>
              </a:rPr>
              <a:t>Cho </a:t>
            </a:r>
            <a:r>
              <a:rPr sz="2400" dirty="0">
                <a:latin typeface="Tahoma"/>
                <a:cs typeface="Tahoma"/>
              </a:rPr>
              <a:t>toàn </a:t>
            </a:r>
            <a:r>
              <a:rPr sz="2400" spc="10" dirty="0">
                <a:latin typeface="Tahoma"/>
                <a:cs typeface="Tahoma"/>
              </a:rPr>
              <a:t>bộ </a:t>
            </a:r>
            <a:r>
              <a:rPr sz="2400" spc="5" dirty="0">
                <a:latin typeface="Tahoma"/>
                <a:cs typeface="Tahoma"/>
              </a:rPr>
              <a:t>các chất thải này </a:t>
            </a:r>
            <a:r>
              <a:rPr sz="2400" dirty="0">
                <a:latin typeface="Tahoma"/>
                <a:cs typeface="Tahoma"/>
              </a:rPr>
              <a:t>vào </a:t>
            </a:r>
            <a:r>
              <a:rPr sz="2400" spc="10" dirty="0">
                <a:latin typeface="Tahoma"/>
                <a:cs typeface="Tahoma"/>
              </a:rPr>
              <a:t>túi </a:t>
            </a:r>
            <a:r>
              <a:rPr sz="2400" spc="-15" dirty="0">
                <a:latin typeface="Tahoma"/>
                <a:cs typeface="Tahoma"/>
              </a:rPr>
              <a:t>nilon </a:t>
            </a:r>
            <a:r>
              <a:rPr sz="2400" spc="-10" dirty="0">
                <a:latin typeface="Tahoma"/>
                <a:cs typeface="Tahoma"/>
              </a:rPr>
              <a:t>đựng</a:t>
            </a:r>
            <a:r>
              <a:rPr sz="2400" spc="-120" dirty="0">
                <a:latin typeface="Tahoma"/>
                <a:cs typeface="Tahoma"/>
              </a:rPr>
              <a:t> </a:t>
            </a:r>
            <a:r>
              <a:rPr sz="2400" spc="5" dirty="0">
                <a:latin typeface="Tahoma"/>
                <a:cs typeface="Tahoma"/>
              </a:rPr>
              <a:t>chất  </a:t>
            </a:r>
            <a:r>
              <a:rPr sz="2400" spc="10" dirty="0">
                <a:latin typeface="Tahoma"/>
                <a:cs typeface="Tahoma"/>
              </a:rPr>
              <a:t>thải </a:t>
            </a:r>
            <a:r>
              <a:rPr sz="2400" dirty="0">
                <a:latin typeface="Tahoma"/>
                <a:cs typeface="Tahoma"/>
              </a:rPr>
              <a:t>y </a:t>
            </a:r>
            <a:r>
              <a:rPr sz="2400" spc="10" dirty="0">
                <a:latin typeface="Tahoma"/>
                <a:cs typeface="Tahoma"/>
              </a:rPr>
              <a:t>tế nguy </a:t>
            </a:r>
            <a:r>
              <a:rPr sz="2400" dirty="0">
                <a:latin typeface="Tahoma"/>
                <a:cs typeface="Tahoma"/>
              </a:rPr>
              <a:t>hiểm, </a:t>
            </a:r>
            <a:r>
              <a:rPr sz="2400" spc="-10" dirty="0">
                <a:latin typeface="Tahoma"/>
                <a:cs typeface="Tahoma"/>
              </a:rPr>
              <a:t>đóng </a:t>
            </a:r>
            <a:r>
              <a:rPr sz="2400" spc="-5" dirty="0">
                <a:latin typeface="Tahoma"/>
                <a:cs typeface="Tahoma"/>
              </a:rPr>
              <a:t>gói </a:t>
            </a:r>
            <a:r>
              <a:rPr sz="2400" spc="5" dirty="0">
                <a:latin typeface="Tahoma"/>
                <a:cs typeface="Tahoma"/>
              </a:rPr>
              <a:t>cẩn </a:t>
            </a:r>
            <a:r>
              <a:rPr sz="2400" spc="10" dirty="0">
                <a:latin typeface="Tahoma"/>
                <a:cs typeface="Tahoma"/>
              </a:rPr>
              <a:t>thận,</a:t>
            </a:r>
            <a:r>
              <a:rPr sz="2400" spc="-204" dirty="0">
                <a:latin typeface="Tahoma"/>
                <a:cs typeface="Tahoma"/>
              </a:rPr>
              <a:t> </a:t>
            </a:r>
            <a:r>
              <a:rPr sz="2400" spc="-5" dirty="0">
                <a:latin typeface="Tahoma"/>
                <a:cs typeface="Tahoma"/>
              </a:rPr>
              <a:t>kín.</a:t>
            </a:r>
            <a:endParaRPr sz="2400">
              <a:latin typeface="Tahoma"/>
              <a:cs typeface="Tahoma"/>
            </a:endParaRPr>
          </a:p>
          <a:p>
            <a:pPr marL="222250" indent="-210185">
              <a:lnSpc>
                <a:spcPct val="100000"/>
              </a:lnSpc>
              <a:spcBef>
                <a:spcPts val="875"/>
              </a:spcBef>
              <a:buChar char="-"/>
              <a:tabLst>
                <a:tab pos="222885" algn="l"/>
              </a:tabLst>
            </a:pPr>
            <a:r>
              <a:rPr sz="2400" dirty="0">
                <a:latin typeface="Tahoma"/>
                <a:cs typeface="Tahoma"/>
              </a:rPr>
              <a:t>Vận </a:t>
            </a:r>
            <a:r>
              <a:rPr sz="2400" spc="5" dirty="0">
                <a:latin typeface="Tahoma"/>
                <a:cs typeface="Tahoma"/>
              </a:rPr>
              <a:t>chuyển </a:t>
            </a:r>
            <a:r>
              <a:rPr sz="2400" dirty="0">
                <a:latin typeface="Tahoma"/>
                <a:cs typeface="Tahoma"/>
              </a:rPr>
              <a:t>và </a:t>
            </a:r>
            <a:r>
              <a:rPr sz="2400" spc="5" dirty="0">
                <a:latin typeface="Tahoma"/>
                <a:cs typeface="Tahoma"/>
              </a:rPr>
              <a:t>xử </a:t>
            </a:r>
            <a:r>
              <a:rPr sz="2400" spc="-15" dirty="0">
                <a:latin typeface="Tahoma"/>
                <a:cs typeface="Tahoma"/>
              </a:rPr>
              <a:t>lý </a:t>
            </a:r>
            <a:r>
              <a:rPr sz="2400" spc="5" dirty="0">
                <a:latin typeface="Tahoma"/>
                <a:cs typeface="Tahoma"/>
              </a:rPr>
              <a:t>chất thải, </a:t>
            </a:r>
            <a:r>
              <a:rPr sz="2400" spc="10" dirty="0">
                <a:latin typeface="Tahoma"/>
                <a:cs typeface="Tahoma"/>
              </a:rPr>
              <a:t>rác thải theo </a:t>
            </a:r>
            <a:r>
              <a:rPr sz="2400" dirty="0">
                <a:latin typeface="Tahoma"/>
                <a:cs typeface="Tahoma"/>
              </a:rPr>
              <a:t>đúng</a:t>
            </a:r>
            <a:r>
              <a:rPr sz="2400" spc="-280" dirty="0">
                <a:latin typeface="Tahoma"/>
                <a:cs typeface="Tahoma"/>
              </a:rPr>
              <a:t> </a:t>
            </a:r>
            <a:r>
              <a:rPr sz="2400" spc="10" dirty="0">
                <a:latin typeface="Tahoma"/>
                <a:cs typeface="Tahoma"/>
              </a:rPr>
              <a:t>quy</a:t>
            </a:r>
            <a:endParaRPr sz="2400">
              <a:latin typeface="Tahoma"/>
              <a:cs typeface="Tahoma"/>
            </a:endParaRPr>
          </a:p>
          <a:p>
            <a:pPr marL="12700">
              <a:lnSpc>
                <a:spcPct val="100000"/>
              </a:lnSpc>
              <a:spcBef>
                <a:spcPts val="875"/>
              </a:spcBef>
            </a:pPr>
            <a:r>
              <a:rPr sz="2400" spc="-10" dirty="0">
                <a:latin typeface="Tahoma"/>
                <a:cs typeface="Tahoma"/>
              </a:rPr>
              <a:t>định</a:t>
            </a:r>
            <a:endParaRPr sz="2400">
              <a:latin typeface="Tahoma"/>
              <a:cs typeface="Tahom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550284" y="405447"/>
            <a:ext cx="2208530" cy="517525"/>
          </a:xfrm>
          <a:prstGeom prst="rect">
            <a:avLst/>
          </a:prstGeom>
        </p:spPr>
        <p:txBody>
          <a:bodyPr vert="horz" wrap="square" lIns="0" tIns="15875" rIns="0" bIns="0" rtlCol="0">
            <a:spAutoFit/>
          </a:bodyPr>
          <a:lstStyle/>
          <a:p>
            <a:pPr marL="12700">
              <a:lnSpc>
                <a:spcPct val="100000"/>
              </a:lnSpc>
              <a:spcBef>
                <a:spcPts val="125"/>
              </a:spcBef>
            </a:pPr>
            <a:r>
              <a:rPr spc="10" dirty="0">
                <a:solidFill>
                  <a:srgbClr val="000000"/>
                </a:solidFill>
              </a:rPr>
              <a:t>NỘI</a:t>
            </a:r>
            <a:r>
              <a:rPr spc="-105" dirty="0">
                <a:solidFill>
                  <a:srgbClr val="000000"/>
                </a:solidFill>
              </a:rPr>
              <a:t> </a:t>
            </a:r>
            <a:r>
              <a:rPr spc="25" dirty="0">
                <a:solidFill>
                  <a:srgbClr val="000000"/>
                </a:solidFill>
              </a:rPr>
              <a:t>DUNG</a:t>
            </a:r>
          </a:p>
        </p:txBody>
      </p:sp>
      <p:sp>
        <p:nvSpPr>
          <p:cNvPr id="3" name="object 3"/>
          <p:cNvSpPr txBox="1"/>
          <p:nvPr/>
        </p:nvSpPr>
        <p:spPr>
          <a:xfrm>
            <a:off x="612775" y="1305432"/>
            <a:ext cx="6598920" cy="2600960"/>
          </a:xfrm>
          <a:prstGeom prst="rect">
            <a:avLst/>
          </a:prstGeom>
        </p:spPr>
        <p:txBody>
          <a:bodyPr vert="horz" wrap="square" lIns="0" tIns="241300" rIns="0" bIns="0" rtlCol="0">
            <a:spAutoFit/>
          </a:bodyPr>
          <a:lstStyle/>
          <a:p>
            <a:pPr marL="355600" indent="-343535">
              <a:lnSpc>
                <a:spcPct val="100000"/>
              </a:lnSpc>
              <a:spcBef>
                <a:spcPts val="1900"/>
              </a:spcBef>
              <a:buAutoNum type="arabicPeriod"/>
              <a:tabLst>
                <a:tab pos="356235" algn="l"/>
              </a:tabLst>
            </a:pPr>
            <a:r>
              <a:rPr sz="2750" spc="10" dirty="0">
                <a:latin typeface="Tahoma"/>
                <a:cs typeface="Tahoma"/>
              </a:rPr>
              <a:t>ĐẶC </a:t>
            </a:r>
            <a:r>
              <a:rPr sz="2750" spc="20" dirty="0">
                <a:latin typeface="Tahoma"/>
                <a:cs typeface="Tahoma"/>
              </a:rPr>
              <a:t>ĐIỂM </a:t>
            </a:r>
            <a:r>
              <a:rPr sz="2750" dirty="0">
                <a:latin typeface="Tahoma"/>
                <a:cs typeface="Tahoma"/>
              </a:rPr>
              <a:t>CỦA </a:t>
            </a:r>
            <a:r>
              <a:rPr sz="2750" spc="5" dirty="0">
                <a:latin typeface="Tahoma"/>
                <a:cs typeface="Tahoma"/>
              </a:rPr>
              <a:t>WUHAN</a:t>
            </a:r>
            <a:r>
              <a:rPr sz="2750" spc="280" dirty="0">
                <a:latin typeface="Tahoma"/>
                <a:cs typeface="Tahoma"/>
              </a:rPr>
              <a:t> </a:t>
            </a:r>
            <a:r>
              <a:rPr sz="2750" dirty="0">
                <a:latin typeface="Tahoma"/>
                <a:cs typeface="Tahoma"/>
              </a:rPr>
              <a:t>CORONAVIRUS</a:t>
            </a:r>
            <a:endParaRPr sz="2750">
              <a:latin typeface="Tahoma"/>
              <a:cs typeface="Tahoma"/>
            </a:endParaRPr>
          </a:p>
          <a:p>
            <a:pPr marL="355600" indent="-343535">
              <a:lnSpc>
                <a:spcPct val="100000"/>
              </a:lnSpc>
              <a:spcBef>
                <a:spcPts val="1805"/>
              </a:spcBef>
              <a:buAutoNum type="arabicPeriod"/>
              <a:tabLst>
                <a:tab pos="356235" algn="l"/>
              </a:tabLst>
            </a:pPr>
            <a:r>
              <a:rPr sz="2750" spc="25" dirty="0">
                <a:latin typeface="Tahoma"/>
                <a:cs typeface="Tahoma"/>
              </a:rPr>
              <a:t>THU </a:t>
            </a:r>
            <a:r>
              <a:rPr sz="2750" spc="15" dirty="0">
                <a:latin typeface="Tahoma"/>
                <a:cs typeface="Tahoma"/>
              </a:rPr>
              <a:t>THẬP </a:t>
            </a:r>
            <a:r>
              <a:rPr sz="2750" spc="20" dirty="0">
                <a:latin typeface="Tahoma"/>
                <a:cs typeface="Tahoma"/>
              </a:rPr>
              <a:t>MẪU </a:t>
            </a:r>
            <a:r>
              <a:rPr sz="2750" spc="25" dirty="0">
                <a:latin typeface="Tahoma"/>
                <a:cs typeface="Tahoma"/>
              </a:rPr>
              <a:t>BỆNH</a:t>
            </a:r>
            <a:r>
              <a:rPr sz="2750" spc="80" dirty="0">
                <a:latin typeface="Tahoma"/>
                <a:cs typeface="Tahoma"/>
              </a:rPr>
              <a:t> </a:t>
            </a:r>
            <a:r>
              <a:rPr sz="2750" spc="5" dirty="0">
                <a:latin typeface="Tahoma"/>
                <a:cs typeface="Tahoma"/>
              </a:rPr>
              <a:t>PHẨM</a:t>
            </a:r>
            <a:endParaRPr sz="2750">
              <a:latin typeface="Tahoma"/>
              <a:cs typeface="Tahoma"/>
            </a:endParaRPr>
          </a:p>
          <a:p>
            <a:pPr marL="355600" indent="-343535">
              <a:lnSpc>
                <a:spcPct val="100000"/>
              </a:lnSpc>
              <a:spcBef>
                <a:spcPts val="1735"/>
              </a:spcBef>
              <a:buAutoNum type="arabicPeriod"/>
              <a:tabLst>
                <a:tab pos="356235" algn="l"/>
              </a:tabLst>
            </a:pPr>
            <a:r>
              <a:rPr sz="2750" spc="10" dirty="0">
                <a:latin typeface="Tahoma"/>
                <a:cs typeface="Tahoma"/>
              </a:rPr>
              <a:t>VẬN </a:t>
            </a:r>
            <a:r>
              <a:rPr sz="2750" spc="5" dirty="0">
                <a:latin typeface="Tahoma"/>
                <a:cs typeface="Tahoma"/>
              </a:rPr>
              <a:t>CHUYỂN </a:t>
            </a:r>
            <a:r>
              <a:rPr sz="2750" spc="20" dirty="0">
                <a:latin typeface="Tahoma"/>
                <a:cs typeface="Tahoma"/>
              </a:rPr>
              <a:t>MẪU </a:t>
            </a:r>
            <a:r>
              <a:rPr sz="2750" spc="25" dirty="0">
                <a:latin typeface="Tahoma"/>
                <a:cs typeface="Tahoma"/>
              </a:rPr>
              <a:t>BỆNH</a:t>
            </a:r>
            <a:r>
              <a:rPr sz="2750" spc="280" dirty="0">
                <a:latin typeface="Tahoma"/>
                <a:cs typeface="Tahoma"/>
              </a:rPr>
              <a:t> </a:t>
            </a:r>
            <a:r>
              <a:rPr sz="2750" spc="5" dirty="0">
                <a:latin typeface="Tahoma"/>
                <a:cs typeface="Tahoma"/>
              </a:rPr>
              <a:t>PHẨM</a:t>
            </a:r>
            <a:endParaRPr sz="2750">
              <a:latin typeface="Tahoma"/>
              <a:cs typeface="Tahoma"/>
            </a:endParaRPr>
          </a:p>
          <a:p>
            <a:pPr marL="355600" indent="-343535">
              <a:lnSpc>
                <a:spcPct val="100000"/>
              </a:lnSpc>
              <a:spcBef>
                <a:spcPts val="1735"/>
              </a:spcBef>
              <a:buAutoNum type="arabicPeriod"/>
              <a:tabLst>
                <a:tab pos="356235" algn="l"/>
              </a:tabLst>
            </a:pPr>
            <a:r>
              <a:rPr sz="2750" spc="5" dirty="0">
                <a:latin typeface="Tahoma"/>
                <a:cs typeface="Tahoma"/>
              </a:rPr>
              <a:t>AN </a:t>
            </a:r>
            <a:r>
              <a:rPr sz="2750" spc="-5" dirty="0">
                <a:latin typeface="Tahoma"/>
                <a:cs typeface="Tahoma"/>
              </a:rPr>
              <a:t>TOÀN </a:t>
            </a:r>
            <a:r>
              <a:rPr sz="2750" spc="25" dirty="0">
                <a:latin typeface="Tahoma"/>
                <a:cs typeface="Tahoma"/>
              </a:rPr>
              <a:t>SINH</a:t>
            </a:r>
            <a:r>
              <a:rPr sz="2750" spc="150" dirty="0">
                <a:latin typeface="Tahoma"/>
                <a:cs typeface="Tahoma"/>
              </a:rPr>
              <a:t> </a:t>
            </a:r>
            <a:r>
              <a:rPr sz="2750" spc="10" dirty="0">
                <a:latin typeface="Tahoma"/>
                <a:cs typeface="Tahoma"/>
              </a:rPr>
              <a:t>HỌC</a:t>
            </a:r>
            <a:endParaRPr sz="2750">
              <a:latin typeface="Tahoma"/>
              <a:cs typeface="Tahom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03542" y="262191"/>
            <a:ext cx="8345170" cy="391795"/>
          </a:xfrm>
          <a:prstGeom prst="rect">
            <a:avLst/>
          </a:prstGeom>
        </p:spPr>
        <p:txBody>
          <a:bodyPr vert="horz" wrap="square" lIns="0" tIns="12700" rIns="0" bIns="0" rtlCol="0">
            <a:spAutoFit/>
          </a:bodyPr>
          <a:lstStyle/>
          <a:p>
            <a:pPr marL="12700">
              <a:lnSpc>
                <a:spcPct val="100000"/>
              </a:lnSpc>
              <a:spcBef>
                <a:spcPts val="100"/>
              </a:spcBef>
            </a:pPr>
            <a:r>
              <a:rPr sz="2400" dirty="0"/>
              <a:t>WUHAN CORONAVIRUS </a:t>
            </a:r>
            <a:r>
              <a:rPr sz="2400" spc="15" dirty="0"/>
              <a:t>(NEW </a:t>
            </a:r>
            <a:r>
              <a:rPr sz="2400" dirty="0"/>
              <a:t>CORONAVIRUS –</a:t>
            </a:r>
            <a:r>
              <a:rPr sz="2400" spc="-254" dirty="0"/>
              <a:t> </a:t>
            </a:r>
            <a:r>
              <a:rPr sz="2400" spc="-5" dirty="0"/>
              <a:t>nCoV)</a:t>
            </a:r>
            <a:endParaRPr sz="2400"/>
          </a:p>
        </p:txBody>
      </p:sp>
      <p:sp>
        <p:nvSpPr>
          <p:cNvPr id="3" name="object 3"/>
          <p:cNvSpPr txBox="1"/>
          <p:nvPr/>
        </p:nvSpPr>
        <p:spPr>
          <a:xfrm>
            <a:off x="307657" y="880427"/>
            <a:ext cx="8712200" cy="4565015"/>
          </a:xfrm>
          <a:prstGeom prst="rect">
            <a:avLst/>
          </a:prstGeom>
        </p:spPr>
        <p:txBody>
          <a:bodyPr vert="horz" wrap="square" lIns="0" tIns="157480" rIns="0" bIns="0" rtlCol="0">
            <a:spAutoFit/>
          </a:bodyPr>
          <a:lstStyle/>
          <a:p>
            <a:pPr marL="279400" indent="-267335">
              <a:lnSpc>
                <a:spcPct val="100000"/>
              </a:lnSpc>
              <a:spcBef>
                <a:spcPts val="1240"/>
              </a:spcBef>
              <a:buFont typeface="Wingdings"/>
              <a:buChar char=""/>
              <a:tabLst>
                <a:tab pos="280035" algn="l"/>
              </a:tabLst>
            </a:pPr>
            <a:r>
              <a:rPr sz="1800" spc="-5" dirty="0">
                <a:solidFill>
                  <a:srgbClr val="000099"/>
                </a:solidFill>
                <a:latin typeface="Tahoma"/>
                <a:cs typeface="Tahoma"/>
              </a:rPr>
              <a:t>Coronaviruses </a:t>
            </a:r>
            <a:r>
              <a:rPr sz="1800" spc="-15" dirty="0">
                <a:solidFill>
                  <a:srgbClr val="000099"/>
                </a:solidFill>
                <a:latin typeface="Tahoma"/>
                <a:cs typeface="Tahoma"/>
              </a:rPr>
              <a:t>(CoV) </a:t>
            </a:r>
            <a:r>
              <a:rPr sz="1800" dirty="0">
                <a:solidFill>
                  <a:srgbClr val="000099"/>
                </a:solidFill>
                <a:latin typeface="Tahoma"/>
                <a:cs typeface="Tahoma"/>
              </a:rPr>
              <a:t>gây </a:t>
            </a:r>
            <a:r>
              <a:rPr sz="1800" spc="-5" dirty="0">
                <a:solidFill>
                  <a:srgbClr val="000099"/>
                </a:solidFill>
                <a:latin typeface="Tahoma"/>
                <a:cs typeface="Tahoma"/>
              </a:rPr>
              <a:t>bệnh </a:t>
            </a:r>
            <a:r>
              <a:rPr sz="1800" spc="-15" dirty="0">
                <a:solidFill>
                  <a:srgbClr val="000099"/>
                </a:solidFill>
                <a:latin typeface="Tahoma"/>
                <a:cs typeface="Tahoma"/>
              </a:rPr>
              <a:t>hô </a:t>
            </a:r>
            <a:r>
              <a:rPr sz="1800" spc="-5" dirty="0">
                <a:solidFill>
                  <a:srgbClr val="000099"/>
                </a:solidFill>
                <a:latin typeface="Tahoma"/>
                <a:cs typeface="Tahoma"/>
              </a:rPr>
              <a:t>hấp </a:t>
            </a:r>
            <a:r>
              <a:rPr sz="1800" dirty="0">
                <a:solidFill>
                  <a:srgbClr val="000099"/>
                </a:solidFill>
                <a:latin typeface="Tahoma"/>
                <a:cs typeface="Tahoma"/>
              </a:rPr>
              <a:t>và </a:t>
            </a:r>
            <a:r>
              <a:rPr sz="1800" spc="-5" dirty="0">
                <a:solidFill>
                  <a:srgbClr val="000099"/>
                </a:solidFill>
                <a:latin typeface="Tahoma"/>
                <a:cs typeface="Tahoma"/>
              </a:rPr>
              <a:t>một </a:t>
            </a:r>
            <a:r>
              <a:rPr sz="1800" spc="10" dirty="0">
                <a:solidFill>
                  <a:srgbClr val="000099"/>
                </a:solidFill>
                <a:latin typeface="Tahoma"/>
                <a:cs typeface="Tahoma"/>
              </a:rPr>
              <a:t>số </a:t>
            </a:r>
            <a:r>
              <a:rPr sz="1800" spc="-5" dirty="0">
                <a:solidFill>
                  <a:srgbClr val="000099"/>
                </a:solidFill>
                <a:latin typeface="Tahoma"/>
                <a:cs typeface="Tahoma"/>
              </a:rPr>
              <a:t>bệnh khác </a:t>
            </a:r>
            <a:r>
              <a:rPr sz="1800" spc="5" dirty="0">
                <a:solidFill>
                  <a:srgbClr val="000099"/>
                </a:solidFill>
                <a:latin typeface="Tahoma"/>
                <a:cs typeface="Tahoma"/>
              </a:rPr>
              <a:t>trên </a:t>
            </a:r>
            <a:r>
              <a:rPr sz="1800" dirty="0">
                <a:solidFill>
                  <a:srgbClr val="000099"/>
                </a:solidFill>
                <a:latin typeface="Tahoma"/>
                <a:cs typeface="Tahoma"/>
              </a:rPr>
              <a:t>người và </a:t>
            </a:r>
            <a:r>
              <a:rPr sz="1800" spc="-5" dirty="0">
                <a:solidFill>
                  <a:srgbClr val="000099"/>
                </a:solidFill>
                <a:latin typeface="Tahoma"/>
                <a:cs typeface="Tahoma"/>
              </a:rPr>
              <a:t>động</a:t>
            </a:r>
            <a:r>
              <a:rPr sz="1800" spc="175" dirty="0">
                <a:solidFill>
                  <a:srgbClr val="000099"/>
                </a:solidFill>
                <a:latin typeface="Tahoma"/>
                <a:cs typeface="Tahoma"/>
              </a:rPr>
              <a:t> </a:t>
            </a:r>
            <a:r>
              <a:rPr sz="1800" spc="5" dirty="0">
                <a:solidFill>
                  <a:srgbClr val="000099"/>
                </a:solidFill>
                <a:latin typeface="Tahoma"/>
                <a:cs typeface="Tahoma"/>
              </a:rPr>
              <a:t>vật</a:t>
            </a:r>
            <a:endParaRPr sz="1800">
              <a:latin typeface="Tahoma"/>
              <a:cs typeface="Tahoma"/>
            </a:endParaRPr>
          </a:p>
          <a:p>
            <a:pPr marL="279400" indent="-267335">
              <a:lnSpc>
                <a:spcPct val="100000"/>
              </a:lnSpc>
              <a:spcBef>
                <a:spcPts val="1145"/>
              </a:spcBef>
              <a:buFont typeface="Wingdings"/>
              <a:buChar char=""/>
              <a:tabLst>
                <a:tab pos="280035" algn="l"/>
              </a:tabLst>
            </a:pPr>
            <a:r>
              <a:rPr sz="1800" spc="-10" dirty="0">
                <a:solidFill>
                  <a:srgbClr val="000099"/>
                </a:solidFill>
                <a:latin typeface="Tahoma"/>
                <a:cs typeface="Tahoma"/>
              </a:rPr>
              <a:t>Hiếm </a:t>
            </a:r>
            <a:r>
              <a:rPr sz="1800" spc="-15" dirty="0">
                <a:solidFill>
                  <a:srgbClr val="000099"/>
                </a:solidFill>
                <a:latin typeface="Tahoma"/>
                <a:cs typeface="Tahoma"/>
              </a:rPr>
              <a:t>khi </a:t>
            </a:r>
            <a:r>
              <a:rPr sz="1800" spc="-10" dirty="0">
                <a:solidFill>
                  <a:srgbClr val="000099"/>
                </a:solidFill>
                <a:latin typeface="Tahoma"/>
                <a:cs typeface="Tahoma"/>
              </a:rPr>
              <a:t>CoV </a:t>
            </a:r>
            <a:r>
              <a:rPr sz="1800" dirty="0">
                <a:solidFill>
                  <a:srgbClr val="000099"/>
                </a:solidFill>
                <a:latin typeface="Tahoma"/>
                <a:cs typeface="Tahoma"/>
              </a:rPr>
              <a:t>ở </a:t>
            </a:r>
            <a:r>
              <a:rPr sz="1800" spc="-5" dirty="0">
                <a:solidFill>
                  <a:srgbClr val="000099"/>
                </a:solidFill>
                <a:latin typeface="Tahoma"/>
                <a:cs typeface="Tahoma"/>
              </a:rPr>
              <a:t>động </a:t>
            </a:r>
            <a:r>
              <a:rPr sz="1800" spc="5" dirty="0">
                <a:solidFill>
                  <a:srgbClr val="000099"/>
                </a:solidFill>
                <a:latin typeface="Tahoma"/>
                <a:cs typeface="Tahoma"/>
              </a:rPr>
              <a:t>vật </a:t>
            </a:r>
            <a:r>
              <a:rPr sz="1800" spc="-5" dirty="0">
                <a:solidFill>
                  <a:srgbClr val="000099"/>
                </a:solidFill>
                <a:latin typeface="Tahoma"/>
                <a:cs typeface="Tahoma"/>
              </a:rPr>
              <a:t>có </a:t>
            </a:r>
            <a:r>
              <a:rPr sz="1800" spc="-15" dirty="0">
                <a:solidFill>
                  <a:srgbClr val="000099"/>
                </a:solidFill>
                <a:latin typeface="Tahoma"/>
                <a:cs typeface="Tahoma"/>
              </a:rPr>
              <a:t>thể </a:t>
            </a:r>
            <a:r>
              <a:rPr sz="1800" dirty="0">
                <a:solidFill>
                  <a:srgbClr val="000099"/>
                </a:solidFill>
                <a:latin typeface="Tahoma"/>
                <a:cs typeface="Tahoma"/>
              </a:rPr>
              <a:t>gây </a:t>
            </a:r>
            <a:r>
              <a:rPr sz="1800" spc="-10" dirty="0">
                <a:solidFill>
                  <a:srgbClr val="000099"/>
                </a:solidFill>
                <a:latin typeface="Tahoma"/>
                <a:cs typeface="Tahoma"/>
              </a:rPr>
              <a:t>bệnh </a:t>
            </a:r>
            <a:r>
              <a:rPr sz="1800" spc="-15" dirty="0">
                <a:solidFill>
                  <a:srgbClr val="000099"/>
                </a:solidFill>
                <a:latin typeface="Tahoma"/>
                <a:cs typeface="Tahoma"/>
              </a:rPr>
              <a:t>cho </a:t>
            </a:r>
            <a:r>
              <a:rPr sz="1800" spc="-5" dirty="0">
                <a:solidFill>
                  <a:srgbClr val="000099"/>
                </a:solidFill>
                <a:latin typeface="Tahoma"/>
                <a:cs typeface="Tahoma"/>
              </a:rPr>
              <a:t>người, </a:t>
            </a:r>
            <a:r>
              <a:rPr sz="1800" spc="5" dirty="0">
                <a:solidFill>
                  <a:srgbClr val="000099"/>
                </a:solidFill>
                <a:latin typeface="Tahoma"/>
                <a:cs typeface="Tahoma"/>
              </a:rPr>
              <a:t>trừ </a:t>
            </a:r>
            <a:r>
              <a:rPr sz="1800" spc="-15" dirty="0">
                <a:solidFill>
                  <a:srgbClr val="000099"/>
                </a:solidFill>
                <a:latin typeface="Tahoma"/>
                <a:cs typeface="Tahoma"/>
              </a:rPr>
              <a:t>SARS </a:t>
            </a:r>
            <a:r>
              <a:rPr sz="1800" dirty="0">
                <a:solidFill>
                  <a:srgbClr val="000099"/>
                </a:solidFill>
                <a:latin typeface="Tahoma"/>
                <a:cs typeface="Tahoma"/>
              </a:rPr>
              <a:t>và</a:t>
            </a:r>
            <a:r>
              <a:rPr sz="1800" spc="290" dirty="0">
                <a:solidFill>
                  <a:srgbClr val="000099"/>
                </a:solidFill>
                <a:latin typeface="Tahoma"/>
                <a:cs typeface="Tahoma"/>
              </a:rPr>
              <a:t> </a:t>
            </a:r>
            <a:r>
              <a:rPr sz="1800" dirty="0">
                <a:solidFill>
                  <a:srgbClr val="000099"/>
                </a:solidFill>
                <a:latin typeface="Tahoma"/>
                <a:cs typeface="Tahoma"/>
              </a:rPr>
              <a:t>MERS</a:t>
            </a:r>
            <a:endParaRPr sz="1800">
              <a:latin typeface="Tahoma"/>
              <a:cs typeface="Tahoma"/>
            </a:endParaRPr>
          </a:p>
          <a:p>
            <a:pPr marL="279400" indent="-267335">
              <a:lnSpc>
                <a:spcPct val="100000"/>
              </a:lnSpc>
              <a:spcBef>
                <a:spcPts val="1070"/>
              </a:spcBef>
              <a:buFont typeface="Wingdings"/>
              <a:buChar char=""/>
              <a:tabLst>
                <a:tab pos="280035" algn="l"/>
                <a:tab pos="6477000" algn="l"/>
              </a:tabLst>
            </a:pPr>
            <a:r>
              <a:rPr sz="1800" dirty="0">
                <a:solidFill>
                  <a:srgbClr val="000099"/>
                </a:solidFill>
                <a:latin typeface="Tahoma"/>
                <a:cs typeface="Tahoma"/>
              </a:rPr>
              <a:t>4 </a:t>
            </a:r>
            <a:r>
              <a:rPr sz="1800" spc="-5" dirty="0">
                <a:solidFill>
                  <a:srgbClr val="000099"/>
                </a:solidFill>
                <a:latin typeface="Tahoma"/>
                <a:cs typeface="Tahoma"/>
              </a:rPr>
              <a:t>loại </a:t>
            </a:r>
            <a:r>
              <a:rPr sz="1800" spc="-15" dirty="0">
                <a:solidFill>
                  <a:srgbClr val="000099"/>
                </a:solidFill>
                <a:latin typeface="Tahoma"/>
                <a:cs typeface="Tahoma"/>
              </a:rPr>
              <a:t>hCoV </a:t>
            </a:r>
            <a:r>
              <a:rPr sz="1800" dirty="0">
                <a:solidFill>
                  <a:srgbClr val="000099"/>
                </a:solidFill>
                <a:latin typeface="Tahoma"/>
                <a:cs typeface="Tahoma"/>
              </a:rPr>
              <a:t>gây </a:t>
            </a:r>
            <a:r>
              <a:rPr sz="1800" spc="-5" dirty="0">
                <a:solidFill>
                  <a:srgbClr val="000099"/>
                </a:solidFill>
                <a:latin typeface="Tahoma"/>
                <a:cs typeface="Tahoma"/>
              </a:rPr>
              <a:t>bệnh </a:t>
            </a:r>
            <a:r>
              <a:rPr sz="1800" spc="-15" dirty="0">
                <a:solidFill>
                  <a:srgbClr val="000099"/>
                </a:solidFill>
                <a:latin typeface="Tahoma"/>
                <a:cs typeface="Tahoma"/>
              </a:rPr>
              <a:t>hô </a:t>
            </a:r>
            <a:r>
              <a:rPr sz="1800" spc="-5" dirty="0">
                <a:solidFill>
                  <a:srgbClr val="000099"/>
                </a:solidFill>
                <a:latin typeface="Tahoma"/>
                <a:cs typeface="Tahoma"/>
              </a:rPr>
              <a:t>hấp </a:t>
            </a:r>
            <a:r>
              <a:rPr sz="1800" spc="5" dirty="0">
                <a:solidFill>
                  <a:srgbClr val="000099"/>
                </a:solidFill>
                <a:latin typeface="Tahoma"/>
                <a:cs typeface="Tahoma"/>
              </a:rPr>
              <a:t>trên </a:t>
            </a:r>
            <a:r>
              <a:rPr sz="1800" spc="-5" dirty="0">
                <a:solidFill>
                  <a:srgbClr val="000099"/>
                </a:solidFill>
                <a:latin typeface="Tahoma"/>
                <a:cs typeface="Tahoma"/>
              </a:rPr>
              <a:t>người: </a:t>
            </a:r>
            <a:r>
              <a:rPr sz="1800" spc="-15" dirty="0">
                <a:solidFill>
                  <a:srgbClr val="000099"/>
                </a:solidFill>
                <a:latin typeface="Tahoma"/>
                <a:cs typeface="Tahoma"/>
              </a:rPr>
              <a:t>229E,</a:t>
            </a:r>
            <a:r>
              <a:rPr sz="1800" spc="254" dirty="0">
                <a:solidFill>
                  <a:srgbClr val="000099"/>
                </a:solidFill>
                <a:latin typeface="Tahoma"/>
                <a:cs typeface="Tahoma"/>
              </a:rPr>
              <a:t> </a:t>
            </a:r>
            <a:r>
              <a:rPr sz="1800" spc="-10" dirty="0">
                <a:solidFill>
                  <a:srgbClr val="000099"/>
                </a:solidFill>
                <a:latin typeface="Tahoma"/>
                <a:cs typeface="Tahoma"/>
              </a:rPr>
              <a:t>OC43,</a:t>
            </a:r>
            <a:r>
              <a:rPr sz="1800" spc="90" dirty="0">
                <a:solidFill>
                  <a:srgbClr val="000099"/>
                </a:solidFill>
                <a:latin typeface="Tahoma"/>
                <a:cs typeface="Tahoma"/>
              </a:rPr>
              <a:t> </a:t>
            </a:r>
            <a:r>
              <a:rPr sz="1800" spc="-5" dirty="0">
                <a:solidFill>
                  <a:srgbClr val="000099"/>
                </a:solidFill>
                <a:latin typeface="Tahoma"/>
                <a:cs typeface="Tahoma"/>
              </a:rPr>
              <a:t>NL63	</a:t>
            </a:r>
            <a:r>
              <a:rPr sz="1800" dirty="0">
                <a:solidFill>
                  <a:srgbClr val="000099"/>
                </a:solidFill>
                <a:latin typeface="Tahoma"/>
                <a:cs typeface="Tahoma"/>
              </a:rPr>
              <a:t>và</a:t>
            </a:r>
            <a:r>
              <a:rPr sz="1800" spc="-15" dirty="0">
                <a:solidFill>
                  <a:srgbClr val="000099"/>
                </a:solidFill>
                <a:latin typeface="Tahoma"/>
                <a:cs typeface="Tahoma"/>
              </a:rPr>
              <a:t> </a:t>
            </a:r>
            <a:r>
              <a:rPr sz="1800" spc="-5" dirty="0">
                <a:solidFill>
                  <a:srgbClr val="000099"/>
                </a:solidFill>
                <a:latin typeface="Tahoma"/>
                <a:cs typeface="Tahoma"/>
              </a:rPr>
              <a:t>HKU1</a:t>
            </a:r>
            <a:endParaRPr sz="1800">
              <a:latin typeface="Tahoma"/>
              <a:cs typeface="Tahoma"/>
            </a:endParaRPr>
          </a:p>
          <a:p>
            <a:pPr marL="279400" indent="-267335">
              <a:lnSpc>
                <a:spcPct val="100000"/>
              </a:lnSpc>
              <a:spcBef>
                <a:spcPts val="1070"/>
              </a:spcBef>
              <a:buFont typeface="Wingdings"/>
              <a:buChar char=""/>
              <a:tabLst>
                <a:tab pos="280035" algn="l"/>
              </a:tabLst>
            </a:pPr>
            <a:r>
              <a:rPr sz="1800" spc="-5" dirty="0">
                <a:solidFill>
                  <a:srgbClr val="000099"/>
                </a:solidFill>
                <a:latin typeface="Tahoma"/>
                <a:cs typeface="Tahoma"/>
              </a:rPr>
              <a:t>2002-2003, loại </a:t>
            </a:r>
            <a:r>
              <a:rPr sz="1800" spc="-10" dirty="0">
                <a:solidFill>
                  <a:srgbClr val="000099"/>
                </a:solidFill>
                <a:latin typeface="Tahoma"/>
                <a:cs typeface="Tahoma"/>
              </a:rPr>
              <a:t>CoV </a:t>
            </a:r>
            <a:r>
              <a:rPr sz="1800" spc="-15" dirty="0">
                <a:solidFill>
                  <a:srgbClr val="000099"/>
                </a:solidFill>
                <a:latin typeface="Tahoma"/>
                <a:cs typeface="Tahoma"/>
              </a:rPr>
              <a:t>thứ </a:t>
            </a:r>
            <a:r>
              <a:rPr sz="1800" spc="-5" dirty="0">
                <a:solidFill>
                  <a:srgbClr val="000099"/>
                </a:solidFill>
                <a:latin typeface="Tahoma"/>
                <a:cs typeface="Tahoma"/>
              </a:rPr>
              <a:t>năm </a:t>
            </a:r>
            <a:r>
              <a:rPr sz="1800" dirty="0">
                <a:solidFill>
                  <a:srgbClr val="000099"/>
                </a:solidFill>
                <a:latin typeface="Tahoma"/>
                <a:cs typeface="Tahoma"/>
              </a:rPr>
              <a:t>gây </a:t>
            </a:r>
            <a:r>
              <a:rPr sz="1800" spc="-20" dirty="0">
                <a:solidFill>
                  <a:srgbClr val="000099"/>
                </a:solidFill>
                <a:latin typeface="Tahoma"/>
                <a:cs typeface="Tahoma"/>
              </a:rPr>
              <a:t>dịch </a:t>
            </a:r>
            <a:r>
              <a:rPr sz="1800" spc="-15" dirty="0">
                <a:solidFill>
                  <a:srgbClr val="000099"/>
                </a:solidFill>
                <a:latin typeface="Tahoma"/>
                <a:cs typeface="Tahoma"/>
              </a:rPr>
              <a:t>SARS (SARS-CoV), </a:t>
            </a:r>
            <a:r>
              <a:rPr sz="1800" spc="-5" dirty="0">
                <a:solidFill>
                  <a:srgbClr val="000099"/>
                </a:solidFill>
                <a:latin typeface="Tahoma"/>
                <a:cs typeface="Tahoma"/>
              </a:rPr>
              <a:t>tỷ </a:t>
            </a:r>
            <a:r>
              <a:rPr sz="1800" spc="-20" dirty="0">
                <a:solidFill>
                  <a:srgbClr val="000099"/>
                </a:solidFill>
                <a:latin typeface="Tahoma"/>
                <a:cs typeface="Tahoma"/>
              </a:rPr>
              <a:t>lệ </a:t>
            </a:r>
            <a:r>
              <a:rPr sz="1800" spc="-5" dirty="0">
                <a:solidFill>
                  <a:srgbClr val="000099"/>
                </a:solidFill>
                <a:latin typeface="Tahoma"/>
                <a:cs typeface="Tahoma"/>
              </a:rPr>
              <a:t>tử </a:t>
            </a:r>
            <a:r>
              <a:rPr sz="1800" spc="-10" dirty="0">
                <a:solidFill>
                  <a:srgbClr val="000099"/>
                </a:solidFill>
                <a:latin typeface="Tahoma"/>
                <a:cs typeface="Tahoma"/>
              </a:rPr>
              <a:t>vong </a:t>
            </a:r>
            <a:r>
              <a:rPr sz="1800" spc="-20" dirty="0">
                <a:solidFill>
                  <a:srgbClr val="000099"/>
                </a:solidFill>
                <a:latin typeface="Tahoma"/>
                <a:cs typeface="Tahoma"/>
              </a:rPr>
              <a:t>là</a:t>
            </a:r>
            <a:r>
              <a:rPr sz="1800" spc="55" dirty="0">
                <a:solidFill>
                  <a:srgbClr val="000099"/>
                </a:solidFill>
                <a:latin typeface="Tahoma"/>
                <a:cs typeface="Tahoma"/>
              </a:rPr>
              <a:t> </a:t>
            </a:r>
            <a:r>
              <a:rPr sz="1800" spc="-15" dirty="0">
                <a:solidFill>
                  <a:srgbClr val="000099"/>
                </a:solidFill>
                <a:latin typeface="Tahoma"/>
                <a:cs typeface="Tahoma"/>
              </a:rPr>
              <a:t>~10%</a:t>
            </a:r>
            <a:endParaRPr sz="1800">
              <a:latin typeface="Tahoma"/>
              <a:cs typeface="Tahoma"/>
            </a:endParaRPr>
          </a:p>
          <a:p>
            <a:pPr marL="12700" marR="62865">
              <a:lnSpc>
                <a:spcPct val="149400"/>
              </a:lnSpc>
              <a:buFont typeface="Wingdings"/>
              <a:buChar char=""/>
              <a:tabLst>
                <a:tab pos="280035" algn="l"/>
              </a:tabLst>
            </a:pPr>
            <a:r>
              <a:rPr sz="1800" spc="-10" dirty="0">
                <a:solidFill>
                  <a:srgbClr val="000099"/>
                </a:solidFill>
                <a:latin typeface="Tahoma"/>
                <a:cs typeface="Tahoma"/>
              </a:rPr>
              <a:t>2012, 2015 </a:t>
            </a:r>
            <a:r>
              <a:rPr sz="1800" spc="-15" dirty="0">
                <a:solidFill>
                  <a:srgbClr val="000099"/>
                </a:solidFill>
                <a:latin typeface="Tahoma"/>
                <a:cs typeface="Tahoma"/>
              </a:rPr>
              <a:t>hCoV </a:t>
            </a:r>
            <a:r>
              <a:rPr sz="1800" spc="-10" dirty="0">
                <a:solidFill>
                  <a:srgbClr val="000099"/>
                </a:solidFill>
                <a:latin typeface="Tahoma"/>
                <a:cs typeface="Tahoma"/>
              </a:rPr>
              <a:t>type </a:t>
            </a:r>
            <a:r>
              <a:rPr sz="1800" spc="5" dirty="0">
                <a:solidFill>
                  <a:srgbClr val="000099"/>
                </a:solidFill>
                <a:latin typeface="Tahoma"/>
                <a:cs typeface="Tahoma"/>
              </a:rPr>
              <a:t>mới </a:t>
            </a:r>
            <a:r>
              <a:rPr sz="1800" dirty="0">
                <a:solidFill>
                  <a:srgbClr val="000099"/>
                </a:solidFill>
                <a:latin typeface="Tahoma"/>
                <a:cs typeface="Tahoma"/>
              </a:rPr>
              <a:t>gây </a:t>
            </a:r>
            <a:r>
              <a:rPr sz="1800" spc="-5" dirty="0">
                <a:solidFill>
                  <a:srgbClr val="000099"/>
                </a:solidFill>
                <a:latin typeface="Tahoma"/>
                <a:cs typeface="Tahoma"/>
              </a:rPr>
              <a:t>bệnh </a:t>
            </a:r>
            <a:r>
              <a:rPr sz="1800" spc="5" dirty="0">
                <a:solidFill>
                  <a:srgbClr val="000099"/>
                </a:solidFill>
                <a:latin typeface="Tahoma"/>
                <a:cs typeface="Tahoma"/>
              </a:rPr>
              <a:t>tại </a:t>
            </a:r>
            <a:r>
              <a:rPr sz="1800" spc="-10" dirty="0">
                <a:solidFill>
                  <a:srgbClr val="000099"/>
                </a:solidFill>
                <a:latin typeface="Tahoma"/>
                <a:cs typeface="Tahoma"/>
              </a:rPr>
              <a:t>Saudi Arabia </a:t>
            </a:r>
            <a:r>
              <a:rPr sz="1800" dirty="0">
                <a:solidFill>
                  <a:srgbClr val="000099"/>
                </a:solidFill>
                <a:latin typeface="Tahoma"/>
                <a:cs typeface="Tahoma"/>
              </a:rPr>
              <a:t>và Hàn </a:t>
            </a:r>
            <a:r>
              <a:rPr sz="1800" spc="-10" dirty="0">
                <a:solidFill>
                  <a:srgbClr val="000099"/>
                </a:solidFill>
                <a:latin typeface="Tahoma"/>
                <a:cs typeface="Tahoma"/>
              </a:rPr>
              <a:t>Quốc (MERS-CoV), </a:t>
            </a:r>
            <a:r>
              <a:rPr sz="1800" spc="-5" dirty="0">
                <a:solidFill>
                  <a:srgbClr val="000099"/>
                </a:solidFill>
                <a:latin typeface="Tahoma"/>
                <a:cs typeface="Tahoma"/>
              </a:rPr>
              <a:t>tỷ  </a:t>
            </a:r>
            <a:r>
              <a:rPr sz="1800" spc="-20" dirty="0">
                <a:solidFill>
                  <a:srgbClr val="000099"/>
                </a:solidFill>
                <a:latin typeface="Tahoma"/>
                <a:cs typeface="Tahoma"/>
              </a:rPr>
              <a:t>lệ </a:t>
            </a:r>
            <a:r>
              <a:rPr sz="1800" spc="-5" dirty="0">
                <a:solidFill>
                  <a:srgbClr val="000099"/>
                </a:solidFill>
                <a:latin typeface="Tahoma"/>
                <a:cs typeface="Tahoma"/>
              </a:rPr>
              <a:t>tử </a:t>
            </a:r>
            <a:r>
              <a:rPr sz="1800" spc="-10" dirty="0">
                <a:solidFill>
                  <a:srgbClr val="000099"/>
                </a:solidFill>
                <a:latin typeface="Tahoma"/>
                <a:cs typeface="Tahoma"/>
              </a:rPr>
              <a:t>vong </a:t>
            </a:r>
            <a:r>
              <a:rPr sz="1800" spc="-20" dirty="0">
                <a:solidFill>
                  <a:srgbClr val="000099"/>
                </a:solidFill>
                <a:latin typeface="Tahoma"/>
                <a:cs typeface="Tahoma"/>
              </a:rPr>
              <a:t>là</a:t>
            </a:r>
            <a:r>
              <a:rPr sz="1800" spc="100" dirty="0">
                <a:solidFill>
                  <a:srgbClr val="000099"/>
                </a:solidFill>
                <a:latin typeface="Tahoma"/>
                <a:cs typeface="Tahoma"/>
              </a:rPr>
              <a:t> </a:t>
            </a:r>
            <a:r>
              <a:rPr sz="1800" spc="-15" dirty="0">
                <a:solidFill>
                  <a:srgbClr val="000099"/>
                </a:solidFill>
                <a:latin typeface="Tahoma"/>
                <a:cs typeface="Tahoma"/>
              </a:rPr>
              <a:t>~37%</a:t>
            </a:r>
            <a:endParaRPr sz="1800">
              <a:latin typeface="Tahoma"/>
              <a:cs typeface="Tahoma"/>
            </a:endParaRPr>
          </a:p>
          <a:p>
            <a:pPr marL="279400" indent="-267335">
              <a:lnSpc>
                <a:spcPct val="100000"/>
              </a:lnSpc>
              <a:spcBef>
                <a:spcPts val="1145"/>
              </a:spcBef>
              <a:buFont typeface="Wingdings"/>
              <a:buChar char=""/>
              <a:tabLst>
                <a:tab pos="280035" algn="l"/>
              </a:tabLst>
            </a:pPr>
            <a:r>
              <a:rPr sz="1800" spc="-15" dirty="0">
                <a:solidFill>
                  <a:srgbClr val="000099"/>
                </a:solidFill>
                <a:latin typeface="Tahoma"/>
                <a:cs typeface="Tahoma"/>
              </a:rPr>
              <a:t>Cuối </a:t>
            </a:r>
            <a:r>
              <a:rPr sz="1800" spc="-10" dirty="0">
                <a:solidFill>
                  <a:srgbClr val="000099"/>
                </a:solidFill>
                <a:latin typeface="Tahoma"/>
                <a:cs typeface="Tahoma"/>
              </a:rPr>
              <a:t>2019, </a:t>
            </a:r>
            <a:r>
              <a:rPr sz="1800" spc="-5" dirty="0">
                <a:solidFill>
                  <a:srgbClr val="000099"/>
                </a:solidFill>
                <a:latin typeface="Tahoma"/>
                <a:cs typeface="Tahoma"/>
              </a:rPr>
              <a:t>Wuhan-CoV </a:t>
            </a:r>
            <a:r>
              <a:rPr sz="1800" dirty="0">
                <a:solidFill>
                  <a:srgbClr val="000099"/>
                </a:solidFill>
                <a:latin typeface="Tahoma"/>
                <a:cs typeface="Tahoma"/>
              </a:rPr>
              <a:t>(New </a:t>
            </a:r>
            <a:r>
              <a:rPr sz="1800" spc="-5" dirty="0">
                <a:solidFill>
                  <a:srgbClr val="000099"/>
                </a:solidFill>
                <a:latin typeface="Tahoma"/>
                <a:cs typeface="Tahoma"/>
              </a:rPr>
              <a:t>Coronavirus) </a:t>
            </a:r>
            <a:r>
              <a:rPr sz="1800" dirty="0">
                <a:solidFill>
                  <a:srgbClr val="000099"/>
                </a:solidFill>
                <a:latin typeface="Tahoma"/>
                <a:cs typeface="Tahoma"/>
              </a:rPr>
              <a:t>xuất </a:t>
            </a:r>
            <a:r>
              <a:rPr sz="1800" spc="-15" dirty="0">
                <a:solidFill>
                  <a:srgbClr val="000099"/>
                </a:solidFill>
                <a:latin typeface="Tahoma"/>
                <a:cs typeface="Tahoma"/>
              </a:rPr>
              <a:t>hiện </a:t>
            </a:r>
            <a:r>
              <a:rPr sz="1800" dirty="0">
                <a:solidFill>
                  <a:srgbClr val="000099"/>
                </a:solidFill>
                <a:latin typeface="Tahoma"/>
                <a:cs typeface="Tahoma"/>
              </a:rPr>
              <a:t>và </a:t>
            </a:r>
            <a:r>
              <a:rPr sz="1800" spc="-20" dirty="0">
                <a:solidFill>
                  <a:srgbClr val="000099"/>
                </a:solidFill>
                <a:latin typeface="Tahoma"/>
                <a:cs typeface="Tahoma"/>
              </a:rPr>
              <a:t>bùng </a:t>
            </a:r>
            <a:r>
              <a:rPr sz="1800" spc="-5" dirty="0">
                <a:solidFill>
                  <a:srgbClr val="000099"/>
                </a:solidFill>
                <a:latin typeface="Tahoma"/>
                <a:cs typeface="Tahoma"/>
              </a:rPr>
              <a:t>phát </a:t>
            </a:r>
            <a:r>
              <a:rPr sz="1800" dirty="0">
                <a:solidFill>
                  <a:srgbClr val="000099"/>
                </a:solidFill>
                <a:latin typeface="Tahoma"/>
                <a:cs typeface="Tahoma"/>
              </a:rPr>
              <a:t>ở </a:t>
            </a:r>
            <a:r>
              <a:rPr sz="1800" spc="-40" dirty="0">
                <a:solidFill>
                  <a:srgbClr val="000099"/>
                </a:solidFill>
                <a:latin typeface="Tahoma"/>
                <a:cs typeface="Tahoma"/>
              </a:rPr>
              <a:t>Trung</a:t>
            </a:r>
            <a:r>
              <a:rPr sz="1800" spc="355" dirty="0">
                <a:solidFill>
                  <a:srgbClr val="000099"/>
                </a:solidFill>
                <a:latin typeface="Tahoma"/>
                <a:cs typeface="Tahoma"/>
              </a:rPr>
              <a:t> </a:t>
            </a:r>
            <a:r>
              <a:rPr sz="1800" spc="-10" dirty="0">
                <a:solidFill>
                  <a:srgbClr val="000099"/>
                </a:solidFill>
                <a:latin typeface="Tahoma"/>
                <a:cs typeface="Tahoma"/>
              </a:rPr>
              <a:t>Quốc</a:t>
            </a:r>
            <a:endParaRPr sz="1800">
              <a:latin typeface="Tahoma"/>
              <a:cs typeface="Tahoma"/>
            </a:endParaRPr>
          </a:p>
          <a:p>
            <a:pPr marL="680085" lvl="1" indent="-152400">
              <a:lnSpc>
                <a:spcPct val="100000"/>
              </a:lnSpc>
              <a:spcBef>
                <a:spcPts val="1070"/>
              </a:spcBef>
              <a:buChar char="-"/>
              <a:tabLst>
                <a:tab pos="680085" algn="l"/>
              </a:tabLst>
            </a:pPr>
            <a:r>
              <a:rPr sz="1800" spc="-10" dirty="0">
                <a:solidFill>
                  <a:srgbClr val="000099"/>
                </a:solidFill>
                <a:latin typeface="Tahoma"/>
                <a:cs typeface="Tahoma"/>
              </a:rPr>
              <a:t>Tổng </a:t>
            </a:r>
            <a:r>
              <a:rPr sz="1800" spc="10" dirty="0">
                <a:solidFill>
                  <a:srgbClr val="000099"/>
                </a:solidFill>
                <a:latin typeface="Tahoma"/>
                <a:cs typeface="Tahoma"/>
              </a:rPr>
              <a:t>số </a:t>
            </a:r>
            <a:r>
              <a:rPr sz="1800" dirty="0">
                <a:solidFill>
                  <a:srgbClr val="000099"/>
                </a:solidFill>
                <a:latin typeface="Tahoma"/>
                <a:cs typeface="Tahoma"/>
              </a:rPr>
              <a:t>người </a:t>
            </a:r>
            <a:r>
              <a:rPr sz="1800" spc="-15" dirty="0">
                <a:solidFill>
                  <a:srgbClr val="000099"/>
                </a:solidFill>
                <a:latin typeface="Tahoma"/>
                <a:cs typeface="Tahoma"/>
              </a:rPr>
              <a:t>nhiễm </a:t>
            </a:r>
            <a:r>
              <a:rPr sz="1800" spc="-40" dirty="0">
                <a:solidFill>
                  <a:srgbClr val="000099"/>
                </a:solidFill>
                <a:latin typeface="Tahoma"/>
                <a:cs typeface="Tahoma"/>
              </a:rPr>
              <a:t>7,818 </a:t>
            </a:r>
            <a:r>
              <a:rPr sz="1800" dirty="0">
                <a:solidFill>
                  <a:srgbClr val="000099"/>
                </a:solidFill>
                <a:latin typeface="Tahoma"/>
                <a:cs typeface="Tahoma"/>
              </a:rPr>
              <a:t>người (đã </a:t>
            </a:r>
            <a:r>
              <a:rPr sz="1800" spc="-10" dirty="0">
                <a:solidFill>
                  <a:srgbClr val="000099"/>
                </a:solidFill>
                <a:latin typeface="Tahoma"/>
                <a:cs typeface="Tahoma"/>
              </a:rPr>
              <a:t>khẳng</a:t>
            </a:r>
            <a:r>
              <a:rPr sz="1800" spc="150" dirty="0">
                <a:solidFill>
                  <a:srgbClr val="000099"/>
                </a:solidFill>
                <a:latin typeface="Tahoma"/>
                <a:cs typeface="Tahoma"/>
              </a:rPr>
              <a:t> </a:t>
            </a:r>
            <a:r>
              <a:rPr sz="1800" spc="-20" dirty="0">
                <a:solidFill>
                  <a:srgbClr val="000099"/>
                </a:solidFill>
                <a:latin typeface="Tahoma"/>
                <a:cs typeface="Tahoma"/>
              </a:rPr>
              <a:t>định)</a:t>
            </a:r>
            <a:endParaRPr sz="1800">
              <a:latin typeface="Tahoma"/>
              <a:cs typeface="Tahoma"/>
            </a:endParaRPr>
          </a:p>
          <a:p>
            <a:pPr marL="680085" lvl="1" indent="-152400">
              <a:lnSpc>
                <a:spcPct val="100000"/>
              </a:lnSpc>
              <a:spcBef>
                <a:spcPts val="1070"/>
              </a:spcBef>
              <a:buChar char="-"/>
              <a:tabLst>
                <a:tab pos="680085" algn="l"/>
              </a:tabLst>
            </a:pPr>
            <a:r>
              <a:rPr sz="1800" spc="-40" dirty="0">
                <a:solidFill>
                  <a:srgbClr val="000099"/>
                </a:solidFill>
                <a:latin typeface="Tahoma"/>
                <a:cs typeface="Tahoma"/>
              </a:rPr>
              <a:t>Trung </a:t>
            </a:r>
            <a:r>
              <a:rPr sz="1800" spc="-10" dirty="0">
                <a:solidFill>
                  <a:srgbClr val="000099"/>
                </a:solidFill>
                <a:latin typeface="Tahoma"/>
                <a:cs typeface="Tahoma"/>
              </a:rPr>
              <a:t>Quốc: </a:t>
            </a:r>
            <a:r>
              <a:rPr sz="1800" spc="-55" dirty="0">
                <a:solidFill>
                  <a:srgbClr val="000099"/>
                </a:solidFill>
                <a:latin typeface="Tahoma"/>
                <a:cs typeface="Tahoma"/>
              </a:rPr>
              <a:t>7,736 </a:t>
            </a:r>
            <a:r>
              <a:rPr sz="1800" dirty="0">
                <a:solidFill>
                  <a:srgbClr val="000099"/>
                </a:solidFill>
                <a:latin typeface="Tahoma"/>
                <a:cs typeface="Tahoma"/>
              </a:rPr>
              <a:t>người </a:t>
            </a:r>
            <a:r>
              <a:rPr sz="1800" spc="-15" dirty="0">
                <a:solidFill>
                  <a:srgbClr val="000099"/>
                </a:solidFill>
                <a:latin typeface="Tahoma"/>
                <a:cs typeface="Tahoma"/>
              </a:rPr>
              <a:t>nhiễm, </a:t>
            </a:r>
            <a:r>
              <a:rPr sz="1800" spc="-10" dirty="0">
                <a:solidFill>
                  <a:srgbClr val="000099"/>
                </a:solidFill>
                <a:latin typeface="Tahoma"/>
                <a:cs typeface="Tahoma"/>
              </a:rPr>
              <a:t>12,167 </a:t>
            </a:r>
            <a:r>
              <a:rPr sz="1800" spc="-25" dirty="0">
                <a:solidFill>
                  <a:srgbClr val="000099"/>
                </a:solidFill>
                <a:latin typeface="Tahoma"/>
                <a:cs typeface="Tahoma"/>
              </a:rPr>
              <a:t>nghi </a:t>
            </a:r>
            <a:r>
              <a:rPr sz="1800" spc="-5" dirty="0">
                <a:solidFill>
                  <a:srgbClr val="000099"/>
                </a:solidFill>
                <a:latin typeface="Tahoma"/>
                <a:cs typeface="Tahoma"/>
              </a:rPr>
              <a:t>ngờ, </a:t>
            </a:r>
            <a:r>
              <a:rPr sz="1800" spc="-10" dirty="0">
                <a:solidFill>
                  <a:srgbClr val="000099"/>
                </a:solidFill>
                <a:latin typeface="Tahoma"/>
                <a:cs typeface="Tahoma"/>
              </a:rPr>
              <a:t>1,370 </a:t>
            </a:r>
            <a:r>
              <a:rPr sz="1800" spc="-15" dirty="0">
                <a:solidFill>
                  <a:srgbClr val="000099"/>
                </a:solidFill>
                <a:latin typeface="Tahoma"/>
                <a:cs typeface="Tahoma"/>
              </a:rPr>
              <a:t>bn nặng, </a:t>
            </a:r>
            <a:r>
              <a:rPr sz="1800" spc="-10" dirty="0">
                <a:solidFill>
                  <a:srgbClr val="000099"/>
                </a:solidFill>
                <a:latin typeface="Tahoma"/>
                <a:cs typeface="Tahoma"/>
              </a:rPr>
              <a:t>170 </a:t>
            </a:r>
            <a:r>
              <a:rPr sz="1800" spc="-5" dirty="0">
                <a:solidFill>
                  <a:srgbClr val="000099"/>
                </a:solidFill>
                <a:latin typeface="Tahoma"/>
                <a:cs typeface="Tahoma"/>
              </a:rPr>
              <a:t>tử</a:t>
            </a:r>
            <a:r>
              <a:rPr sz="1800" spc="290" dirty="0">
                <a:solidFill>
                  <a:srgbClr val="000099"/>
                </a:solidFill>
                <a:latin typeface="Tahoma"/>
                <a:cs typeface="Tahoma"/>
              </a:rPr>
              <a:t> </a:t>
            </a:r>
            <a:r>
              <a:rPr sz="1800" spc="-10" dirty="0">
                <a:solidFill>
                  <a:srgbClr val="000099"/>
                </a:solidFill>
                <a:latin typeface="Tahoma"/>
                <a:cs typeface="Tahoma"/>
              </a:rPr>
              <a:t>vong</a:t>
            </a:r>
            <a:endParaRPr sz="1800">
              <a:latin typeface="Tahoma"/>
              <a:cs typeface="Tahoma"/>
            </a:endParaRPr>
          </a:p>
          <a:p>
            <a:pPr marL="680085" lvl="1" indent="-152400">
              <a:lnSpc>
                <a:spcPct val="100000"/>
              </a:lnSpc>
              <a:spcBef>
                <a:spcPts val="1070"/>
              </a:spcBef>
              <a:buChar char="-"/>
              <a:tabLst>
                <a:tab pos="680085" algn="l"/>
              </a:tabLst>
            </a:pPr>
            <a:r>
              <a:rPr sz="1800" dirty="0">
                <a:solidFill>
                  <a:srgbClr val="000099"/>
                </a:solidFill>
                <a:latin typeface="Tahoma"/>
                <a:cs typeface="Tahoma"/>
              </a:rPr>
              <a:t>Ngoài </a:t>
            </a:r>
            <a:r>
              <a:rPr sz="1800" spc="-40" dirty="0">
                <a:solidFill>
                  <a:srgbClr val="000099"/>
                </a:solidFill>
                <a:latin typeface="Tahoma"/>
                <a:cs typeface="Tahoma"/>
              </a:rPr>
              <a:t>Trung </a:t>
            </a:r>
            <a:r>
              <a:rPr sz="1800" spc="-10" dirty="0">
                <a:solidFill>
                  <a:srgbClr val="000099"/>
                </a:solidFill>
                <a:latin typeface="Tahoma"/>
                <a:cs typeface="Tahoma"/>
              </a:rPr>
              <a:t>Quốc: </a:t>
            </a:r>
            <a:r>
              <a:rPr sz="1800" spc="-5" dirty="0">
                <a:solidFill>
                  <a:srgbClr val="000099"/>
                </a:solidFill>
                <a:latin typeface="Tahoma"/>
                <a:cs typeface="Tahoma"/>
              </a:rPr>
              <a:t>có 18 </a:t>
            </a:r>
            <a:r>
              <a:rPr sz="1800" spc="-15" dirty="0">
                <a:solidFill>
                  <a:srgbClr val="000099"/>
                </a:solidFill>
                <a:latin typeface="Tahoma"/>
                <a:cs typeface="Tahoma"/>
              </a:rPr>
              <a:t>quốc </a:t>
            </a:r>
            <a:r>
              <a:rPr sz="1800" spc="-20" dirty="0">
                <a:solidFill>
                  <a:srgbClr val="000099"/>
                </a:solidFill>
                <a:latin typeface="Tahoma"/>
                <a:cs typeface="Tahoma"/>
              </a:rPr>
              <a:t>gia ghi </a:t>
            </a:r>
            <a:r>
              <a:rPr sz="1800" spc="-10" dirty="0">
                <a:solidFill>
                  <a:srgbClr val="000099"/>
                </a:solidFill>
                <a:latin typeface="Tahoma"/>
                <a:cs typeface="Tahoma"/>
              </a:rPr>
              <a:t>nhận </a:t>
            </a:r>
            <a:r>
              <a:rPr sz="1800" dirty="0">
                <a:solidFill>
                  <a:srgbClr val="000099"/>
                </a:solidFill>
                <a:latin typeface="Tahoma"/>
                <a:cs typeface="Tahoma"/>
              </a:rPr>
              <a:t>người </a:t>
            </a:r>
            <a:r>
              <a:rPr sz="1800" spc="-15" dirty="0">
                <a:solidFill>
                  <a:srgbClr val="000099"/>
                </a:solidFill>
                <a:latin typeface="Tahoma"/>
                <a:cs typeface="Tahoma"/>
              </a:rPr>
              <a:t>nhiễm </a:t>
            </a:r>
            <a:r>
              <a:rPr sz="1800" spc="10" dirty="0">
                <a:solidFill>
                  <a:srgbClr val="000099"/>
                </a:solidFill>
                <a:latin typeface="Tahoma"/>
                <a:cs typeface="Tahoma"/>
              </a:rPr>
              <a:t>với </a:t>
            </a:r>
            <a:r>
              <a:rPr sz="1800" spc="-5" dirty="0">
                <a:solidFill>
                  <a:srgbClr val="000099"/>
                </a:solidFill>
                <a:latin typeface="Tahoma"/>
                <a:cs typeface="Tahoma"/>
              </a:rPr>
              <a:t>82 </a:t>
            </a:r>
            <a:r>
              <a:rPr sz="1800" spc="10" dirty="0">
                <a:solidFill>
                  <a:srgbClr val="000099"/>
                </a:solidFill>
                <a:latin typeface="Tahoma"/>
                <a:cs typeface="Tahoma"/>
              </a:rPr>
              <a:t>trường</a:t>
            </a:r>
            <a:r>
              <a:rPr sz="1800" spc="305" dirty="0">
                <a:solidFill>
                  <a:srgbClr val="000099"/>
                </a:solidFill>
                <a:latin typeface="Tahoma"/>
                <a:cs typeface="Tahoma"/>
              </a:rPr>
              <a:t> </a:t>
            </a:r>
            <a:r>
              <a:rPr sz="1800" spc="-5" dirty="0">
                <a:solidFill>
                  <a:srgbClr val="000099"/>
                </a:solidFill>
                <a:latin typeface="Tahoma"/>
                <a:cs typeface="Tahoma"/>
              </a:rPr>
              <a:t>hợp.</a:t>
            </a:r>
            <a:endParaRPr sz="1800">
              <a:latin typeface="Tahoma"/>
              <a:cs typeface="Tahoma"/>
            </a:endParaRPr>
          </a:p>
          <a:p>
            <a:pPr marL="699135">
              <a:lnSpc>
                <a:spcPct val="100000"/>
              </a:lnSpc>
              <a:spcBef>
                <a:spcPts val="1070"/>
              </a:spcBef>
            </a:pPr>
            <a:r>
              <a:rPr sz="1800" spc="-10" dirty="0">
                <a:solidFill>
                  <a:srgbClr val="000099"/>
                </a:solidFill>
                <a:latin typeface="Tahoma"/>
                <a:cs typeface="Tahoma"/>
              </a:rPr>
              <a:t>Việt </a:t>
            </a:r>
            <a:r>
              <a:rPr sz="1800" spc="5" dirty="0">
                <a:solidFill>
                  <a:srgbClr val="000099"/>
                </a:solidFill>
                <a:latin typeface="Tahoma"/>
                <a:cs typeface="Tahoma"/>
              </a:rPr>
              <a:t>Nam </a:t>
            </a:r>
            <a:r>
              <a:rPr sz="1800" spc="-20" dirty="0">
                <a:solidFill>
                  <a:srgbClr val="000099"/>
                </a:solidFill>
                <a:latin typeface="Tahoma"/>
                <a:cs typeface="Tahoma"/>
              </a:rPr>
              <a:t>tìm </a:t>
            </a:r>
            <a:r>
              <a:rPr sz="1800" spc="-5" dirty="0">
                <a:solidFill>
                  <a:srgbClr val="000099"/>
                </a:solidFill>
                <a:latin typeface="Tahoma"/>
                <a:cs typeface="Tahoma"/>
              </a:rPr>
              <a:t>thấy 05</a:t>
            </a:r>
            <a:r>
              <a:rPr sz="1800" spc="110" dirty="0">
                <a:solidFill>
                  <a:srgbClr val="000099"/>
                </a:solidFill>
                <a:latin typeface="Tahoma"/>
                <a:cs typeface="Tahoma"/>
              </a:rPr>
              <a:t> </a:t>
            </a:r>
            <a:r>
              <a:rPr sz="1800" spc="-5" dirty="0">
                <a:solidFill>
                  <a:srgbClr val="000099"/>
                </a:solidFill>
                <a:latin typeface="Tahoma"/>
                <a:cs typeface="Tahoma"/>
              </a:rPr>
              <a:t>ca</a:t>
            </a:r>
            <a:endParaRPr sz="1800">
              <a:latin typeface="Tahoma"/>
              <a:cs typeface="Tahom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83857" y="899096"/>
            <a:ext cx="8531225" cy="2534285"/>
          </a:xfrm>
          <a:prstGeom prst="rect">
            <a:avLst/>
          </a:prstGeom>
        </p:spPr>
        <p:txBody>
          <a:bodyPr vert="horz" wrap="square" lIns="0" tIns="100330" rIns="0" bIns="0" rtlCol="0">
            <a:spAutoFit/>
          </a:bodyPr>
          <a:lstStyle/>
          <a:p>
            <a:pPr marL="184150" indent="-172085">
              <a:lnSpc>
                <a:spcPct val="100000"/>
              </a:lnSpc>
              <a:spcBef>
                <a:spcPts val="790"/>
              </a:spcBef>
              <a:buChar char="-"/>
              <a:tabLst>
                <a:tab pos="184785" algn="l"/>
              </a:tabLst>
            </a:pPr>
            <a:r>
              <a:rPr sz="1800" spc="-35" dirty="0">
                <a:latin typeface="Tahoma"/>
                <a:cs typeface="Tahoma"/>
              </a:rPr>
              <a:t>Trong </a:t>
            </a:r>
            <a:r>
              <a:rPr sz="1800" spc="-20" dirty="0">
                <a:latin typeface="Tahoma"/>
                <a:cs typeface="Tahoma"/>
              </a:rPr>
              <a:t>dịch </a:t>
            </a:r>
            <a:r>
              <a:rPr sz="1800" spc="-15" dirty="0">
                <a:latin typeface="Tahoma"/>
                <a:cs typeface="Tahoma"/>
              </a:rPr>
              <a:t>SARS </a:t>
            </a:r>
            <a:r>
              <a:rPr sz="1800" dirty="0">
                <a:latin typeface="Tahoma"/>
                <a:cs typeface="Tahoma"/>
              </a:rPr>
              <a:t>và </a:t>
            </a:r>
            <a:r>
              <a:rPr sz="1800" spc="-5" dirty="0">
                <a:latin typeface="Tahoma"/>
                <a:cs typeface="Tahoma"/>
              </a:rPr>
              <a:t>MERS, </a:t>
            </a:r>
            <a:r>
              <a:rPr sz="1800" spc="-20" dirty="0">
                <a:latin typeface="Tahoma"/>
                <a:cs typeface="Tahoma"/>
              </a:rPr>
              <a:t>ghi </a:t>
            </a:r>
            <a:r>
              <a:rPr sz="1800" spc="-10" dirty="0">
                <a:latin typeface="Tahoma"/>
                <a:cs typeface="Tahoma"/>
              </a:rPr>
              <a:t>nhận </a:t>
            </a:r>
            <a:r>
              <a:rPr sz="1800" spc="-5" dirty="0">
                <a:latin typeface="Tahoma"/>
                <a:cs typeface="Tahoma"/>
              </a:rPr>
              <a:t>lây </a:t>
            </a:r>
            <a:r>
              <a:rPr sz="1800" dirty="0">
                <a:latin typeface="Tahoma"/>
                <a:cs typeface="Tahoma"/>
              </a:rPr>
              <a:t>truyền </a:t>
            </a:r>
            <a:r>
              <a:rPr sz="1800" spc="-5" dirty="0">
                <a:latin typeface="Tahoma"/>
                <a:cs typeface="Tahoma"/>
              </a:rPr>
              <a:t>từ </a:t>
            </a:r>
            <a:r>
              <a:rPr sz="1800" dirty="0">
                <a:latin typeface="Tahoma"/>
                <a:cs typeface="Tahoma"/>
              </a:rPr>
              <a:t>người </a:t>
            </a:r>
            <a:r>
              <a:rPr sz="1800" spc="5" dirty="0">
                <a:latin typeface="Tahoma"/>
                <a:cs typeface="Tahoma"/>
              </a:rPr>
              <a:t>sang </a:t>
            </a:r>
            <a:r>
              <a:rPr sz="1800" dirty="0">
                <a:latin typeface="Tahoma"/>
                <a:cs typeface="Tahoma"/>
              </a:rPr>
              <a:t>người </a:t>
            </a:r>
            <a:r>
              <a:rPr sz="1800" spc="-15" dirty="0">
                <a:latin typeface="Tahoma"/>
                <a:cs typeface="Tahoma"/>
              </a:rPr>
              <a:t>thông </a:t>
            </a:r>
            <a:r>
              <a:rPr sz="1800" spc="-20" dirty="0">
                <a:latin typeface="Tahoma"/>
                <a:cs typeface="Tahoma"/>
              </a:rPr>
              <a:t>qua</a:t>
            </a:r>
            <a:r>
              <a:rPr sz="1800" spc="280" dirty="0">
                <a:latin typeface="Tahoma"/>
                <a:cs typeface="Tahoma"/>
              </a:rPr>
              <a:t> </a:t>
            </a:r>
            <a:r>
              <a:rPr sz="1800" spc="5" dirty="0">
                <a:latin typeface="Tahoma"/>
                <a:cs typeface="Tahoma"/>
              </a:rPr>
              <a:t>các</a:t>
            </a:r>
            <a:endParaRPr sz="1800">
              <a:latin typeface="Tahoma"/>
              <a:cs typeface="Tahoma"/>
            </a:endParaRPr>
          </a:p>
          <a:p>
            <a:pPr marL="184150">
              <a:lnSpc>
                <a:spcPct val="100000"/>
              </a:lnSpc>
              <a:spcBef>
                <a:spcPts val="695"/>
              </a:spcBef>
            </a:pPr>
            <a:r>
              <a:rPr sz="1800" spc="-20" dirty="0">
                <a:latin typeface="Tahoma"/>
                <a:cs typeface="Tahoma"/>
              </a:rPr>
              <a:t>giọt </a:t>
            </a:r>
            <a:r>
              <a:rPr sz="1800" dirty="0">
                <a:latin typeface="Tahoma"/>
                <a:cs typeface="Tahoma"/>
              </a:rPr>
              <a:t>bắn </a:t>
            </a:r>
            <a:r>
              <a:rPr sz="1800" spc="-15" dirty="0">
                <a:latin typeface="Tahoma"/>
                <a:cs typeface="Tahoma"/>
              </a:rPr>
              <a:t>khi </a:t>
            </a:r>
            <a:r>
              <a:rPr sz="1800" dirty="0">
                <a:latin typeface="Tahoma"/>
                <a:cs typeface="Tahoma"/>
              </a:rPr>
              <a:t>người </a:t>
            </a:r>
            <a:r>
              <a:rPr sz="1800" spc="-5" dirty="0">
                <a:latin typeface="Tahoma"/>
                <a:cs typeface="Tahoma"/>
              </a:rPr>
              <a:t>mang </a:t>
            </a:r>
            <a:r>
              <a:rPr sz="1800" spc="5" dirty="0">
                <a:latin typeface="Tahoma"/>
                <a:cs typeface="Tahoma"/>
              </a:rPr>
              <a:t>mầm </a:t>
            </a:r>
            <a:r>
              <a:rPr sz="1800" spc="-10" dirty="0">
                <a:latin typeface="Tahoma"/>
                <a:cs typeface="Tahoma"/>
              </a:rPr>
              <a:t>bệnh </a:t>
            </a:r>
            <a:r>
              <a:rPr sz="1800" spc="-15" dirty="0">
                <a:latin typeface="Tahoma"/>
                <a:cs typeface="Tahoma"/>
              </a:rPr>
              <a:t>ho </a:t>
            </a:r>
            <a:r>
              <a:rPr sz="1800" spc="-5" dirty="0">
                <a:latin typeface="Tahoma"/>
                <a:cs typeface="Tahoma"/>
              </a:rPr>
              <a:t>hoặc hắt</a:t>
            </a:r>
            <a:r>
              <a:rPr sz="1800" spc="185" dirty="0">
                <a:latin typeface="Tahoma"/>
                <a:cs typeface="Tahoma"/>
              </a:rPr>
              <a:t> </a:t>
            </a:r>
            <a:r>
              <a:rPr sz="1800" dirty="0">
                <a:latin typeface="Tahoma"/>
                <a:cs typeface="Tahoma"/>
              </a:rPr>
              <a:t>hơi</a:t>
            </a:r>
            <a:endParaRPr sz="1800">
              <a:latin typeface="Tahoma"/>
              <a:cs typeface="Tahoma"/>
            </a:endParaRPr>
          </a:p>
          <a:p>
            <a:pPr marL="184150" indent="-172085">
              <a:lnSpc>
                <a:spcPct val="100000"/>
              </a:lnSpc>
              <a:spcBef>
                <a:spcPts val="620"/>
              </a:spcBef>
              <a:buChar char="-"/>
              <a:tabLst>
                <a:tab pos="184785" algn="l"/>
              </a:tabLst>
            </a:pPr>
            <a:r>
              <a:rPr sz="1800" spc="5" dirty="0">
                <a:latin typeface="Tahoma"/>
                <a:cs typeface="Tahoma"/>
              </a:rPr>
              <a:t>Lây </a:t>
            </a:r>
            <a:r>
              <a:rPr sz="1800" dirty="0">
                <a:latin typeface="Tahoma"/>
                <a:cs typeface="Tahoma"/>
              </a:rPr>
              <a:t>truyền </a:t>
            </a:r>
            <a:r>
              <a:rPr sz="1800" spc="-15" dirty="0">
                <a:latin typeface="Tahoma"/>
                <a:cs typeface="Tahoma"/>
              </a:rPr>
              <a:t>của SARS </a:t>
            </a:r>
            <a:r>
              <a:rPr sz="1800" dirty="0">
                <a:latin typeface="Tahoma"/>
                <a:cs typeface="Tahoma"/>
              </a:rPr>
              <a:t>và MERS </a:t>
            </a:r>
            <a:r>
              <a:rPr sz="1800" spc="-20" dirty="0">
                <a:latin typeface="Tahoma"/>
                <a:cs typeface="Tahoma"/>
              </a:rPr>
              <a:t>giống </a:t>
            </a:r>
            <a:r>
              <a:rPr sz="1800" spc="-25" dirty="0">
                <a:latin typeface="Tahoma"/>
                <a:cs typeface="Tahoma"/>
              </a:rPr>
              <a:t>như </a:t>
            </a:r>
            <a:r>
              <a:rPr sz="1800" spc="-5" dirty="0">
                <a:latin typeface="Tahoma"/>
                <a:cs typeface="Tahoma"/>
              </a:rPr>
              <a:t>vi rút </a:t>
            </a:r>
            <a:r>
              <a:rPr sz="1800" spc="-15" dirty="0">
                <a:latin typeface="Tahoma"/>
                <a:cs typeface="Tahoma"/>
              </a:rPr>
              <a:t>cúm </a:t>
            </a:r>
            <a:r>
              <a:rPr sz="1800" dirty="0">
                <a:latin typeface="Tahoma"/>
                <a:cs typeface="Tahoma"/>
              </a:rPr>
              <a:t>và </a:t>
            </a:r>
            <a:r>
              <a:rPr sz="1800" spc="5" dirty="0">
                <a:latin typeface="Tahoma"/>
                <a:cs typeface="Tahoma"/>
              </a:rPr>
              <a:t>các </a:t>
            </a:r>
            <a:r>
              <a:rPr sz="1800" spc="-5" dirty="0">
                <a:latin typeface="Tahoma"/>
                <a:cs typeface="Tahoma"/>
              </a:rPr>
              <a:t>vi rút </a:t>
            </a:r>
            <a:r>
              <a:rPr sz="1800" spc="10" dirty="0">
                <a:latin typeface="Tahoma"/>
                <a:cs typeface="Tahoma"/>
              </a:rPr>
              <a:t>đường </a:t>
            </a:r>
            <a:r>
              <a:rPr sz="1800" spc="-20" dirty="0">
                <a:latin typeface="Tahoma"/>
                <a:cs typeface="Tahoma"/>
              </a:rPr>
              <a:t>hô</a:t>
            </a:r>
            <a:r>
              <a:rPr sz="1800" spc="215" dirty="0">
                <a:latin typeface="Tahoma"/>
                <a:cs typeface="Tahoma"/>
              </a:rPr>
              <a:t> </a:t>
            </a:r>
            <a:r>
              <a:rPr sz="1800" spc="-5" dirty="0">
                <a:latin typeface="Tahoma"/>
                <a:cs typeface="Tahoma"/>
              </a:rPr>
              <a:t>hấp</a:t>
            </a:r>
            <a:endParaRPr sz="1800">
              <a:latin typeface="Tahoma"/>
              <a:cs typeface="Tahoma"/>
            </a:endParaRPr>
          </a:p>
          <a:p>
            <a:pPr marL="184150">
              <a:lnSpc>
                <a:spcPct val="100000"/>
              </a:lnSpc>
              <a:spcBef>
                <a:spcPts val="620"/>
              </a:spcBef>
            </a:pPr>
            <a:r>
              <a:rPr sz="1800" spc="-5" dirty="0">
                <a:latin typeface="Tahoma"/>
                <a:cs typeface="Tahoma"/>
              </a:rPr>
              <a:t>khác</a:t>
            </a:r>
            <a:endParaRPr sz="1800">
              <a:latin typeface="Tahoma"/>
              <a:cs typeface="Tahoma"/>
            </a:endParaRPr>
          </a:p>
          <a:p>
            <a:pPr marL="184150" indent="-172085">
              <a:lnSpc>
                <a:spcPct val="100000"/>
              </a:lnSpc>
              <a:spcBef>
                <a:spcPts val="695"/>
              </a:spcBef>
              <a:buChar char="-"/>
              <a:tabLst>
                <a:tab pos="184785" algn="l"/>
              </a:tabLst>
            </a:pPr>
            <a:r>
              <a:rPr sz="1800" spc="-65" dirty="0">
                <a:latin typeface="Tahoma"/>
                <a:cs typeface="Tahoma"/>
              </a:rPr>
              <a:t>Tuy </a:t>
            </a:r>
            <a:r>
              <a:rPr sz="1800" spc="-15" dirty="0">
                <a:latin typeface="Tahoma"/>
                <a:cs typeface="Tahoma"/>
              </a:rPr>
              <a:t>nhiên SARS </a:t>
            </a:r>
            <a:r>
              <a:rPr sz="1800" dirty="0">
                <a:latin typeface="Tahoma"/>
                <a:cs typeface="Tahoma"/>
              </a:rPr>
              <a:t>và MERS </a:t>
            </a:r>
            <a:r>
              <a:rPr sz="1800" spc="-5" dirty="0">
                <a:latin typeface="Tahoma"/>
                <a:cs typeface="Tahoma"/>
              </a:rPr>
              <a:t>lây </a:t>
            </a:r>
            <a:r>
              <a:rPr sz="1800" dirty="0">
                <a:latin typeface="Tahoma"/>
                <a:cs typeface="Tahoma"/>
              </a:rPr>
              <a:t>truyền ở </a:t>
            </a:r>
            <a:r>
              <a:rPr sz="1800" spc="-10" dirty="0">
                <a:latin typeface="Tahoma"/>
                <a:cs typeface="Tahoma"/>
              </a:rPr>
              <a:t>khoảng </a:t>
            </a:r>
            <a:r>
              <a:rPr sz="1800" dirty="0">
                <a:latin typeface="Tahoma"/>
                <a:cs typeface="Tahoma"/>
              </a:rPr>
              <a:t>cách </a:t>
            </a:r>
            <a:r>
              <a:rPr sz="1800" spc="-10" dirty="0">
                <a:latin typeface="Tahoma"/>
                <a:cs typeface="Tahoma"/>
              </a:rPr>
              <a:t>tiếp xúc </a:t>
            </a:r>
            <a:r>
              <a:rPr sz="1800" dirty="0">
                <a:latin typeface="Tahoma"/>
                <a:cs typeface="Tahoma"/>
              </a:rPr>
              <a:t>gần</a:t>
            </a:r>
            <a:r>
              <a:rPr sz="1800" spc="254" dirty="0">
                <a:latin typeface="Tahoma"/>
                <a:cs typeface="Tahoma"/>
              </a:rPr>
              <a:t> </a:t>
            </a:r>
            <a:r>
              <a:rPr sz="1800" dirty="0">
                <a:latin typeface="Tahoma"/>
                <a:cs typeface="Tahoma"/>
              </a:rPr>
              <a:t>hơn</a:t>
            </a:r>
            <a:endParaRPr sz="1800">
              <a:latin typeface="Tahoma"/>
              <a:cs typeface="Tahoma"/>
            </a:endParaRPr>
          </a:p>
          <a:p>
            <a:pPr marL="184150" indent="-172085">
              <a:lnSpc>
                <a:spcPct val="100000"/>
              </a:lnSpc>
              <a:spcBef>
                <a:spcPts val="615"/>
              </a:spcBef>
              <a:buChar char="-"/>
              <a:tabLst>
                <a:tab pos="184785" algn="l"/>
              </a:tabLst>
            </a:pPr>
            <a:r>
              <a:rPr sz="1800" spc="-5" dirty="0">
                <a:latin typeface="Tahoma"/>
                <a:cs typeface="Tahoma"/>
              </a:rPr>
              <a:t>Wuhan </a:t>
            </a:r>
            <a:r>
              <a:rPr sz="1800" dirty="0">
                <a:latin typeface="Tahoma"/>
                <a:cs typeface="Tahoma"/>
              </a:rPr>
              <a:t>– </a:t>
            </a:r>
            <a:r>
              <a:rPr sz="1800" spc="-15" dirty="0">
                <a:latin typeface="Tahoma"/>
                <a:cs typeface="Tahoma"/>
              </a:rPr>
              <a:t>CoV </a:t>
            </a:r>
            <a:r>
              <a:rPr sz="1800" spc="-20" dirty="0">
                <a:latin typeface="Tahoma"/>
                <a:cs typeface="Tahoma"/>
              </a:rPr>
              <a:t>ghi </a:t>
            </a:r>
            <a:r>
              <a:rPr sz="1800" spc="-10" dirty="0">
                <a:latin typeface="Tahoma"/>
                <a:cs typeface="Tahoma"/>
              </a:rPr>
              <a:t>nhận </a:t>
            </a:r>
            <a:r>
              <a:rPr sz="1800" spc="-15" dirty="0">
                <a:latin typeface="Tahoma"/>
                <a:cs typeface="Tahoma"/>
              </a:rPr>
              <a:t>khả </a:t>
            </a:r>
            <a:r>
              <a:rPr sz="1800" spc="-10" dirty="0">
                <a:latin typeface="Tahoma"/>
                <a:cs typeface="Tahoma"/>
              </a:rPr>
              <a:t>năng </a:t>
            </a:r>
            <a:r>
              <a:rPr sz="1800" spc="-5" dirty="0">
                <a:latin typeface="Tahoma"/>
                <a:cs typeface="Tahoma"/>
              </a:rPr>
              <a:t>lây </a:t>
            </a:r>
            <a:r>
              <a:rPr sz="1800" dirty="0">
                <a:latin typeface="Tahoma"/>
                <a:cs typeface="Tahoma"/>
              </a:rPr>
              <a:t>truyền </a:t>
            </a:r>
            <a:r>
              <a:rPr sz="1800" spc="-15" dirty="0">
                <a:latin typeface="Tahoma"/>
                <a:cs typeface="Tahoma"/>
              </a:rPr>
              <a:t>nhanh chóng. </a:t>
            </a:r>
            <a:r>
              <a:rPr sz="1800" dirty="0">
                <a:latin typeface="Tahoma"/>
                <a:cs typeface="Tahoma"/>
              </a:rPr>
              <a:t>WHO </a:t>
            </a:r>
            <a:r>
              <a:rPr sz="1800" spc="5" dirty="0">
                <a:latin typeface="Tahoma"/>
                <a:cs typeface="Tahoma"/>
              </a:rPr>
              <a:t>đã </a:t>
            </a:r>
            <a:r>
              <a:rPr sz="1800" dirty="0">
                <a:latin typeface="Tahoma"/>
                <a:cs typeface="Tahoma"/>
              </a:rPr>
              <a:t>ban </a:t>
            </a:r>
            <a:r>
              <a:rPr sz="1800" spc="-15" dirty="0">
                <a:latin typeface="Tahoma"/>
                <a:cs typeface="Tahoma"/>
              </a:rPr>
              <a:t>bố</a:t>
            </a:r>
            <a:r>
              <a:rPr sz="1800" spc="365" dirty="0">
                <a:latin typeface="Tahoma"/>
                <a:cs typeface="Tahoma"/>
              </a:rPr>
              <a:t> </a:t>
            </a:r>
            <a:r>
              <a:rPr sz="1800" spc="-20" dirty="0">
                <a:latin typeface="Tahoma"/>
                <a:cs typeface="Tahoma"/>
              </a:rPr>
              <a:t>tình</a:t>
            </a:r>
            <a:endParaRPr sz="1800">
              <a:latin typeface="Tahoma"/>
              <a:cs typeface="Tahoma"/>
            </a:endParaRPr>
          </a:p>
          <a:p>
            <a:pPr marL="184150">
              <a:lnSpc>
                <a:spcPct val="100000"/>
              </a:lnSpc>
              <a:spcBef>
                <a:spcPts val="695"/>
              </a:spcBef>
            </a:pPr>
            <a:r>
              <a:rPr sz="1800" dirty="0">
                <a:latin typeface="Tahoma"/>
                <a:cs typeface="Tahoma"/>
              </a:rPr>
              <a:t>trạng y </a:t>
            </a:r>
            <a:r>
              <a:rPr sz="1800" spc="-5" dirty="0">
                <a:latin typeface="Tahoma"/>
                <a:cs typeface="Tahoma"/>
              </a:rPr>
              <a:t>tế </a:t>
            </a:r>
            <a:r>
              <a:rPr sz="1800" dirty="0">
                <a:latin typeface="Tahoma"/>
                <a:cs typeface="Tahoma"/>
              </a:rPr>
              <a:t>khẩn </a:t>
            </a:r>
            <a:r>
              <a:rPr sz="1800" spc="5" dirty="0">
                <a:latin typeface="Tahoma"/>
                <a:cs typeface="Tahoma"/>
              </a:rPr>
              <a:t>cấp </a:t>
            </a:r>
            <a:r>
              <a:rPr sz="1800" dirty="0">
                <a:latin typeface="Tahoma"/>
                <a:cs typeface="Tahoma"/>
              </a:rPr>
              <a:t>toàn</a:t>
            </a:r>
            <a:r>
              <a:rPr sz="1800" spc="-75" dirty="0">
                <a:latin typeface="Tahoma"/>
                <a:cs typeface="Tahoma"/>
              </a:rPr>
              <a:t> </a:t>
            </a:r>
            <a:r>
              <a:rPr sz="1800" spc="5" dirty="0">
                <a:latin typeface="Tahoma"/>
                <a:cs typeface="Tahoma"/>
              </a:rPr>
              <a:t>cầu</a:t>
            </a:r>
            <a:endParaRPr sz="1800">
              <a:latin typeface="Tahoma"/>
              <a:cs typeface="Tahoma"/>
            </a:endParaRPr>
          </a:p>
        </p:txBody>
      </p:sp>
      <p:sp>
        <p:nvSpPr>
          <p:cNvPr id="3" name="object 3"/>
          <p:cNvSpPr txBox="1">
            <a:spLocks noGrp="1"/>
          </p:cNvSpPr>
          <p:nvPr>
            <p:ph type="title"/>
          </p:nvPr>
        </p:nvSpPr>
        <p:spPr>
          <a:xfrm>
            <a:off x="2015235" y="262191"/>
            <a:ext cx="5111115" cy="391795"/>
          </a:xfrm>
          <a:prstGeom prst="rect">
            <a:avLst/>
          </a:prstGeom>
        </p:spPr>
        <p:txBody>
          <a:bodyPr vert="horz" wrap="square" lIns="0" tIns="12700" rIns="0" bIns="0" rtlCol="0">
            <a:spAutoFit/>
          </a:bodyPr>
          <a:lstStyle/>
          <a:p>
            <a:pPr marL="12700">
              <a:lnSpc>
                <a:spcPct val="100000"/>
              </a:lnSpc>
              <a:spcBef>
                <a:spcPts val="100"/>
              </a:spcBef>
            </a:pPr>
            <a:r>
              <a:rPr sz="2400" spc="-10" dirty="0"/>
              <a:t>LÂY </a:t>
            </a:r>
            <a:r>
              <a:rPr sz="2400" dirty="0"/>
              <a:t>TRUYỀN </a:t>
            </a:r>
            <a:r>
              <a:rPr sz="2400" spc="-5" dirty="0"/>
              <a:t>CỦA</a:t>
            </a:r>
            <a:r>
              <a:rPr sz="2400" spc="-60" dirty="0"/>
              <a:t> </a:t>
            </a:r>
            <a:r>
              <a:rPr sz="2400" dirty="0"/>
              <a:t>CORONAVIRUS</a:t>
            </a:r>
            <a:endParaRPr sz="2400"/>
          </a:p>
        </p:txBody>
      </p:sp>
      <p:sp>
        <p:nvSpPr>
          <p:cNvPr id="4" name="object 4"/>
          <p:cNvSpPr txBox="1"/>
          <p:nvPr/>
        </p:nvSpPr>
        <p:spPr>
          <a:xfrm>
            <a:off x="384492" y="4363085"/>
            <a:ext cx="8383905" cy="426720"/>
          </a:xfrm>
          <a:prstGeom prst="rect">
            <a:avLst/>
          </a:prstGeom>
        </p:spPr>
        <p:txBody>
          <a:bodyPr vert="horz" wrap="square" lIns="0" tIns="16510" rIns="0" bIns="0" rtlCol="0">
            <a:spAutoFit/>
          </a:bodyPr>
          <a:lstStyle/>
          <a:p>
            <a:pPr marL="12700">
              <a:lnSpc>
                <a:spcPct val="100000"/>
              </a:lnSpc>
              <a:spcBef>
                <a:spcPts val="130"/>
              </a:spcBef>
            </a:pPr>
            <a:r>
              <a:rPr sz="2600" spc="5" dirty="0">
                <a:solidFill>
                  <a:srgbClr val="C00000"/>
                </a:solidFill>
                <a:latin typeface="Tahoma"/>
                <a:cs typeface="Tahoma"/>
              </a:rPr>
              <a:t>Cần </a:t>
            </a:r>
            <a:r>
              <a:rPr sz="2600" spc="15" dirty="0">
                <a:solidFill>
                  <a:srgbClr val="C00000"/>
                </a:solidFill>
                <a:latin typeface="Tahoma"/>
                <a:cs typeface="Tahoma"/>
              </a:rPr>
              <a:t>sàng </a:t>
            </a:r>
            <a:r>
              <a:rPr sz="2600" spc="5" dirty="0">
                <a:solidFill>
                  <a:srgbClr val="C00000"/>
                </a:solidFill>
                <a:latin typeface="Tahoma"/>
                <a:cs typeface="Tahoma"/>
              </a:rPr>
              <a:t>lọc, </a:t>
            </a:r>
            <a:r>
              <a:rPr sz="2600" spc="10" dirty="0">
                <a:solidFill>
                  <a:srgbClr val="C00000"/>
                </a:solidFill>
                <a:latin typeface="Tahoma"/>
                <a:cs typeface="Tahoma"/>
              </a:rPr>
              <a:t>chẩn </a:t>
            </a:r>
            <a:r>
              <a:rPr sz="2600" dirty="0">
                <a:solidFill>
                  <a:srgbClr val="C00000"/>
                </a:solidFill>
                <a:latin typeface="Tahoma"/>
                <a:cs typeface="Tahoma"/>
              </a:rPr>
              <a:t>đoán </a:t>
            </a:r>
            <a:r>
              <a:rPr sz="2600" spc="-5" dirty="0">
                <a:solidFill>
                  <a:srgbClr val="C00000"/>
                </a:solidFill>
                <a:latin typeface="Tahoma"/>
                <a:cs typeface="Tahoma"/>
              </a:rPr>
              <a:t>và cách </a:t>
            </a:r>
            <a:r>
              <a:rPr sz="2600" spc="10" dirty="0">
                <a:solidFill>
                  <a:srgbClr val="C00000"/>
                </a:solidFill>
                <a:latin typeface="Tahoma"/>
                <a:cs typeface="Tahoma"/>
              </a:rPr>
              <a:t>ly </a:t>
            </a:r>
            <a:r>
              <a:rPr sz="2600" spc="30" dirty="0">
                <a:solidFill>
                  <a:srgbClr val="C00000"/>
                </a:solidFill>
                <a:latin typeface="Tahoma"/>
                <a:cs typeface="Tahoma"/>
              </a:rPr>
              <a:t>sớm </a:t>
            </a:r>
            <a:r>
              <a:rPr sz="2600" spc="10" dirty="0">
                <a:solidFill>
                  <a:srgbClr val="C00000"/>
                </a:solidFill>
                <a:latin typeface="Tahoma"/>
                <a:cs typeface="Tahoma"/>
              </a:rPr>
              <a:t>để </a:t>
            </a:r>
            <a:r>
              <a:rPr sz="2600" spc="20" dirty="0">
                <a:solidFill>
                  <a:srgbClr val="C00000"/>
                </a:solidFill>
                <a:latin typeface="Tahoma"/>
                <a:cs typeface="Tahoma"/>
              </a:rPr>
              <a:t>tránh </a:t>
            </a:r>
            <a:r>
              <a:rPr sz="2600" dirty="0">
                <a:solidFill>
                  <a:srgbClr val="C00000"/>
                </a:solidFill>
                <a:latin typeface="Tahoma"/>
                <a:cs typeface="Tahoma"/>
              </a:rPr>
              <a:t>lây</a:t>
            </a:r>
            <a:r>
              <a:rPr sz="2600" spc="-530" dirty="0">
                <a:solidFill>
                  <a:srgbClr val="C00000"/>
                </a:solidFill>
                <a:latin typeface="Tahoma"/>
                <a:cs typeface="Tahoma"/>
              </a:rPr>
              <a:t> </a:t>
            </a:r>
            <a:r>
              <a:rPr sz="2600" spc="10" dirty="0">
                <a:solidFill>
                  <a:srgbClr val="C00000"/>
                </a:solidFill>
                <a:latin typeface="Tahoma"/>
                <a:cs typeface="Tahoma"/>
              </a:rPr>
              <a:t>lan.</a:t>
            </a:r>
            <a:endParaRPr sz="2600">
              <a:latin typeface="Tahoma"/>
              <a:cs typeface="Tahom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32510" y="1374139"/>
            <a:ext cx="7046595" cy="1666239"/>
          </a:xfrm>
          <a:prstGeom prst="rect">
            <a:avLst/>
          </a:prstGeom>
        </p:spPr>
        <p:txBody>
          <a:bodyPr vert="horz" wrap="square" lIns="0" tIns="12700" rIns="0" bIns="0" rtlCol="0">
            <a:spAutoFit/>
          </a:bodyPr>
          <a:lstStyle/>
          <a:p>
            <a:pPr marL="12700" marR="5080" indent="200025">
              <a:lnSpc>
                <a:spcPct val="149500"/>
              </a:lnSpc>
              <a:spcBef>
                <a:spcPts val="100"/>
              </a:spcBef>
            </a:pPr>
            <a:r>
              <a:rPr sz="3600" spc="-5" dirty="0">
                <a:solidFill>
                  <a:srgbClr val="000000"/>
                </a:solidFill>
              </a:rPr>
              <a:t>THU THẬP </a:t>
            </a:r>
            <a:r>
              <a:rPr sz="3600" dirty="0">
                <a:solidFill>
                  <a:srgbClr val="000000"/>
                </a:solidFill>
              </a:rPr>
              <a:t>MẪU </a:t>
            </a:r>
            <a:r>
              <a:rPr sz="3600" spc="5" dirty="0">
                <a:solidFill>
                  <a:srgbClr val="000000"/>
                </a:solidFill>
              </a:rPr>
              <a:t>BỆNH </a:t>
            </a:r>
            <a:r>
              <a:rPr sz="3600" spc="10" dirty="0">
                <a:solidFill>
                  <a:srgbClr val="000000"/>
                </a:solidFill>
              </a:rPr>
              <a:t>PHẨM  </a:t>
            </a:r>
            <a:r>
              <a:rPr sz="3600" spc="5" dirty="0">
                <a:solidFill>
                  <a:srgbClr val="000000"/>
                </a:solidFill>
              </a:rPr>
              <a:t>CHO </a:t>
            </a:r>
            <a:r>
              <a:rPr sz="3600" dirty="0">
                <a:solidFill>
                  <a:srgbClr val="000000"/>
                </a:solidFill>
              </a:rPr>
              <a:t>CHẨN </a:t>
            </a:r>
            <a:r>
              <a:rPr sz="3600" spc="-5" dirty="0">
                <a:solidFill>
                  <a:srgbClr val="000000"/>
                </a:solidFill>
              </a:rPr>
              <a:t>ĐOÁN</a:t>
            </a:r>
            <a:r>
              <a:rPr sz="3600" spc="-110" dirty="0">
                <a:solidFill>
                  <a:srgbClr val="000000"/>
                </a:solidFill>
              </a:rPr>
              <a:t> </a:t>
            </a:r>
            <a:r>
              <a:rPr sz="3600" dirty="0">
                <a:solidFill>
                  <a:srgbClr val="000000"/>
                </a:solidFill>
              </a:rPr>
              <a:t>WUHAN-CoV</a:t>
            </a:r>
            <a:endParaRPr sz="36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41692" y="1473199"/>
            <a:ext cx="7223125" cy="2959735"/>
          </a:xfrm>
          <a:prstGeom prst="rect">
            <a:avLst/>
          </a:prstGeom>
        </p:spPr>
        <p:txBody>
          <a:bodyPr vert="horz" wrap="square" lIns="0" tIns="12700" rIns="0" bIns="0" rtlCol="0">
            <a:spAutoFit/>
          </a:bodyPr>
          <a:lstStyle/>
          <a:p>
            <a:pPr marL="355600" marR="443865" indent="-343535">
              <a:lnSpc>
                <a:spcPct val="100699"/>
              </a:lnSpc>
              <a:spcBef>
                <a:spcPts val="100"/>
              </a:spcBef>
              <a:buSzPct val="96875"/>
              <a:buAutoNum type="arabicPeriod"/>
              <a:tabLst>
                <a:tab pos="356870" algn="l"/>
              </a:tabLst>
            </a:pPr>
            <a:r>
              <a:rPr sz="3200" spc="-40" dirty="0">
                <a:latin typeface="Tahoma"/>
                <a:cs typeface="Tahoma"/>
              </a:rPr>
              <a:t>Tránh </a:t>
            </a:r>
            <a:r>
              <a:rPr sz="3200" spc="10" dirty="0">
                <a:latin typeface="Tahoma"/>
                <a:cs typeface="Tahoma"/>
              </a:rPr>
              <a:t>được </a:t>
            </a:r>
            <a:r>
              <a:rPr sz="3200" spc="15" dirty="0">
                <a:latin typeface="Tahoma"/>
                <a:cs typeface="Tahoma"/>
              </a:rPr>
              <a:t>nguy </a:t>
            </a:r>
            <a:r>
              <a:rPr sz="3200" spc="20" dirty="0">
                <a:latin typeface="Tahoma"/>
                <a:cs typeface="Tahoma"/>
              </a:rPr>
              <a:t>cơ lây nhiễm </a:t>
            </a:r>
            <a:r>
              <a:rPr sz="3200" spc="15" dirty="0">
                <a:latin typeface="Tahoma"/>
                <a:cs typeface="Tahoma"/>
              </a:rPr>
              <a:t>cho  </a:t>
            </a:r>
            <a:r>
              <a:rPr sz="3200" spc="10" dirty="0">
                <a:latin typeface="Tahoma"/>
                <a:cs typeface="Tahoma"/>
              </a:rPr>
              <a:t>người </a:t>
            </a:r>
            <a:r>
              <a:rPr sz="3200" spc="20" dirty="0">
                <a:latin typeface="Tahoma"/>
                <a:cs typeface="Tahoma"/>
              </a:rPr>
              <a:t>lấy bệnh phẩm, </a:t>
            </a:r>
            <a:r>
              <a:rPr sz="3200" spc="10" dirty="0">
                <a:latin typeface="Tahoma"/>
                <a:cs typeface="Tahoma"/>
              </a:rPr>
              <a:t>người </a:t>
            </a:r>
            <a:r>
              <a:rPr sz="3200" spc="-5" dirty="0">
                <a:latin typeface="Tahoma"/>
                <a:cs typeface="Tahoma"/>
              </a:rPr>
              <a:t>và</a:t>
            </a:r>
            <a:r>
              <a:rPr sz="3200" spc="-450" dirty="0">
                <a:latin typeface="Tahoma"/>
                <a:cs typeface="Tahoma"/>
              </a:rPr>
              <a:t> </a:t>
            </a:r>
            <a:r>
              <a:rPr sz="3200" dirty="0">
                <a:latin typeface="Tahoma"/>
                <a:cs typeface="Tahoma"/>
              </a:rPr>
              <a:t>môi  </a:t>
            </a:r>
            <a:r>
              <a:rPr sz="3200" spc="5" dirty="0">
                <a:latin typeface="Tahoma"/>
                <a:cs typeface="Tahoma"/>
              </a:rPr>
              <a:t>trường xung</a:t>
            </a:r>
            <a:r>
              <a:rPr sz="3200" spc="-90" dirty="0">
                <a:latin typeface="Tahoma"/>
                <a:cs typeface="Tahoma"/>
              </a:rPr>
              <a:t> </a:t>
            </a:r>
            <a:r>
              <a:rPr sz="3200" spc="20" dirty="0">
                <a:latin typeface="Tahoma"/>
                <a:cs typeface="Tahoma"/>
              </a:rPr>
              <a:t>quanh</a:t>
            </a:r>
            <a:endParaRPr sz="3200">
              <a:latin typeface="Tahoma"/>
              <a:cs typeface="Tahoma"/>
            </a:endParaRPr>
          </a:p>
          <a:p>
            <a:pPr>
              <a:lnSpc>
                <a:spcPct val="100000"/>
              </a:lnSpc>
              <a:spcBef>
                <a:spcPts val="25"/>
              </a:spcBef>
              <a:buFont typeface="Tahoma"/>
              <a:buAutoNum type="arabicPeriod"/>
            </a:pPr>
            <a:endParaRPr sz="3300">
              <a:latin typeface="Times New Roman"/>
              <a:cs typeface="Times New Roman"/>
            </a:endParaRPr>
          </a:p>
          <a:p>
            <a:pPr marL="355600" marR="5080" indent="-343535">
              <a:lnSpc>
                <a:spcPct val="100000"/>
              </a:lnSpc>
              <a:spcBef>
                <a:spcPts val="5"/>
              </a:spcBef>
              <a:buSzPct val="96875"/>
              <a:buAutoNum type="arabicPeriod"/>
              <a:tabLst>
                <a:tab pos="489584" algn="l"/>
              </a:tabLst>
            </a:pPr>
            <a:r>
              <a:rPr sz="3200" spc="25" dirty="0">
                <a:latin typeface="Tahoma"/>
                <a:cs typeface="Tahoma"/>
              </a:rPr>
              <a:t>Đảm bảo </a:t>
            </a:r>
            <a:r>
              <a:rPr sz="3200" spc="20" dirty="0">
                <a:latin typeface="Tahoma"/>
                <a:cs typeface="Tahoma"/>
              </a:rPr>
              <a:t>lấy đúng, </a:t>
            </a:r>
            <a:r>
              <a:rPr sz="3200" spc="25" dirty="0">
                <a:latin typeface="Tahoma"/>
                <a:cs typeface="Tahoma"/>
              </a:rPr>
              <a:t>đủ </a:t>
            </a:r>
            <a:r>
              <a:rPr sz="3200" dirty="0">
                <a:latin typeface="Tahoma"/>
                <a:cs typeface="Tahoma"/>
              </a:rPr>
              <a:t>số </a:t>
            </a:r>
            <a:r>
              <a:rPr sz="3200" spc="5" dirty="0">
                <a:latin typeface="Tahoma"/>
                <a:cs typeface="Tahoma"/>
              </a:rPr>
              <a:t>lượng</a:t>
            </a:r>
            <a:r>
              <a:rPr sz="3200" spc="-600" dirty="0">
                <a:latin typeface="Tahoma"/>
                <a:cs typeface="Tahoma"/>
              </a:rPr>
              <a:t> </a:t>
            </a:r>
            <a:r>
              <a:rPr sz="3200" spc="20" dirty="0">
                <a:latin typeface="Tahoma"/>
                <a:cs typeface="Tahoma"/>
              </a:rPr>
              <a:t>bệnh  </a:t>
            </a:r>
            <a:r>
              <a:rPr sz="3200" spc="25" dirty="0">
                <a:latin typeface="Tahoma"/>
                <a:cs typeface="Tahoma"/>
              </a:rPr>
              <a:t>phẩm </a:t>
            </a:r>
            <a:r>
              <a:rPr sz="3200" spc="-5" dirty="0">
                <a:latin typeface="Tahoma"/>
                <a:cs typeface="Tahoma"/>
              </a:rPr>
              <a:t>và </a:t>
            </a:r>
            <a:r>
              <a:rPr sz="3200" spc="10" dirty="0">
                <a:latin typeface="Tahoma"/>
                <a:cs typeface="Tahoma"/>
              </a:rPr>
              <a:t>vận chuyển </a:t>
            </a:r>
            <a:r>
              <a:rPr sz="3200" spc="20" dirty="0">
                <a:latin typeface="Tahoma"/>
                <a:cs typeface="Tahoma"/>
              </a:rPr>
              <a:t>đúng</a:t>
            </a:r>
            <a:r>
              <a:rPr sz="3200" spc="-350" dirty="0">
                <a:latin typeface="Tahoma"/>
                <a:cs typeface="Tahoma"/>
              </a:rPr>
              <a:t> </a:t>
            </a:r>
            <a:r>
              <a:rPr sz="3200" spc="20" dirty="0">
                <a:latin typeface="Tahoma"/>
                <a:cs typeface="Tahoma"/>
              </a:rPr>
              <a:t>cách</a:t>
            </a:r>
            <a:endParaRPr sz="3200">
              <a:latin typeface="Tahoma"/>
              <a:cs typeface="Tahoma"/>
            </a:endParaRPr>
          </a:p>
        </p:txBody>
      </p:sp>
      <p:sp>
        <p:nvSpPr>
          <p:cNvPr id="3" name="object 3"/>
          <p:cNvSpPr txBox="1">
            <a:spLocks noGrp="1"/>
          </p:cNvSpPr>
          <p:nvPr>
            <p:ph type="title"/>
          </p:nvPr>
        </p:nvSpPr>
        <p:spPr>
          <a:prstGeom prst="rect">
            <a:avLst/>
          </a:prstGeom>
        </p:spPr>
        <p:txBody>
          <a:bodyPr vert="horz" wrap="square" lIns="0" tIns="16510" rIns="0" bIns="0" rtlCol="0">
            <a:spAutoFit/>
          </a:bodyPr>
          <a:lstStyle/>
          <a:p>
            <a:pPr marL="24130">
              <a:lnSpc>
                <a:spcPct val="100000"/>
              </a:lnSpc>
              <a:spcBef>
                <a:spcPts val="130"/>
              </a:spcBef>
            </a:pPr>
            <a:r>
              <a:rPr spc="5" dirty="0"/>
              <a:t>YÊU </a:t>
            </a:r>
            <a:r>
              <a:rPr spc="10" dirty="0"/>
              <a:t>CẦU </a:t>
            </a:r>
            <a:r>
              <a:rPr spc="15" dirty="0"/>
              <a:t>KHI </a:t>
            </a:r>
            <a:r>
              <a:rPr spc="10" dirty="0"/>
              <a:t>THU </a:t>
            </a:r>
            <a:r>
              <a:rPr spc="5" dirty="0"/>
              <a:t>THẬP </a:t>
            </a:r>
            <a:r>
              <a:rPr spc="15" dirty="0"/>
              <a:t>BỆNH</a:t>
            </a:r>
            <a:r>
              <a:rPr spc="-360" dirty="0"/>
              <a:t> </a:t>
            </a:r>
            <a:r>
              <a:rPr spc="5" dirty="0"/>
              <a:t>PHẨM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374650" y="985774"/>
          <a:ext cx="8382000" cy="5319976"/>
        </p:xfrm>
        <a:graphic>
          <a:graphicData uri="http://schemas.openxmlformats.org/drawingml/2006/table">
            <a:tbl>
              <a:tblPr firstRow="1" bandRow="1">
                <a:tableStyleId>{2D5ABB26-0587-4C30-8999-92F81FD0307C}</a:tableStyleId>
              </a:tblPr>
              <a:tblGrid>
                <a:gridCol w="1371600"/>
                <a:gridCol w="1828800"/>
                <a:gridCol w="1447800"/>
                <a:gridCol w="1752600"/>
                <a:gridCol w="1981200"/>
              </a:tblGrid>
              <a:tr h="975360">
                <a:tc>
                  <a:txBody>
                    <a:bodyPr/>
                    <a:lstStyle/>
                    <a:p>
                      <a:pPr marL="401320" marR="185420" indent="-200660">
                        <a:lnSpc>
                          <a:spcPts val="1950"/>
                        </a:lnSpc>
                        <a:spcBef>
                          <a:spcPts val="25"/>
                        </a:spcBef>
                      </a:pPr>
                      <a:r>
                        <a:rPr sz="1550" b="1" spc="15" dirty="0">
                          <a:latin typeface="Tahoma"/>
                          <a:cs typeface="Tahoma"/>
                        </a:rPr>
                        <a:t>Loại</a:t>
                      </a:r>
                      <a:r>
                        <a:rPr sz="1550" b="1" spc="-25" dirty="0">
                          <a:latin typeface="Tahoma"/>
                          <a:cs typeface="Tahoma"/>
                        </a:rPr>
                        <a:t> </a:t>
                      </a:r>
                      <a:r>
                        <a:rPr sz="1550" b="1" spc="-10" dirty="0">
                          <a:latin typeface="Tahoma"/>
                          <a:cs typeface="Tahoma"/>
                        </a:rPr>
                        <a:t>bệnh  </a:t>
                      </a:r>
                      <a:r>
                        <a:rPr sz="1550" b="1" spc="10" dirty="0">
                          <a:latin typeface="Tahoma"/>
                          <a:cs typeface="Tahoma"/>
                        </a:rPr>
                        <a:t>phẩm</a:t>
                      </a:r>
                      <a:endParaRPr sz="1550">
                        <a:latin typeface="Tahoma"/>
                        <a:cs typeface="Tahoma"/>
                      </a:endParaRPr>
                    </a:p>
                  </a:txBody>
                  <a:tcPr marL="0" marR="0" marT="31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93040">
                        <a:lnSpc>
                          <a:spcPct val="100000"/>
                        </a:lnSpc>
                        <a:spcBef>
                          <a:spcPts val="35"/>
                        </a:spcBef>
                      </a:pPr>
                      <a:r>
                        <a:rPr sz="1550" b="1" spc="15" dirty="0">
                          <a:latin typeface="Tahoma"/>
                          <a:cs typeface="Tahoma"/>
                        </a:rPr>
                        <a:t>Loại </a:t>
                      </a:r>
                      <a:r>
                        <a:rPr sz="1550" b="1" dirty="0">
                          <a:latin typeface="Tahoma"/>
                          <a:cs typeface="Tahoma"/>
                        </a:rPr>
                        <a:t>ống</a:t>
                      </a:r>
                      <a:r>
                        <a:rPr sz="1550" b="1" spc="135" dirty="0">
                          <a:latin typeface="Tahoma"/>
                          <a:cs typeface="Tahoma"/>
                        </a:rPr>
                        <a:t> </a:t>
                      </a:r>
                      <a:r>
                        <a:rPr sz="1550" b="1" dirty="0">
                          <a:latin typeface="Tahoma"/>
                          <a:cs typeface="Tahoma"/>
                        </a:rPr>
                        <a:t>đựng</a:t>
                      </a:r>
                      <a:endParaRPr sz="1550">
                        <a:latin typeface="Tahoma"/>
                        <a:cs typeface="Tahoma"/>
                      </a:endParaRPr>
                    </a:p>
                  </a:txBody>
                  <a:tcPr marL="0" marR="0" marT="44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56845" indent="95250" algn="just">
                        <a:lnSpc>
                          <a:spcPct val="100000"/>
                        </a:lnSpc>
                        <a:spcBef>
                          <a:spcPts val="35"/>
                        </a:spcBef>
                      </a:pPr>
                      <a:r>
                        <a:rPr sz="1550" b="1" spc="-10" dirty="0">
                          <a:latin typeface="Tahoma"/>
                          <a:cs typeface="Tahoma"/>
                        </a:rPr>
                        <a:t>Điều</a:t>
                      </a:r>
                      <a:r>
                        <a:rPr sz="1550" b="1" spc="165" dirty="0">
                          <a:latin typeface="Tahoma"/>
                          <a:cs typeface="Tahoma"/>
                        </a:rPr>
                        <a:t> </a:t>
                      </a:r>
                      <a:r>
                        <a:rPr sz="1550" b="1" dirty="0">
                          <a:latin typeface="Tahoma"/>
                          <a:cs typeface="Tahoma"/>
                        </a:rPr>
                        <a:t>kiện</a:t>
                      </a:r>
                      <a:endParaRPr sz="1550">
                        <a:latin typeface="Tahoma"/>
                        <a:cs typeface="Tahoma"/>
                      </a:endParaRPr>
                    </a:p>
                    <a:p>
                      <a:pPr marL="166370" marR="144145" indent="-9525" algn="just">
                        <a:lnSpc>
                          <a:spcPct val="103000"/>
                        </a:lnSpc>
                        <a:spcBef>
                          <a:spcPts val="40"/>
                        </a:spcBef>
                      </a:pPr>
                      <a:r>
                        <a:rPr sz="1550" b="1" spc="20" dirty="0">
                          <a:latin typeface="Tahoma"/>
                          <a:cs typeface="Tahoma"/>
                        </a:rPr>
                        <a:t>vận</a:t>
                      </a:r>
                      <a:r>
                        <a:rPr sz="1550" b="1" spc="-35" dirty="0">
                          <a:latin typeface="Tahoma"/>
                          <a:cs typeface="Tahoma"/>
                        </a:rPr>
                        <a:t> </a:t>
                      </a:r>
                      <a:r>
                        <a:rPr sz="1550" b="1" spc="-10" dirty="0">
                          <a:latin typeface="Tahoma"/>
                          <a:cs typeface="Tahoma"/>
                        </a:rPr>
                        <a:t>chuyển  </a:t>
                      </a:r>
                      <a:r>
                        <a:rPr sz="1550" b="1" spc="-5" dirty="0">
                          <a:latin typeface="Tahoma"/>
                          <a:cs typeface="Tahoma"/>
                        </a:rPr>
                        <a:t>đến </a:t>
                      </a:r>
                      <a:r>
                        <a:rPr sz="1550" b="1" dirty="0">
                          <a:latin typeface="Tahoma"/>
                          <a:cs typeface="Tahoma"/>
                        </a:rPr>
                        <a:t>phòng  </a:t>
                      </a:r>
                      <a:r>
                        <a:rPr sz="1550" b="1" spc="5" dirty="0">
                          <a:latin typeface="Tahoma"/>
                          <a:cs typeface="Tahoma"/>
                        </a:rPr>
                        <a:t>xét </a:t>
                      </a:r>
                      <a:r>
                        <a:rPr sz="1550" b="1" spc="-10" dirty="0">
                          <a:latin typeface="Tahoma"/>
                          <a:cs typeface="Tahoma"/>
                        </a:rPr>
                        <a:t>nghiệm</a:t>
                      </a:r>
                      <a:endParaRPr sz="1550">
                        <a:latin typeface="Tahoma"/>
                        <a:cs typeface="Tahoma"/>
                      </a:endParaRPr>
                    </a:p>
                  </a:txBody>
                  <a:tcPr marL="0" marR="0" marT="44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720725" marR="180340" indent="-514984">
                        <a:lnSpc>
                          <a:spcPts val="1950"/>
                        </a:lnSpc>
                        <a:spcBef>
                          <a:spcPts val="25"/>
                        </a:spcBef>
                      </a:pPr>
                      <a:r>
                        <a:rPr sz="1550" b="1" spc="-10" dirty="0">
                          <a:latin typeface="Tahoma"/>
                          <a:cs typeface="Tahoma"/>
                        </a:rPr>
                        <a:t>Điều </a:t>
                      </a:r>
                      <a:r>
                        <a:rPr sz="1550" b="1" spc="5" dirty="0">
                          <a:latin typeface="Tahoma"/>
                          <a:cs typeface="Tahoma"/>
                        </a:rPr>
                        <a:t>kiện </a:t>
                      </a:r>
                      <a:r>
                        <a:rPr sz="1550" b="1" dirty="0">
                          <a:latin typeface="Tahoma"/>
                          <a:cs typeface="Tahoma"/>
                        </a:rPr>
                        <a:t>lưu  </a:t>
                      </a:r>
                      <a:r>
                        <a:rPr sz="1550" b="1" spc="15" dirty="0">
                          <a:latin typeface="Tahoma"/>
                          <a:cs typeface="Tahoma"/>
                        </a:rPr>
                        <a:t>trữ</a:t>
                      </a:r>
                      <a:endParaRPr sz="1550">
                        <a:latin typeface="Tahoma"/>
                        <a:cs typeface="Tahoma"/>
                      </a:endParaRPr>
                    </a:p>
                  </a:txBody>
                  <a:tcPr marL="0" marR="0" marT="31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17855">
                        <a:lnSpc>
                          <a:spcPct val="100000"/>
                        </a:lnSpc>
                        <a:spcBef>
                          <a:spcPts val="35"/>
                        </a:spcBef>
                      </a:pPr>
                      <a:r>
                        <a:rPr sz="1550" b="1" spc="10" dirty="0">
                          <a:latin typeface="Tahoma"/>
                          <a:cs typeface="Tahoma"/>
                        </a:rPr>
                        <a:t>Ghi</a:t>
                      </a:r>
                      <a:r>
                        <a:rPr sz="1550" b="1" spc="35" dirty="0">
                          <a:latin typeface="Tahoma"/>
                          <a:cs typeface="Tahoma"/>
                        </a:rPr>
                        <a:t> </a:t>
                      </a:r>
                      <a:r>
                        <a:rPr sz="1550" b="1" dirty="0">
                          <a:latin typeface="Tahoma"/>
                          <a:cs typeface="Tahoma"/>
                        </a:rPr>
                        <a:t>chú</a:t>
                      </a:r>
                      <a:endParaRPr sz="1550">
                        <a:latin typeface="Tahoma"/>
                        <a:cs typeface="Tahoma"/>
                      </a:endParaRPr>
                    </a:p>
                  </a:txBody>
                  <a:tcPr marL="0" marR="0" marT="44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731291">
                <a:tc>
                  <a:txBody>
                    <a:bodyPr/>
                    <a:lstStyle/>
                    <a:p>
                      <a:pPr marL="29209">
                        <a:lnSpc>
                          <a:spcPct val="100000"/>
                        </a:lnSpc>
                        <a:spcBef>
                          <a:spcPts val="45"/>
                        </a:spcBef>
                        <a:tabLst>
                          <a:tab pos="801370" algn="l"/>
                        </a:tabLst>
                      </a:pPr>
                      <a:r>
                        <a:rPr sz="1550" spc="15" dirty="0">
                          <a:latin typeface="Tahoma"/>
                          <a:cs typeface="Tahoma"/>
                        </a:rPr>
                        <a:t>Dịch	ngoáy</a:t>
                      </a:r>
                      <a:endParaRPr sz="1550">
                        <a:latin typeface="Tahoma"/>
                        <a:cs typeface="Tahoma"/>
                      </a:endParaRPr>
                    </a:p>
                    <a:p>
                      <a:pPr marL="29209">
                        <a:lnSpc>
                          <a:spcPct val="100000"/>
                        </a:lnSpc>
                        <a:spcBef>
                          <a:spcPts val="95"/>
                        </a:spcBef>
                      </a:pPr>
                      <a:r>
                        <a:rPr sz="1550" spc="25" dirty="0">
                          <a:latin typeface="Tahoma"/>
                          <a:cs typeface="Tahoma"/>
                        </a:rPr>
                        <a:t>mũi,</a:t>
                      </a:r>
                      <a:r>
                        <a:rPr sz="1550" dirty="0">
                          <a:latin typeface="Tahoma"/>
                          <a:cs typeface="Tahoma"/>
                        </a:rPr>
                        <a:t> </a:t>
                      </a:r>
                      <a:r>
                        <a:rPr sz="1550" spc="10" dirty="0">
                          <a:latin typeface="Tahoma"/>
                          <a:cs typeface="Tahoma"/>
                        </a:rPr>
                        <a:t>họng</a:t>
                      </a:r>
                      <a:endParaRPr sz="1550">
                        <a:latin typeface="Tahoma"/>
                        <a:cs typeface="Tahoma"/>
                      </a:endParaRPr>
                    </a:p>
                  </a:txBody>
                  <a:tcPr marL="0" marR="0" marT="57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0480">
                        <a:lnSpc>
                          <a:spcPct val="100000"/>
                        </a:lnSpc>
                        <a:spcBef>
                          <a:spcPts val="45"/>
                        </a:spcBef>
                        <a:tabLst>
                          <a:tab pos="535940" algn="l"/>
                          <a:tab pos="1089025" algn="l"/>
                          <a:tab pos="1489710" algn="l"/>
                        </a:tabLst>
                      </a:pPr>
                      <a:r>
                        <a:rPr sz="1550" spc="20" dirty="0">
                          <a:latin typeface="Tahoma"/>
                          <a:cs typeface="Tahoma"/>
                        </a:rPr>
                        <a:t>Ống	</a:t>
                      </a:r>
                      <a:r>
                        <a:rPr sz="1550" spc="10" dirty="0">
                          <a:latin typeface="Tahoma"/>
                          <a:cs typeface="Tahoma"/>
                        </a:rPr>
                        <a:t>facol	</a:t>
                      </a:r>
                      <a:r>
                        <a:rPr sz="1550" dirty="0">
                          <a:latin typeface="Tahoma"/>
                          <a:cs typeface="Tahoma"/>
                        </a:rPr>
                        <a:t>vật	</a:t>
                      </a:r>
                      <a:r>
                        <a:rPr sz="1550" spc="10" dirty="0">
                          <a:latin typeface="Tahoma"/>
                          <a:cs typeface="Tahoma"/>
                        </a:rPr>
                        <a:t>liệu</a:t>
                      </a:r>
                      <a:endParaRPr sz="1550">
                        <a:latin typeface="Tahoma"/>
                        <a:cs typeface="Tahoma"/>
                      </a:endParaRPr>
                    </a:p>
                    <a:p>
                      <a:pPr marL="30480">
                        <a:lnSpc>
                          <a:spcPct val="100000"/>
                        </a:lnSpc>
                        <a:spcBef>
                          <a:spcPts val="95"/>
                        </a:spcBef>
                        <a:tabLst>
                          <a:tab pos="1050925" algn="l"/>
                          <a:tab pos="1461135" algn="l"/>
                        </a:tabLst>
                      </a:pPr>
                      <a:r>
                        <a:rPr sz="1550" spc="5" dirty="0">
                          <a:latin typeface="Tahoma"/>
                          <a:cs typeface="Tahoma"/>
                        </a:rPr>
                        <a:t>polyester	</a:t>
                      </a:r>
                      <a:r>
                        <a:rPr sz="1550" spc="20" dirty="0">
                          <a:latin typeface="Tahoma"/>
                          <a:cs typeface="Tahoma"/>
                        </a:rPr>
                        <a:t>có	nắp</a:t>
                      </a:r>
                      <a:endParaRPr sz="1550">
                        <a:latin typeface="Tahoma"/>
                        <a:cs typeface="Tahoma"/>
                      </a:endParaRPr>
                    </a:p>
                    <a:p>
                      <a:pPr marL="30480">
                        <a:lnSpc>
                          <a:spcPts val="1780"/>
                        </a:lnSpc>
                        <a:spcBef>
                          <a:spcPts val="15"/>
                        </a:spcBef>
                      </a:pPr>
                      <a:r>
                        <a:rPr sz="1550" spc="-5" dirty="0">
                          <a:latin typeface="Tahoma"/>
                          <a:cs typeface="Tahoma"/>
                        </a:rPr>
                        <a:t>xoáy </a:t>
                      </a:r>
                      <a:r>
                        <a:rPr sz="1550" spc="25" dirty="0">
                          <a:latin typeface="Tahoma"/>
                          <a:cs typeface="Tahoma"/>
                        </a:rPr>
                        <a:t>chứa </a:t>
                      </a:r>
                      <a:r>
                        <a:rPr sz="1550" spc="10" dirty="0">
                          <a:latin typeface="Tahoma"/>
                          <a:cs typeface="Tahoma"/>
                        </a:rPr>
                        <a:t>MT</a:t>
                      </a:r>
                      <a:r>
                        <a:rPr sz="1550" spc="145" dirty="0">
                          <a:latin typeface="Tahoma"/>
                          <a:cs typeface="Tahoma"/>
                        </a:rPr>
                        <a:t> </a:t>
                      </a:r>
                      <a:r>
                        <a:rPr sz="1550" spc="50" dirty="0">
                          <a:latin typeface="Tahoma"/>
                          <a:cs typeface="Tahoma"/>
                        </a:rPr>
                        <a:t>VR</a:t>
                      </a:r>
                      <a:endParaRPr sz="1550">
                        <a:latin typeface="Tahoma"/>
                        <a:cs typeface="Tahoma"/>
                      </a:endParaRPr>
                    </a:p>
                  </a:txBody>
                  <a:tcPr marL="0" marR="0" marT="57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45"/>
                        </a:spcBef>
                      </a:pPr>
                      <a:r>
                        <a:rPr sz="1550" spc="15" dirty="0">
                          <a:latin typeface="Tahoma"/>
                          <a:cs typeface="Tahoma"/>
                        </a:rPr>
                        <a:t>4</a:t>
                      </a:r>
                      <a:r>
                        <a:rPr sz="1550" spc="-10" dirty="0">
                          <a:latin typeface="Tahoma"/>
                          <a:cs typeface="Tahoma"/>
                        </a:rPr>
                        <a:t> </a:t>
                      </a:r>
                      <a:r>
                        <a:rPr sz="1550" spc="15" dirty="0">
                          <a:latin typeface="Tahoma"/>
                          <a:cs typeface="Tahoma"/>
                        </a:rPr>
                        <a:t>°C</a:t>
                      </a:r>
                      <a:endParaRPr sz="1550">
                        <a:latin typeface="Tahoma"/>
                        <a:cs typeface="Tahoma"/>
                      </a:endParaRPr>
                    </a:p>
                  </a:txBody>
                  <a:tcPr marL="0" marR="0" marT="57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4290">
                        <a:lnSpc>
                          <a:spcPct val="100000"/>
                        </a:lnSpc>
                        <a:spcBef>
                          <a:spcPts val="45"/>
                        </a:spcBef>
                      </a:pPr>
                      <a:r>
                        <a:rPr sz="1550" spc="5" dirty="0">
                          <a:latin typeface="Tahoma"/>
                          <a:cs typeface="Tahoma"/>
                        </a:rPr>
                        <a:t>≤5 </a:t>
                      </a:r>
                      <a:r>
                        <a:rPr sz="1550" spc="10" dirty="0">
                          <a:latin typeface="Tahoma"/>
                          <a:cs typeface="Tahoma"/>
                        </a:rPr>
                        <a:t>ngày: </a:t>
                      </a:r>
                      <a:r>
                        <a:rPr sz="1550" spc="15" dirty="0">
                          <a:latin typeface="Tahoma"/>
                          <a:cs typeface="Tahoma"/>
                        </a:rPr>
                        <a:t>4</a:t>
                      </a:r>
                      <a:r>
                        <a:rPr sz="1550" spc="125" dirty="0">
                          <a:latin typeface="Tahoma"/>
                          <a:cs typeface="Tahoma"/>
                        </a:rPr>
                        <a:t> </a:t>
                      </a:r>
                      <a:r>
                        <a:rPr sz="1550" spc="15" dirty="0">
                          <a:latin typeface="Tahoma"/>
                          <a:cs typeface="Tahoma"/>
                        </a:rPr>
                        <a:t>°C</a:t>
                      </a:r>
                      <a:endParaRPr sz="1550">
                        <a:latin typeface="Tahoma"/>
                        <a:cs typeface="Tahoma"/>
                      </a:endParaRPr>
                    </a:p>
                    <a:p>
                      <a:pPr marL="34290">
                        <a:lnSpc>
                          <a:spcPct val="100000"/>
                        </a:lnSpc>
                        <a:spcBef>
                          <a:spcPts val="95"/>
                        </a:spcBef>
                      </a:pPr>
                      <a:r>
                        <a:rPr sz="1550" spc="5" dirty="0">
                          <a:latin typeface="Tahoma"/>
                          <a:cs typeface="Tahoma"/>
                        </a:rPr>
                        <a:t>&gt;5 </a:t>
                      </a:r>
                      <a:r>
                        <a:rPr sz="1550" spc="10" dirty="0">
                          <a:latin typeface="Tahoma"/>
                          <a:cs typeface="Tahoma"/>
                        </a:rPr>
                        <a:t>ngày: </a:t>
                      </a:r>
                      <a:r>
                        <a:rPr sz="1550" spc="5" dirty="0">
                          <a:latin typeface="Tahoma"/>
                          <a:cs typeface="Tahoma"/>
                        </a:rPr>
                        <a:t>-70</a:t>
                      </a:r>
                      <a:r>
                        <a:rPr sz="1550" spc="125" dirty="0">
                          <a:latin typeface="Tahoma"/>
                          <a:cs typeface="Tahoma"/>
                        </a:rPr>
                        <a:t> </a:t>
                      </a:r>
                      <a:r>
                        <a:rPr sz="1550" spc="15" dirty="0">
                          <a:latin typeface="Tahoma"/>
                          <a:cs typeface="Tahoma"/>
                        </a:rPr>
                        <a:t>°C</a:t>
                      </a:r>
                      <a:endParaRPr sz="1550">
                        <a:latin typeface="Tahoma"/>
                        <a:cs typeface="Tahoma"/>
                      </a:endParaRPr>
                    </a:p>
                  </a:txBody>
                  <a:tcPr marL="0" marR="0" marT="57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6195">
                        <a:lnSpc>
                          <a:spcPct val="100000"/>
                        </a:lnSpc>
                        <a:spcBef>
                          <a:spcPts val="45"/>
                        </a:spcBef>
                      </a:pPr>
                      <a:r>
                        <a:rPr sz="1550" spc="30" dirty="0">
                          <a:latin typeface="Tahoma"/>
                          <a:cs typeface="Tahoma"/>
                        </a:rPr>
                        <a:t>Cả </a:t>
                      </a:r>
                      <a:r>
                        <a:rPr sz="1550" spc="10" dirty="0">
                          <a:latin typeface="Tahoma"/>
                          <a:cs typeface="Tahoma"/>
                        </a:rPr>
                        <a:t>ống </a:t>
                      </a:r>
                      <a:r>
                        <a:rPr sz="1550" dirty="0">
                          <a:latin typeface="Tahoma"/>
                          <a:cs typeface="Tahoma"/>
                        </a:rPr>
                        <a:t>ngoáy </a:t>
                      </a:r>
                      <a:r>
                        <a:rPr sz="1550" spc="25" dirty="0">
                          <a:latin typeface="Tahoma"/>
                          <a:cs typeface="Tahoma"/>
                        </a:rPr>
                        <a:t>mũi</a:t>
                      </a:r>
                      <a:r>
                        <a:rPr sz="1550" spc="350" dirty="0">
                          <a:latin typeface="Tahoma"/>
                          <a:cs typeface="Tahoma"/>
                        </a:rPr>
                        <a:t> </a:t>
                      </a:r>
                      <a:r>
                        <a:rPr sz="1550" spc="-30" dirty="0">
                          <a:latin typeface="Tahoma"/>
                          <a:cs typeface="Tahoma"/>
                        </a:rPr>
                        <a:t>và</a:t>
                      </a:r>
                      <a:endParaRPr sz="1550">
                        <a:latin typeface="Tahoma"/>
                        <a:cs typeface="Tahoma"/>
                      </a:endParaRPr>
                    </a:p>
                    <a:p>
                      <a:pPr marL="36195">
                        <a:lnSpc>
                          <a:spcPct val="100000"/>
                        </a:lnSpc>
                        <a:spcBef>
                          <a:spcPts val="95"/>
                        </a:spcBef>
                      </a:pPr>
                      <a:r>
                        <a:rPr sz="1550" spc="15" dirty="0">
                          <a:latin typeface="Tahoma"/>
                          <a:cs typeface="Tahoma"/>
                        </a:rPr>
                        <a:t>họng </a:t>
                      </a:r>
                      <a:r>
                        <a:rPr sz="1550" spc="10" dirty="0">
                          <a:latin typeface="Tahoma"/>
                          <a:cs typeface="Tahoma"/>
                        </a:rPr>
                        <a:t>để chung </a:t>
                      </a:r>
                      <a:r>
                        <a:rPr sz="1550" dirty="0">
                          <a:latin typeface="Tahoma"/>
                          <a:cs typeface="Tahoma"/>
                        </a:rPr>
                        <a:t>vào</a:t>
                      </a:r>
                      <a:r>
                        <a:rPr sz="1550" spc="300" dirty="0">
                          <a:latin typeface="Tahoma"/>
                          <a:cs typeface="Tahoma"/>
                        </a:rPr>
                        <a:t> </a:t>
                      </a:r>
                      <a:r>
                        <a:rPr sz="1550" spc="15" dirty="0">
                          <a:latin typeface="Tahoma"/>
                          <a:cs typeface="Tahoma"/>
                        </a:rPr>
                        <a:t>1</a:t>
                      </a:r>
                      <a:endParaRPr sz="1550">
                        <a:latin typeface="Tahoma"/>
                        <a:cs typeface="Tahoma"/>
                      </a:endParaRPr>
                    </a:p>
                    <a:p>
                      <a:pPr marL="36195">
                        <a:lnSpc>
                          <a:spcPts val="1780"/>
                        </a:lnSpc>
                        <a:spcBef>
                          <a:spcPts val="15"/>
                        </a:spcBef>
                      </a:pPr>
                      <a:r>
                        <a:rPr sz="1550" spc="10" dirty="0">
                          <a:latin typeface="Tahoma"/>
                          <a:cs typeface="Tahoma"/>
                        </a:rPr>
                        <a:t>ống</a:t>
                      </a:r>
                      <a:endParaRPr sz="1550">
                        <a:latin typeface="Tahoma"/>
                        <a:cs typeface="Tahoma"/>
                      </a:endParaRPr>
                    </a:p>
                  </a:txBody>
                  <a:tcPr marL="0" marR="0" marT="57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659003">
                <a:tc>
                  <a:txBody>
                    <a:bodyPr/>
                    <a:lstStyle/>
                    <a:p>
                      <a:pPr marL="29209">
                        <a:lnSpc>
                          <a:spcPct val="100000"/>
                        </a:lnSpc>
                        <a:spcBef>
                          <a:spcPts val="55"/>
                        </a:spcBef>
                        <a:tabLst>
                          <a:tab pos="563245" algn="l"/>
                          <a:tab pos="1011555" algn="l"/>
                        </a:tabLst>
                      </a:pPr>
                      <a:r>
                        <a:rPr sz="1550" spc="15" dirty="0">
                          <a:latin typeface="Tahoma"/>
                          <a:cs typeface="Tahoma"/>
                        </a:rPr>
                        <a:t>Dịch	</a:t>
                      </a:r>
                      <a:r>
                        <a:rPr sz="1550" spc="25" dirty="0">
                          <a:latin typeface="Tahoma"/>
                          <a:cs typeface="Tahoma"/>
                        </a:rPr>
                        <a:t>rửa	phế</a:t>
                      </a:r>
                      <a:endParaRPr sz="1550">
                        <a:latin typeface="Tahoma"/>
                        <a:cs typeface="Tahoma"/>
                      </a:endParaRPr>
                    </a:p>
                    <a:p>
                      <a:pPr marL="29209">
                        <a:lnSpc>
                          <a:spcPct val="100000"/>
                        </a:lnSpc>
                        <a:spcBef>
                          <a:spcPts val="95"/>
                        </a:spcBef>
                      </a:pPr>
                      <a:r>
                        <a:rPr sz="1550" spc="25" dirty="0">
                          <a:latin typeface="Tahoma"/>
                          <a:cs typeface="Tahoma"/>
                        </a:rPr>
                        <a:t>quản</a:t>
                      </a:r>
                      <a:endParaRPr sz="1550">
                        <a:latin typeface="Tahoma"/>
                        <a:cs typeface="Tahoma"/>
                      </a:endParaRPr>
                    </a:p>
                  </a:txBody>
                  <a:tcPr marL="0" marR="0" marT="69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0480">
                        <a:lnSpc>
                          <a:spcPct val="100000"/>
                        </a:lnSpc>
                        <a:spcBef>
                          <a:spcPts val="55"/>
                        </a:spcBef>
                      </a:pPr>
                      <a:r>
                        <a:rPr sz="1550" spc="20" dirty="0">
                          <a:latin typeface="Tahoma"/>
                          <a:cs typeface="Tahoma"/>
                        </a:rPr>
                        <a:t>Ống đựng </a:t>
                      </a:r>
                      <a:r>
                        <a:rPr sz="1550" spc="-5" dirty="0">
                          <a:latin typeface="Tahoma"/>
                          <a:cs typeface="Tahoma"/>
                        </a:rPr>
                        <a:t>vô</a:t>
                      </a:r>
                      <a:r>
                        <a:rPr sz="1550" dirty="0">
                          <a:latin typeface="Tahoma"/>
                          <a:cs typeface="Tahoma"/>
                        </a:rPr>
                        <a:t> </a:t>
                      </a:r>
                      <a:r>
                        <a:rPr sz="1550" spc="25" dirty="0">
                          <a:latin typeface="Tahoma"/>
                          <a:cs typeface="Tahoma"/>
                        </a:rPr>
                        <a:t>trùng</a:t>
                      </a:r>
                      <a:endParaRPr sz="1550">
                        <a:latin typeface="Tahoma"/>
                        <a:cs typeface="Tahoma"/>
                      </a:endParaRPr>
                    </a:p>
                    <a:p>
                      <a:pPr marL="30480">
                        <a:lnSpc>
                          <a:spcPct val="100000"/>
                        </a:lnSpc>
                        <a:spcBef>
                          <a:spcPts val="95"/>
                        </a:spcBef>
                      </a:pPr>
                      <a:r>
                        <a:rPr sz="1550" spc="20" dirty="0">
                          <a:latin typeface="Tahoma"/>
                          <a:cs typeface="Tahoma"/>
                        </a:rPr>
                        <a:t>có </a:t>
                      </a:r>
                      <a:r>
                        <a:rPr sz="1550" spc="15" dirty="0">
                          <a:latin typeface="Tahoma"/>
                          <a:cs typeface="Tahoma"/>
                        </a:rPr>
                        <a:t>nắp</a:t>
                      </a:r>
                      <a:r>
                        <a:rPr sz="1550" spc="45" dirty="0">
                          <a:latin typeface="Tahoma"/>
                          <a:cs typeface="Tahoma"/>
                        </a:rPr>
                        <a:t> </a:t>
                      </a:r>
                      <a:r>
                        <a:rPr sz="1550" spc="-5" dirty="0">
                          <a:latin typeface="Tahoma"/>
                          <a:cs typeface="Tahoma"/>
                        </a:rPr>
                        <a:t>xoáy</a:t>
                      </a:r>
                      <a:endParaRPr sz="1550">
                        <a:latin typeface="Tahoma"/>
                        <a:cs typeface="Tahoma"/>
                      </a:endParaRPr>
                    </a:p>
                  </a:txBody>
                  <a:tcPr marL="0" marR="0" marT="69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55"/>
                        </a:spcBef>
                      </a:pPr>
                      <a:r>
                        <a:rPr sz="1550" spc="15" dirty="0">
                          <a:latin typeface="Tahoma"/>
                          <a:cs typeface="Tahoma"/>
                        </a:rPr>
                        <a:t>4</a:t>
                      </a:r>
                      <a:r>
                        <a:rPr sz="1550" spc="-10" dirty="0">
                          <a:latin typeface="Tahoma"/>
                          <a:cs typeface="Tahoma"/>
                        </a:rPr>
                        <a:t> </a:t>
                      </a:r>
                      <a:r>
                        <a:rPr sz="1550" spc="15" dirty="0">
                          <a:latin typeface="Tahoma"/>
                          <a:cs typeface="Tahoma"/>
                        </a:rPr>
                        <a:t>°C</a:t>
                      </a:r>
                      <a:endParaRPr sz="1550">
                        <a:latin typeface="Tahoma"/>
                        <a:cs typeface="Tahoma"/>
                      </a:endParaRPr>
                    </a:p>
                  </a:txBody>
                  <a:tcPr marL="0" marR="0" marT="69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4290">
                        <a:lnSpc>
                          <a:spcPct val="100000"/>
                        </a:lnSpc>
                        <a:spcBef>
                          <a:spcPts val="55"/>
                        </a:spcBef>
                      </a:pPr>
                      <a:r>
                        <a:rPr sz="1550" spc="-5" dirty="0">
                          <a:latin typeface="Tahoma"/>
                          <a:cs typeface="Tahoma"/>
                        </a:rPr>
                        <a:t>≤48 </a:t>
                      </a:r>
                      <a:r>
                        <a:rPr sz="1550" spc="20" dirty="0">
                          <a:latin typeface="Tahoma"/>
                          <a:cs typeface="Tahoma"/>
                        </a:rPr>
                        <a:t>giờ: </a:t>
                      </a:r>
                      <a:r>
                        <a:rPr sz="1550" spc="15" dirty="0">
                          <a:latin typeface="Tahoma"/>
                          <a:cs typeface="Tahoma"/>
                        </a:rPr>
                        <a:t>4</a:t>
                      </a:r>
                      <a:r>
                        <a:rPr sz="1550" spc="125" dirty="0">
                          <a:latin typeface="Tahoma"/>
                          <a:cs typeface="Tahoma"/>
                        </a:rPr>
                        <a:t> </a:t>
                      </a:r>
                      <a:r>
                        <a:rPr sz="1550" spc="15" dirty="0">
                          <a:latin typeface="Tahoma"/>
                          <a:cs typeface="Tahoma"/>
                        </a:rPr>
                        <a:t>°C</a:t>
                      </a:r>
                      <a:endParaRPr sz="1550">
                        <a:latin typeface="Tahoma"/>
                        <a:cs typeface="Tahoma"/>
                      </a:endParaRPr>
                    </a:p>
                    <a:p>
                      <a:pPr marL="34290">
                        <a:lnSpc>
                          <a:spcPct val="100000"/>
                        </a:lnSpc>
                        <a:spcBef>
                          <a:spcPts val="95"/>
                        </a:spcBef>
                      </a:pPr>
                      <a:r>
                        <a:rPr sz="1550" spc="-5" dirty="0">
                          <a:latin typeface="Tahoma"/>
                          <a:cs typeface="Tahoma"/>
                        </a:rPr>
                        <a:t>&gt;48 </a:t>
                      </a:r>
                      <a:r>
                        <a:rPr sz="1550" spc="20" dirty="0">
                          <a:latin typeface="Tahoma"/>
                          <a:cs typeface="Tahoma"/>
                        </a:rPr>
                        <a:t>giờ: </a:t>
                      </a:r>
                      <a:r>
                        <a:rPr sz="1550" spc="-10" dirty="0">
                          <a:latin typeface="Tahoma"/>
                          <a:cs typeface="Tahoma"/>
                        </a:rPr>
                        <a:t>–70</a:t>
                      </a:r>
                      <a:r>
                        <a:rPr sz="1550" spc="185" dirty="0">
                          <a:latin typeface="Tahoma"/>
                          <a:cs typeface="Tahoma"/>
                        </a:rPr>
                        <a:t> </a:t>
                      </a:r>
                      <a:r>
                        <a:rPr sz="1550" spc="15" dirty="0">
                          <a:latin typeface="Tahoma"/>
                          <a:cs typeface="Tahoma"/>
                        </a:rPr>
                        <a:t>°C</a:t>
                      </a:r>
                      <a:endParaRPr sz="1550">
                        <a:latin typeface="Tahoma"/>
                        <a:cs typeface="Tahoma"/>
                      </a:endParaRPr>
                    </a:p>
                  </a:txBody>
                  <a:tcPr marL="0" marR="0" marT="69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6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731519">
                <a:tc>
                  <a:txBody>
                    <a:bodyPr/>
                    <a:lstStyle/>
                    <a:p>
                      <a:pPr marL="29209" marR="20320" algn="just">
                        <a:lnSpc>
                          <a:spcPct val="103000"/>
                        </a:lnSpc>
                        <a:spcBef>
                          <a:spcPts val="5"/>
                        </a:spcBef>
                      </a:pPr>
                      <a:r>
                        <a:rPr sz="1550" spc="15" dirty="0">
                          <a:latin typeface="Tahoma"/>
                          <a:cs typeface="Tahoma"/>
                        </a:rPr>
                        <a:t>Dịch </a:t>
                      </a:r>
                      <a:r>
                        <a:rPr sz="1550" spc="25" dirty="0">
                          <a:latin typeface="Tahoma"/>
                          <a:cs typeface="Tahoma"/>
                        </a:rPr>
                        <a:t>rửa </a:t>
                      </a:r>
                      <a:r>
                        <a:rPr sz="1550" spc="5" dirty="0">
                          <a:latin typeface="Tahoma"/>
                          <a:cs typeface="Tahoma"/>
                        </a:rPr>
                        <a:t>nội  khí </a:t>
                      </a:r>
                      <a:r>
                        <a:rPr sz="1550" spc="25" dirty="0">
                          <a:latin typeface="Tahoma"/>
                          <a:cs typeface="Tahoma"/>
                        </a:rPr>
                        <a:t>quản, mũi,  </a:t>
                      </a:r>
                      <a:r>
                        <a:rPr sz="1550" spc="15" dirty="0">
                          <a:latin typeface="Tahoma"/>
                          <a:cs typeface="Tahoma"/>
                        </a:rPr>
                        <a:t>họng</a:t>
                      </a:r>
                      <a:endParaRPr sz="1550">
                        <a:latin typeface="Tahoma"/>
                        <a:cs typeface="Tahoma"/>
                      </a:endParaRPr>
                    </a:p>
                  </a:txBody>
                  <a:tcPr marL="0" marR="0" marT="6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0480" marR="10795">
                        <a:lnSpc>
                          <a:spcPts val="1950"/>
                        </a:lnSpc>
                        <a:spcBef>
                          <a:spcPts val="50"/>
                        </a:spcBef>
                      </a:pPr>
                      <a:r>
                        <a:rPr sz="1550" spc="20" dirty="0">
                          <a:latin typeface="Tahoma"/>
                          <a:cs typeface="Tahoma"/>
                        </a:rPr>
                        <a:t>Ống đựng </a:t>
                      </a:r>
                      <a:r>
                        <a:rPr sz="1550" spc="-5" dirty="0">
                          <a:latin typeface="Tahoma"/>
                          <a:cs typeface="Tahoma"/>
                        </a:rPr>
                        <a:t>vô </a:t>
                      </a:r>
                      <a:r>
                        <a:rPr sz="1550" spc="25" dirty="0">
                          <a:latin typeface="Tahoma"/>
                          <a:cs typeface="Tahoma"/>
                        </a:rPr>
                        <a:t>trùng  </a:t>
                      </a:r>
                      <a:r>
                        <a:rPr sz="1550" spc="20" dirty="0">
                          <a:latin typeface="Tahoma"/>
                          <a:cs typeface="Tahoma"/>
                        </a:rPr>
                        <a:t>có nắp</a:t>
                      </a:r>
                      <a:r>
                        <a:rPr sz="1550" spc="40" dirty="0">
                          <a:latin typeface="Tahoma"/>
                          <a:cs typeface="Tahoma"/>
                        </a:rPr>
                        <a:t> </a:t>
                      </a:r>
                      <a:r>
                        <a:rPr sz="1550" spc="-5" dirty="0">
                          <a:latin typeface="Tahoma"/>
                          <a:cs typeface="Tahoma"/>
                        </a:rPr>
                        <a:t>xoáy</a:t>
                      </a:r>
                      <a:endParaRPr sz="1550">
                        <a:latin typeface="Tahoma"/>
                        <a:cs typeface="Tahoma"/>
                      </a:endParaRPr>
                    </a:p>
                  </a:txBody>
                  <a:tcPr marL="0" marR="0" marT="63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60"/>
                        </a:spcBef>
                      </a:pPr>
                      <a:r>
                        <a:rPr sz="1550" spc="15" dirty="0">
                          <a:latin typeface="Tahoma"/>
                          <a:cs typeface="Tahoma"/>
                        </a:rPr>
                        <a:t>4</a:t>
                      </a:r>
                      <a:r>
                        <a:rPr sz="1550" spc="-10" dirty="0">
                          <a:latin typeface="Tahoma"/>
                          <a:cs typeface="Tahoma"/>
                        </a:rPr>
                        <a:t> </a:t>
                      </a:r>
                      <a:r>
                        <a:rPr sz="1550" spc="15" dirty="0">
                          <a:latin typeface="Tahoma"/>
                          <a:cs typeface="Tahoma"/>
                        </a:rPr>
                        <a:t>°C</a:t>
                      </a:r>
                      <a:endParaRPr sz="1550">
                        <a:latin typeface="Tahoma"/>
                        <a:cs typeface="Tahoma"/>
                      </a:endParaRPr>
                    </a:p>
                  </a:txBody>
                  <a:tcPr marL="0" marR="0" marT="762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4290">
                        <a:lnSpc>
                          <a:spcPct val="100000"/>
                        </a:lnSpc>
                        <a:spcBef>
                          <a:spcPts val="60"/>
                        </a:spcBef>
                      </a:pPr>
                      <a:r>
                        <a:rPr sz="1550" spc="-5" dirty="0">
                          <a:latin typeface="Tahoma"/>
                          <a:cs typeface="Tahoma"/>
                        </a:rPr>
                        <a:t>≤48 </a:t>
                      </a:r>
                      <a:r>
                        <a:rPr sz="1550" spc="20" dirty="0">
                          <a:latin typeface="Tahoma"/>
                          <a:cs typeface="Tahoma"/>
                        </a:rPr>
                        <a:t>giờ: </a:t>
                      </a:r>
                      <a:r>
                        <a:rPr sz="1550" spc="15" dirty="0">
                          <a:latin typeface="Tahoma"/>
                          <a:cs typeface="Tahoma"/>
                        </a:rPr>
                        <a:t>4</a:t>
                      </a:r>
                      <a:r>
                        <a:rPr sz="1550" spc="125" dirty="0">
                          <a:latin typeface="Tahoma"/>
                          <a:cs typeface="Tahoma"/>
                        </a:rPr>
                        <a:t> </a:t>
                      </a:r>
                      <a:r>
                        <a:rPr sz="1550" spc="15" dirty="0">
                          <a:latin typeface="Tahoma"/>
                          <a:cs typeface="Tahoma"/>
                        </a:rPr>
                        <a:t>°C</a:t>
                      </a:r>
                      <a:endParaRPr sz="1550">
                        <a:latin typeface="Tahoma"/>
                        <a:cs typeface="Tahoma"/>
                      </a:endParaRPr>
                    </a:p>
                    <a:p>
                      <a:pPr marL="34290">
                        <a:lnSpc>
                          <a:spcPct val="100000"/>
                        </a:lnSpc>
                        <a:spcBef>
                          <a:spcPts val="95"/>
                        </a:spcBef>
                      </a:pPr>
                      <a:r>
                        <a:rPr sz="1550" spc="-5" dirty="0">
                          <a:latin typeface="Tahoma"/>
                          <a:cs typeface="Tahoma"/>
                        </a:rPr>
                        <a:t>&gt;48 </a:t>
                      </a:r>
                      <a:r>
                        <a:rPr sz="1550" spc="20" dirty="0">
                          <a:latin typeface="Tahoma"/>
                          <a:cs typeface="Tahoma"/>
                        </a:rPr>
                        <a:t>giờ: </a:t>
                      </a:r>
                      <a:r>
                        <a:rPr sz="1550" spc="-10" dirty="0">
                          <a:latin typeface="Tahoma"/>
                          <a:cs typeface="Tahoma"/>
                        </a:rPr>
                        <a:t>–70</a:t>
                      </a:r>
                      <a:r>
                        <a:rPr sz="1550" spc="185" dirty="0">
                          <a:latin typeface="Tahoma"/>
                          <a:cs typeface="Tahoma"/>
                        </a:rPr>
                        <a:t> </a:t>
                      </a:r>
                      <a:r>
                        <a:rPr sz="1550" spc="15" dirty="0">
                          <a:latin typeface="Tahoma"/>
                          <a:cs typeface="Tahoma"/>
                        </a:rPr>
                        <a:t>°C</a:t>
                      </a:r>
                      <a:endParaRPr sz="1550">
                        <a:latin typeface="Tahoma"/>
                        <a:cs typeface="Tahoma"/>
                      </a:endParaRPr>
                    </a:p>
                  </a:txBody>
                  <a:tcPr marL="0" marR="0" marT="762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6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487680">
                <a:tc>
                  <a:txBody>
                    <a:bodyPr/>
                    <a:lstStyle/>
                    <a:p>
                      <a:pPr marL="29209">
                        <a:lnSpc>
                          <a:spcPct val="100000"/>
                        </a:lnSpc>
                        <a:spcBef>
                          <a:spcPts val="70"/>
                        </a:spcBef>
                      </a:pPr>
                      <a:r>
                        <a:rPr sz="1550" spc="25" dirty="0">
                          <a:latin typeface="Tahoma"/>
                          <a:cs typeface="Tahoma"/>
                        </a:rPr>
                        <a:t>Đờm</a:t>
                      </a:r>
                      <a:endParaRPr sz="1550">
                        <a:latin typeface="Tahoma"/>
                        <a:cs typeface="Tahoma"/>
                      </a:endParaRPr>
                    </a:p>
                  </a:txBody>
                  <a:tcPr marL="0" marR="0" marT="88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0480" marR="10795">
                        <a:lnSpc>
                          <a:spcPts val="1950"/>
                        </a:lnSpc>
                        <a:spcBef>
                          <a:spcPts val="60"/>
                        </a:spcBef>
                      </a:pPr>
                      <a:r>
                        <a:rPr sz="1550" spc="20" dirty="0">
                          <a:latin typeface="Tahoma"/>
                          <a:cs typeface="Tahoma"/>
                        </a:rPr>
                        <a:t>Ống đựng </a:t>
                      </a:r>
                      <a:r>
                        <a:rPr sz="1550" spc="-5" dirty="0">
                          <a:latin typeface="Tahoma"/>
                          <a:cs typeface="Tahoma"/>
                        </a:rPr>
                        <a:t>vô </a:t>
                      </a:r>
                      <a:r>
                        <a:rPr sz="1550" spc="25" dirty="0">
                          <a:latin typeface="Tahoma"/>
                          <a:cs typeface="Tahoma"/>
                        </a:rPr>
                        <a:t>trùng  </a:t>
                      </a:r>
                      <a:r>
                        <a:rPr sz="1550" spc="20" dirty="0">
                          <a:latin typeface="Tahoma"/>
                          <a:cs typeface="Tahoma"/>
                        </a:rPr>
                        <a:t>có nắp</a:t>
                      </a:r>
                      <a:r>
                        <a:rPr sz="1550" spc="40" dirty="0">
                          <a:latin typeface="Tahoma"/>
                          <a:cs typeface="Tahoma"/>
                        </a:rPr>
                        <a:t> </a:t>
                      </a:r>
                      <a:r>
                        <a:rPr sz="1550" spc="-5" dirty="0">
                          <a:latin typeface="Tahoma"/>
                          <a:cs typeface="Tahoma"/>
                        </a:rPr>
                        <a:t>xoáy</a:t>
                      </a:r>
                      <a:endParaRPr sz="1550">
                        <a:latin typeface="Tahoma"/>
                        <a:cs typeface="Tahoma"/>
                      </a:endParaRPr>
                    </a:p>
                  </a:txBody>
                  <a:tcPr marL="0" marR="0" marT="762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70"/>
                        </a:spcBef>
                      </a:pPr>
                      <a:r>
                        <a:rPr sz="1550" spc="15" dirty="0">
                          <a:latin typeface="Tahoma"/>
                          <a:cs typeface="Tahoma"/>
                        </a:rPr>
                        <a:t>4</a:t>
                      </a:r>
                      <a:r>
                        <a:rPr sz="1550" spc="-10" dirty="0">
                          <a:latin typeface="Tahoma"/>
                          <a:cs typeface="Tahoma"/>
                        </a:rPr>
                        <a:t> </a:t>
                      </a:r>
                      <a:r>
                        <a:rPr sz="1550" spc="15" dirty="0">
                          <a:latin typeface="Tahoma"/>
                          <a:cs typeface="Tahoma"/>
                        </a:rPr>
                        <a:t>°C</a:t>
                      </a:r>
                      <a:endParaRPr sz="1550">
                        <a:latin typeface="Tahoma"/>
                        <a:cs typeface="Tahoma"/>
                      </a:endParaRPr>
                    </a:p>
                  </a:txBody>
                  <a:tcPr marL="0" marR="0" marT="88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4290">
                        <a:lnSpc>
                          <a:spcPct val="100000"/>
                        </a:lnSpc>
                        <a:spcBef>
                          <a:spcPts val="70"/>
                        </a:spcBef>
                      </a:pPr>
                      <a:r>
                        <a:rPr sz="1550" spc="-5" dirty="0">
                          <a:latin typeface="Tahoma"/>
                          <a:cs typeface="Tahoma"/>
                        </a:rPr>
                        <a:t>≤48 </a:t>
                      </a:r>
                      <a:r>
                        <a:rPr sz="1550" spc="20" dirty="0">
                          <a:latin typeface="Tahoma"/>
                          <a:cs typeface="Tahoma"/>
                        </a:rPr>
                        <a:t>giờ: </a:t>
                      </a:r>
                      <a:r>
                        <a:rPr sz="1550" spc="15" dirty="0">
                          <a:latin typeface="Tahoma"/>
                          <a:cs typeface="Tahoma"/>
                        </a:rPr>
                        <a:t>4</a:t>
                      </a:r>
                      <a:r>
                        <a:rPr sz="1550" spc="125" dirty="0">
                          <a:latin typeface="Tahoma"/>
                          <a:cs typeface="Tahoma"/>
                        </a:rPr>
                        <a:t> </a:t>
                      </a:r>
                      <a:r>
                        <a:rPr sz="1550" spc="15" dirty="0">
                          <a:latin typeface="Tahoma"/>
                          <a:cs typeface="Tahoma"/>
                        </a:rPr>
                        <a:t>°C</a:t>
                      </a:r>
                      <a:endParaRPr sz="1550">
                        <a:latin typeface="Tahoma"/>
                        <a:cs typeface="Tahoma"/>
                      </a:endParaRPr>
                    </a:p>
                    <a:p>
                      <a:pPr marL="34290">
                        <a:lnSpc>
                          <a:spcPts val="1714"/>
                        </a:lnSpc>
                        <a:spcBef>
                          <a:spcPts val="95"/>
                        </a:spcBef>
                      </a:pPr>
                      <a:r>
                        <a:rPr sz="1550" spc="-5" dirty="0">
                          <a:latin typeface="Tahoma"/>
                          <a:cs typeface="Tahoma"/>
                        </a:rPr>
                        <a:t>&gt;48 </a:t>
                      </a:r>
                      <a:r>
                        <a:rPr sz="1550" spc="20" dirty="0">
                          <a:latin typeface="Tahoma"/>
                          <a:cs typeface="Tahoma"/>
                        </a:rPr>
                        <a:t>giờ: </a:t>
                      </a:r>
                      <a:r>
                        <a:rPr sz="1550" spc="-10" dirty="0">
                          <a:latin typeface="Tahoma"/>
                          <a:cs typeface="Tahoma"/>
                        </a:rPr>
                        <a:t>–70</a:t>
                      </a:r>
                      <a:r>
                        <a:rPr sz="1550" spc="185" dirty="0">
                          <a:latin typeface="Tahoma"/>
                          <a:cs typeface="Tahoma"/>
                        </a:rPr>
                        <a:t> </a:t>
                      </a:r>
                      <a:r>
                        <a:rPr sz="1550" spc="15" dirty="0">
                          <a:latin typeface="Tahoma"/>
                          <a:cs typeface="Tahoma"/>
                        </a:rPr>
                        <a:t>°C</a:t>
                      </a:r>
                      <a:endParaRPr sz="1550">
                        <a:latin typeface="Tahoma"/>
                        <a:cs typeface="Tahoma"/>
                      </a:endParaRPr>
                    </a:p>
                  </a:txBody>
                  <a:tcPr marL="0" marR="0" marT="88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6195" marR="14604">
                        <a:lnSpc>
                          <a:spcPts val="1950"/>
                        </a:lnSpc>
                        <a:spcBef>
                          <a:spcPts val="60"/>
                        </a:spcBef>
                      </a:pPr>
                      <a:r>
                        <a:rPr sz="1550" dirty="0">
                          <a:latin typeface="Tahoma"/>
                          <a:cs typeface="Tahoma"/>
                        </a:rPr>
                        <a:t>Lấy </a:t>
                      </a:r>
                      <a:r>
                        <a:rPr sz="1550" spc="15" dirty="0">
                          <a:latin typeface="Tahoma"/>
                          <a:cs typeface="Tahoma"/>
                        </a:rPr>
                        <a:t>ở </a:t>
                      </a:r>
                      <a:r>
                        <a:rPr sz="1550" spc="20" dirty="0">
                          <a:latin typeface="Tahoma"/>
                          <a:cs typeface="Tahoma"/>
                        </a:rPr>
                        <a:t>đường </a:t>
                      </a:r>
                      <a:r>
                        <a:rPr sz="1550" spc="25" dirty="0">
                          <a:latin typeface="Tahoma"/>
                          <a:cs typeface="Tahoma"/>
                        </a:rPr>
                        <a:t>hô </a:t>
                      </a:r>
                      <a:r>
                        <a:rPr sz="1550" spc="20" dirty="0">
                          <a:latin typeface="Tahoma"/>
                          <a:cs typeface="Tahoma"/>
                        </a:rPr>
                        <a:t>hấp  </a:t>
                      </a:r>
                      <a:r>
                        <a:rPr sz="1550" spc="25" dirty="0">
                          <a:latin typeface="Tahoma"/>
                          <a:cs typeface="Tahoma"/>
                        </a:rPr>
                        <a:t>dưới</a:t>
                      </a:r>
                      <a:endParaRPr sz="1550">
                        <a:latin typeface="Tahoma"/>
                        <a:cs typeface="Tahoma"/>
                      </a:endParaRPr>
                    </a:p>
                  </a:txBody>
                  <a:tcPr marL="0" marR="0" marT="762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716280">
                <a:tc>
                  <a:txBody>
                    <a:bodyPr/>
                    <a:lstStyle/>
                    <a:p>
                      <a:pPr marL="29209" marR="27305">
                        <a:lnSpc>
                          <a:spcPts val="1950"/>
                        </a:lnSpc>
                        <a:spcBef>
                          <a:spcPts val="65"/>
                        </a:spcBef>
                        <a:tabLst>
                          <a:tab pos="429895" algn="l"/>
                          <a:tab pos="934719" algn="l"/>
                        </a:tabLst>
                      </a:pPr>
                      <a:r>
                        <a:rPr sz="1550" spc="-15" dirty="0">
                          <a:latin typeface="Tahoma"/>
                          <a:cs typeface="Tahoma"/>
                        </a:rPr>
                        <a:t>M</a:t>
                      </a:r>
                      <a:r>
                        <a:rPr sz="1550" dirty="0">
                          <a:latin typeface="Tahoma"/>
                          <a:cs typeface="Tahoma"/>
                        </a:rPr>
                        <a:t>ô	</a:t>
                      </a:r>
                      <a:r>
                        <a:rPr sz="1550" spc="-30" dirty="0">
                          <a:latin typeface="Tahoma"/>
                          <a:cs typeface="Tahoma"/>
                        </a:rPr>
                        <a:t>s</a:t>
                      </a:r>
                      <a:r>
                        <a:rPr sz="1550" spc="10" dirty="0">
                          <a:latin typeface="Tahoma"/>
                          <a:cs typeface="Tahoma"/>
                        </a:rPr>
                        <a:t>i</a:t>
                      </a:r>
                      <a:r>
                        <a:rPr sz="1550" spc="15" dirty="0">
                          <a:latin typeface="Tahoma"/>
                          <a:cs typeface="Tahoma"/>
                        </a:rPr>
                        <a:t>n</a:t>
                      </a:r>
                      <a:r>
                        <a:rPr sz="1550" dirty="0">
                          <a:latin typeface="Tahoma"/>
                          <a:cs typeface="Tahoma"/>
                        </a:rPr>
                        <a:t>h	</a:t>
                      </a:r>
                      <a:r>
                        <a:rPr sz="1550" spc="-5" dirty="0">
                          <a:latin typeface="Tahoma"/>
                          <a:cs typeface="Tahoma"/>
                        </a:rPr>
                        <a:t>t</a:t>
                      </a:r>
                      <a:r>
                        <a:rPr sz="1550" spc="15" dirty="0">
                          <a:latin typeface="Tahoma"/>
                          <a:cs typeface="Tahoma"/>
                        </a:rPr>
                        <a:t>hi</a:t>
                      </a:r>
                      <a:r>
                        <a:rPr sz="1550" spc="-5" dirty="0">
                          <a:latin typeface="Tahoma"/>
                          <a:cs typeface="Tahoma"/>
                        </a:rPr>
                        <a:t>ết  </a:t>
                      </a:r>
                      <a:r>
                        <a:rPr sz="1550" spc="15" dirty="0">
                          <a:latin typeface="Tahoma"/>
                          <a:cs typeface="Tahoma"/>
                        </a:rPr>
                        <a:t>phổi</a:t>
                      </a:r>
                      <a:endParaRPr sz="1550">
                        <a:latin typeface="Tahoma"/>
                        <a:cs typeface="Tahoma"/>
                      </a:endParaRPr>
                    </a:p>
                  </a:txBody>
                  <a:tcPr marL="0" marR="0" marT="825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0480" marR="10795" algn="just">
                        <a:lnSpc>
                          <a:spcPct val="103000"/>
                        </a:lnSpc>
                        <a:spcBef>
                          <a:spcPts val="20"/>
                        </a:spcBef>
                      </a:pPr>
                      <a:r>
                        <a:rPr sz="1550" spc="20" dirty="0">
                          <a:latin typeface="Tahoma"/>
                          <a:cs typeface="Tahoma"/>
                        </a:rPr>
                        <a:t>Ống đựng </a:t>
                      </a:r>
                      <a:r>
                        <a:rPr sz="1550" spc="-5" dirty="0">
                          <a:latin typeface="Tahoma"/>
                          <a:cs typeface="Tahoma"/>
                        </a:rPr>
                        <a:t>vô </a:t>
                      </a:r>
                      <a:r>
                        <a:rPr sz="1550" spc="25" dirty="0">
                          <a:latin typeface="Tahoma"/>
                          <a:cs typeface="Tahoma"/>
                        </a:rPr>
                        <a:t>trùng  </a:t>
                      </a:r>
                      <a:r>
                        <a:rPr sz="1550" spc="20" dirty="0">
                          <a:latin typeface="Tahoma"/>
                          <a:cs typeface="Tahoma"/>
                        </a:rPr>
                        <a:t>có nắp </a:t>
                      </a:r>
                      <a:r>
                        <a:rPr sz="1550" spc="-5" dirty="0">
                          <a:latin typeface="Tahoma"/>
                          <a:cs typeface="Tahoma"/>
                        </a:rPr>
                        <a:t>xoáy </a:t>
                      </a:r>
                      <a:r>
                        <a:rPr sz="1550" spc="25" dirty="0">
                          <a:latin typeface="Tahoma"/>
                          <a:cs typeface="Tahoma"/>
                        </a:rPr>
                        <a:t>chứa  </a:t>
                      </a:r>
                      <a:r>
                        <a:rPr sz="1550" spc="10" dirty="0">
                          <a:latin typeface="Tahoma"/>
                          <a:cs typeface="Tahoma"/>
                        </a:rPr>
                        <a:t>saline</a:t>
                      </a:r>
                      <a:endParaRPr sz="1550">
                        <a:latin typeface="Tahoma"/>
                        <a:cs typeface="Tahoma"/>
                      </a:endParaRPr>
                    </a:p>
                  </a:txBody>
                  <a:tcPr marL="0" marR="0" marT="254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75"/>
                        </a:spcBef>
                      </a:pPr>
                      <a:r>
                        <a:rPr sz="1550" spc="15" dirty="0">
                          <a:latin typeface="Tahoma"/>
                          <a:cs typeface="Tahoma"/>
                        </a:rPr>
                        <a:t>4</a:t>
                      </a:r>
                      <a:r>
                        <a:rPr sz="1550" spc="-10" dirty="0">
                          <a:latin typeface="Tahoma"/>
                          <a:cs typeface="Tahoma"/>
                        </a:rPr>
                        <a:t> </a:t>
                      </a:r>
                      <a:r>
                        <a:rPr sz="1550" spc="15" dirty="0">
                          <a:latin typeface="Tahoma"/>
                          <a:cs typeface="Tahoma"/>
                        </a:rPr>
                        <a:t>°C</a:t>
                      </a:r>
                      <a:endParaRPr sz="1550">
                        <a:latin typeface="Tahoma"/>
                        <a:cs typeface="Tahoma"/>
                      </a:endParaRPr>
                    </a:p>
                  </a:txBody>
                  <a:tcPr marL="0" marR="0" marT="95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4290">
                        <a:lnSpc>
                          <a:spcPct val="100000"/>
                        </a:lnSpc>
                        <a:spcBef>
                          <a:spcPts val="75"/>
                        </a:spcBef>
                      </a:pPr>
                      <a:r>
                        <a:rPr sz="1550" spc="-5" dirty="0">
                          <a:latin typeface="Tahoma"/>
                          <a:cs typeface="Tahoma"/>
                        </a:rPr>
                        <a:t>≤24 </a:t>
                      </a:r>
                      <a:r>
                        <a:rPr sz="1550" spc="20" dirty="0">
                          <a:latin typeface="Tahoma"/>
                          <a:cs typeface="Tahoma"/>
                        </a:rPr>
                        <a:t>giờ: </a:t>
                      </a:r>
                      <a:r>
                        <a:rPr sz="1550" spc="15" dirty="0">
                          <a:latin typeface="Tahoma"/>
                          <a:cs typeface="Tahoma"/>
                        </a:rPr>
                        <a:t>4</a:t>
                      </a:r>
                      <a:r>
                        <a:rPr sz="1550" spc="125" dirty="0">
                          <a:latin typeface="Tahoma"/>
                          <a:cs typeface="Tahoma"/>
                        </a:rPr>
                        <a:t> </a:t>
                      </a:r>
                      <a:r>
                        <a:rPr sz="1550" spc="15" dirty="0">
                          <a:latin typeface="Tahoma"/>
                          <a:cs typeface="Tahoma"/>
                        </a:rPr>
                        <a:t>°C</a:t>
                      </a:r>
                      <a:endParaRPr sz="1550">
                        <a:latin typeface="Tahoma"/>
                        <a:cs typeface="Tahoma"/>
                      </a:endParaRPr>
                    </a:p>
                    <a:p>
                      <a:pPr marL="34290">
                        <a:lnSpc>
                          <a:spcPct val="100000"/>
                        </a:lnSpc>
                        <a:spcBef>
                          <a:spcPts val="90"/>
                        </a:spcBef>
                      </a:pPr>
                      <a:r>
                        <a:rPr sz="1550" spc="-5" dirty="0">
                          <a:latin typeface="Tahoma"/>
                          <a:cs typeface="Tahoma"/>
                        </a:rPr>
                        <a:t>&gt;24 </a:t>
                      </a:r>
                      <a:r>
                        <a:rPr sz="1550" spc="20" dirty="0">
                          <a:latin typeface="Tahoma"/>
                          <a:cs typeface="Tahoma"/>
                        </a:rPr>
                        <a:t>giờ: </a:t>
                      </a:r>
                      <a:r>
                        <a:rPr sz="1550" spc="-10" dirty="0">
                          <a:latin typeface="Tahoma"/>
                          <a:cs typeface="Tahoma"/>
                        </a:rPr>
                        <a:t>–70</a:t>
                      </a:r>
                      <a:r>
                        <a:rPr sz="1550" spc="185" dirty="0">
                          <a:latin typeface="Tahoma"/>
                          <a:cs typeface="Tahoma"/>
                        </a:rPr>
                        <a:t> </a:t>
                      </a:r>
                      <a:r>
                        <a:rPr sz="1550" spc="15" dirty="0">
                          <a:latin typeface="Tahoma"/>
                          <a:cs typeface="Tahoma"/>
                        </a:rPr>
                        <a:t>°C</a:t>
                      </a:r>
                      <a:endParaRPr sz="1550">
                        <a:latin typeface="Tahoma"/>
                        <a:cs typeface="Tahoma"/>
                      </a:endParaRPr>
                    </a:p>
                  </a:txBody>
                  <a:tcPr marL="0" marR="0" marT="95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6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486968">
                <a:tc>
                  <a:txBody>
                    <a:bodyPr/>
                    <a:lstStyle/>
                    <a:p>
                      <a:pPr marL="29209">
                        <a:lnSpc>
                          <a:spcPct val="100000"/>
                        </a:lnSpc>
                        <a:spcBef>
                          <a:spcPts val="80"/>
                        </a:spcBef>
                      </a:pPr>
                      <a:r>
                        <a:rPr sz="1550" spc="20" dirty="0">
                          <a:latin typeface="Tahoma"/>
                          <a:cs typeface="Tahoma"/>
                        </a:rPr>
                        <a:t>Nước</a:t>
                      </a:r>
                      <a:r>
                        <a:rPr sz="1550" spc="45" dirty="0">
                          <a:latin typeface="Tahoma"/>
                          <a:cs typeface="Tahoma"/>
                        </a:rPr>
                        <a:t> </a:t>
                      </a:r>
                      <a:r>
                        <a:rPr sz="1550" spc="10" dirty="0">
                          <a:latin typeface="Tahoma"/>
                          <a:cs typeface="Tahoma"/>
                        </a:rPr>
                        <a:t>tiểu</a:t>
                      </a:r>
                      <a:endParaRPr sz="1550">
                        <a:latin typeface="Tahoma"/>
                        <a:cs typeface="Tahoma"/>
                      </a:endParaRPr>
                    </a:p>
                  </a:txBody>
                  <a:tcPr marL="0" marR="0" marT="101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0480">
                        <a:lnSpc>
                          <a:spcPct val="100000"/>
                        </a:lnSpc>
                        <a:spcBef>
                          <a:spcPts val="80"/>
                        </a:spcBef>
                        <a:tabLst>
                          <a:tab pos="650240" algn="l"/>
                          <a:tab pos="1365250" algn="l"/>
                        </a:tabLst>
                      </a:pPr>
                      <a:r>
                        <a:rPr sz="1550" spc="20" dirty="0">
                          <a:latin typeface="Tahoma"/>
                          <a:cs typeface="Tahoma"/>
                        </a:rPr>
                        <a:t>Ống	đựng	</a:t>
                      </a:r>
                      <a:r>
                        <a:rPr sz="1550" spc="25" dirty="0">
                          <a:latin typeface="Tahoma"/>
                          <a:cs typeface="Tahoma"/>
                        </a:rPr>
                        <a:t>nước</a:t>
                      </a:r>
                      <a:endParaRPr sz="1550">
                        <a:latin typeface="Tahoma"/>
                        <a:cs typeface="Tahoma"/>
                      </a:endParaRPr>
                    </a:p>
                    <a:p>
                      <a:pPr marL="30480">
                        <a:lnSpc>
                          <a:spcPts val="1700"/>
                        </a:lnSpc>
                        <a:spcBef>
                          <a:spcPts val="100"/>
                        </a:spcBef>
                      </a:pPr>
                      <a:r>
                        <a:rPr sz="1550" spc="10" dirty="0">
                          <a:latin typeface="Tahoma"/>
                          <a:cs typeface="Tahoma"/>
                        </a:rPr>
                        <a:t>tiểu </a:t>
                      </a:r>
                      <a:r>
                        <a:rPr sz="1550" spc="20" dirty="0">
                          <a:latin typeface="Tahoma"/>
                          <a:cs typeface="Tahoma"/>
                        </a:rPr>
                        <a:t>nắp</a:t>
                      </a:r>
                      <a:r>
                        <a:rPr sz="1550" spc="35" dirty="0">
                          <a:latin typeface="Tahoma"/>
                          <a:cs typeface="Tahoma"/>
                        </a:rPr>
                        <a:t> </a:t>
                      </a:r>
                      <a:r>
                        <a:rPr sz="1550" dirty="0">
                          <a:latin typeface="Tahoma"/>
                          <a:cs typeface="Tahoma"/>
                        </a:rPr>
                        <a:t>kín</a:t>
                      </a:r>
                      <a:endParaRPr sz="1550">
                        <a:latin typeface="Tahoma"/>
                        <a:cs typeface="Tahoma"/>
                      </a:endParaRPr>
                    </a:p>
                  </a:txBody>
                  <a:tcPr marL="0" marR="0" marT="101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80"/>
                        </a:spcBef>
                      </a:pPr>
                      <a:r>
                        <a:rPr sz="1550" spc="15" dirty="0">
                          <a:latin typeface="Tahoma"/>
                          <a:cs typeface="Tahoma"/>
                        </a:rPr>
                        <a:t>4</a:t>
                      </a:r>
                      <a:r>
                        <a:rPr sz="1550" spc="-10" dirty="0">
                          <a:latin typeface="Tahoma"/>
                          <a:cs typeface="Tahoma"/>
                        </a:rPr>
                        <a:t> </a:t>
                      </a:r>
                      <a:r>
                        <a:rPr sz="1550" spc="15" dirty="0">
                          <a:latin typeface="Tahoma"/>
                          <a:cs typeface="Tahoma"/>
                        </a:rPr>
                        <a:t>°C</a:t>
                      </a:r>
                      <a:endParaRPr sz="1550">
                        <a:latin typeface="Tahoma"/>
                        <a:cs typeface="Tahoma"/>
                      </a:endParaRPr>
                    </a:p>
                  </a:txBody>
                  <a:tcPr marL="0" marR="0" marT="101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4290">
                        <a:lnSpc>
                          <a:spcPct val="100000"/>
                        </a:lnSpc>
                        <a:spcBef>
                          <a:spcPts val="80"/>
                        </a:spcBef>
                      </a:pPr>
                      <a:r>
                        <a:rPr sz="1550" spc="5" dirty="0">
                          <a:latin typeface="Tahoma"/>
                          <a:cs typeface="Tahoma"/>
                        </a:rPr>
                        <a:t>≤5 </a:t>
                      </a:r>
                      <a:r>
                        <a:rPr sz="1550" spc="10" dirty="0">
                          <a:latin typeface="Tahoma"/>
                          <a:cs typeface="Tahoma"/>
                        </a:rPr>
                        <a:t>ngày: </a:t>
                      </a:r>
                      <a:r>
                        <a:rPr sz="1550" spc="15" dirty="0">
                          <a:latin typeface="Tahoma"/>
                          <a:cs typeface="Tahoma"/>
                        </a:rPr>
                        <a:t>4</a:t>
                      </a:r>
                      <a:r>
                        <a:rPr sz="1550" spc="125" dirty="0">
                          <a:latin typeface="Tahoma"/>
                          <a:cs typeface="Tahoma"/>
                        </a:rPr>
                        <a:t> </a:t>
                      </a:r>
                      <a:r>
                        <a:rPr sz="1550" spc="15" dirty="0">
                          <a:latin typeface="Tahoma"/>
                          <a:cs typeface="Tahoma"/>
                        </a:rPr>
                        <a:t>°C</a:t>
                      </a:r>
                      <a:endParaRPr sz="1550">
                        <a:latin typeface="Tahoma"/>
                        <a:cs typeface="Tahoma"/>
                      </a:endParaRPr>
                    </a:p>
                    <a:p>
                      <a:pPr marL="34290">
                        <a:lnSpc>
                          <a:spcPts val="1700"/>
                        </a:lnSpc>
                        <a:spcBef>
                          <a:spcPts val="100"/>
                        </a:spcBef>
                      </a:pPr>
                      <a:r>
                        <a:rPr sz="1550" dirty="0">
                          <a:latin typeface="Tahoma"/>
                          <a:cs typeface="Tahoma"/>
                        </a:rPr>
                        <a:t>&gt;5 </a:t>
                      </a:r>
                      <a:r>
                        <a:rPr sz="1550" spc="10" dirty="0">
                          <a:latin typeface="Tahoma"/>
                          <a:cs typeface="Tahoma"/>
                        </a:rPr>
                        <a:t>ngày: </a:t>
                      </a:r>
                      <a:r>
                        <a:rPr sz="1550" spc="-10" dirty="0">
                          <a:latin typeface="Tahoma"/>
                          <a:cs typeface="Tahoma"/>
                        </a:rPr>
                        <a:t>–70</a:t>
                      </a:r>
                      <a:r>
                        <a:rPr sz="1550" spc="200" dirty="0">
                          <a:latin typeface="Tahoma"/>
                          <a:cs typeface="Tahoma"/>
                        </a:rPr>
                        <a:t> </a:t>
                      </a:r>
                      <a:r>
                        <a:rPr sz="1550" spc="15" dirty="0">
                          <a:latin typeface="Tahoma"/>
                          <a:cs typeface="Tahoma"/>
                        </a:rPr>
                        <a:t>°C</a:t>
                      </a:r>
                      <a:endParaRPr sz="1550">
                        <a:latin typeface="Tahoma"/>
                        <a:cs typeface="Tahoma"/>
                      </a:endParaRPr>
                    </a:p>
                  </a:txBody>
                  <a:tcPr marL="0" marR="0" marT="101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6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487679">
                <a:tc>
                  <a:txBody>
                    <a:bodyPr/>
                    <a:lstStyle/>
                    <a:p>
                      <a:pPr marL="29209">
                        <a:lnSpc>
                          <a:spcPct val="100000"/>
                        </a:lnSpc>
                        <a:spcBef>
                          <a:spcPts val="90"/>
                        </a:spcBef>
                      </a:pPr>
                      <a:r>
                        <a:rPr sz="1550" spc="10" dirty="0">
                          <a:latin typeface="Tahoma"/>
                          <a:cs typeface="Tahoma"/>
                        </a:rPr>
                        <a:t>Máu</a:t>
                      </a:r>
                      <a:endParaRPr sz="1550">
                        <a:latin typeface="Tahoma"/>
                        <a:cs typeface="Tahoma"/>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0480">
                        <a:lnSpc>
                          <a:spcPct val="100000"/>
                        </a:lnSpc>
                        <a:spcBef>
                          <a:spcPts val="90"/>
                        </a:spcBef>
                      </a:pPr>
                      <a:r>
                        <a:rPr sz="1550" spc="20" dirty="0">
                          <a:latin typeface="Tahoma"/>
                          <a:cs typeface="Tahoma"/>
                        </a:rPr>
                        <a:t>Ống đựng</a:t>
                      </a:r>
                      <a:r>
                        <a:rPr sz="1550" spc="25" dirty="0">
                          <a:latin typeface="Tahoma"/>
                          <a:cs typeface="Tahoma"/>
                        </a:rPr>
                        <a:t> </a:t>
                      </a:r>
                      <a:r>
                        <a:rPr sz="1550" spc="20" dirty="0">
                          <a:latin typeface="Tahoma"/>
                          <a:cs typeface="Tahoma"/>
                        </a:rPr>
                        <a:t>máu</a:t>
                      </a:r>
                      <a:endParaRPr sz="1550">
                        <a:latin typeface="Tahoma"/>
                        <a:cs typeface="Tahoma"/>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90"/>
                        </a:spcBef>
                      </a:pPr>
                      <a:r>
                        <a:rPr sz="1550" spc="10" dirty="0">
                          <a:latin typeface="Tahoma"/>
                          <a:cs typeface="Tahoma"/>
                        </a:rPr>
                        <a:t>4</a:t>
                      </a:r>
                      <a:r>
                        <a:rPr sz="1550" spc="-5" dirty="0">
                          <a:latin typeface="Tahoma"/>
                          <a:cs typeface="Tahoma"/>
                        </a:rPr>
                        <a:t> </a:t>
                      </a:r>
                      <a:r>
                        <a:rPr sz="1550" spc="15" dirty="0">
                          <a:latin typeface="Tahoma"/>
                          <a:cs typeface="Tahoma"/>
                        </a:rPr>
                        <a:t>°C</a:t>
                      </a:r>
                      <a:endParaRPr sz="1550">
                        <a:latin typeface="Tahoma"/>
                        <a:cs typeface="Tahoma"/>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4290">
                        <a:lnSpc>
                          <a:spcPct val="100000"/>
                        </a:lnSpc>
                        <a:spcBef>
                          <a:spcPts val="90"/>
                        </a:spcBef>
                      </a:pPr>
                      <a:r>
                        <a:rPr sz="1550" dirty="0">
                          <a:latin typeface="Tahoma"/>
                          <a:cs typeface="Tahoma"/>
                        </a:rPr>
                        <a:t>≤5 </a:t>
                      </a:r>
                      <a:r>
                        <a:rPr sz="1550" spc="10" dirty="0">
                          <a:latin typeface="Tahoma"/>
                          <a:cs typeface="Tahoma"/>
                        </a:rPr>
                        <a:t>ngày: 4</a:t>
                      </a:r>
                      <a:r>
                        <a:rPr sz="1550" spc="135" dirty="0">
                          <a:latin typeface="Tahoma"/>
                          <a:cs typeface="Tahoma"/>
                        </a:rPr>
                        <a:t> </a:t>
                      </a:r>
                      <a:r>
                        <a:rPr sz="1550" spc="15" dirty="0">
                          <a:latin typeface="Tahoma"/>
                          <a:cs typeface="Tahoma"/>
                        </a:rPr>
                        <a:t>°C</a:t>
                      </a:r>
                      <a:endParaRPr sz="1550">
                        <a:latin typeface="Tahoma"/>
                        <a:cs typeface="Tahoma"/>
                      </a:endParaRPr>
                    </a:p>
                    <a:p>
                      <a:pPr marL="34290">
                        <a:lnSpc>
                          <a:spcPts val="1695"/>
                        </a:lnSpc>
                        <a:spcBef>
                          <a:spcPts val="90"/>
                        </a:spcBef>
                      </a:pPr>
                      <a:r>
                        <a:rPr sz="1550" spc="5" dirty="0">
                          <a:latin typeface="Tahoma"/>
                          <a:cs typeface="Tahoma"/>
                        </a:rPr>
                        <a:t>&gt;5 </a:t>
                      </a:r>
                      <a:r>
                        <a:rPr sz="1550" spc="10" dirty="0">
                          <a:latin typeface="Tahoma"/>
                          <a:cs typeface="Tahoma"/>
                        </a:rPr>
                        <a:t>ngày: </a:t>
                      </a:r>
                      <a:r>
                        <a:rPr sz="1550" spc="-15" dirty="0">
                          <a:latin typeface="Tahoma"/>
                          <a:cs typeface="Tahoma"/>
                        </a:rPr>
                        <a:t>–70</a:t>
                      </a:r>
                      <a:r>
                        <a:rPr sz="1550" spc="195" dirty="0">
                          <a:latin typeface="Tahoma"/>
                          <a:cs typeface="Tahoma"/>
                        </a:rPr>
                        <a:t> </a:t>
                      </a:r>
                      <a:r>
                        <a:rPr sz="1550" spc="15" dirty="0">
                          <a:latin typeface="Tahoma"/>
                          <a:cs typeface="Tahoma"/>
                        </a:rPr>
                        <a:t>°C</a:t>
                      </a:r>
                      <a:endParaRPr sz="1550">
                        <a:latin typeface="Tahoma"/>
                        <a:cs typeface="Tahoma"/>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6195">
                        <a:lnSpc>
                          <a:spcPct val="100000"/>
                        </a:lnSpc>
                        <a:spcBef>
                          <a:spcPts val="90"/>
                        </a:spcBef>
                      </a:pPr>
                      <a:r>
                        <a:rPr sz="1550" dirty="0">
                          <a:latin typeface="Tahoma"/>
                          <a:cs typeface="Tahoma"/>
                        </a:rPr>
                        <a:t>Lấy </a:t>
                      </a:r>
                      <a:r>
                        <a:rPr sz="1550" spc="10" dirty="0">
                          <a:latin typeface="Tahoma"/>
                          <a:cs typeface="Tahoma"/>
                        </a:rPr>
                        <a:t>trong </a:t>
                      </a:r>
                      <a:r>
                        <a:rPr sz="1550" spc="15" dirty="0">
                          <a:latin typeface="Tahoma"/>
                          <a:cs typeface="Tahoma"/>
                        </a:rPr>
                        <a:t>tuần</a:t>
                      </a:r>
                      <a:r>
                        <a:rPr sz="1550" spc="170" dirty="0">
                          <a:latin typeface="Tahoma"/>
                          <a:cs typeface="Tahoma"/>
                        </a:rPr>
                        <a:t> </a:t>
                      </a:r>
                      <a:r>
                        <a:rPr sz="1550" spc="5" dirty="0">
                          <a:latin typeface="Tahoma"/>
                          <a:cs typeface="Tahoma"/>
                        </a:rPr>
                        <a:t>đầu</a:t>
                      </a:r>
                      <a:endParaRPr sz="1550">
                        <a:latin typeface="Tahoma"/>
                        <a:cs typeface="Tahoma"/>
                      </a:endParaRPr>
                    </a:p>
                  </a:txBody>
                  <a:tcPr marL="0" marR="0" marT="114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
        <p:nvSpPr>
          <p:cNvPr id="3" name="object 3"/>
          <p:cNvSpPr txBox="1">
            <a:spLocks noGrp="1"/>
          </p:cNvSpPr>
          <p:nvPr>
            <p:ph type="title"/>
          </p:nvPr>
        </p:nvSpPr>
        <p:spPr>
          <a:xfrm>
            <a:off x="2548889" y="262191"/>
            <a:ext cx="4043679" cy="391795"/>
          </a:xfrm>
          <a:prstGeom prst="rect">
            <a:avLst/>
          </a:prstGeom>
        </p:spPr>
        <p:txBody>
          <a:bodyPr vert="horz" wrap="square" lIns="0" tIns="12700" rIns="0" bIns="0" rtlCol="0">
            <a:spAutoFit/>
          </a:bodyPr>
          <a:lstStyle/>
          <a:p>
            <a:pPr marL="12700">
              <a:lnSpc>
                <a:spcPct val="100000"/>
              </a:lnSpc>
              <a:spcBef>
                <a:spcPts val="100"/>
              </a:spcBef>
            </a:pPr>
            <a:r>
              <a:rPr sz="2400" spc="15" dirty="0"/>
              <a:t>MỘT </a:t>
            </a:r>
            <a:r>
              <a:rPr sz="2400" spc="-10" dirty="0"/>
              <a:t>SỐ </a:t>
            </a:r>
            <a:r>
              <a:rPr sz="2400" dirty="0"/>
              <a:t>LOẠI </a:t>
            </a:r>
            <a:r>
              <a:rPr sz="2400" spc="10" dirty="0"/>
              <a:t>BỆNH</a:t>
            </a:r>
            <a:r>
              <a:rPr sz="2400" spc="-200" dirty="0"/>
              <a:t> </a:t>
            </a:r>
            <a:r>
              <a:rPr sz="2400" spc="-10" dirty="0"/>
              <a:t>PHẨM</a:t>
            </a:r>
            <a:endParaRPr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ctrTitle"/>
          </p:nvPr>
        </p:nvSpPr>
        <p:spPr>
          <a:prstGeom prst="rect">
            <a:avLst/>
          </a:prstGeom>
        </p:spPr>
        <p:txBody>
          <a:bodyPr vert="horz" wrap="square" lIns="0" tIns="12700" rIns="0" bIns="0" rtlCol="0">
            <a:spAutoFit/>
          </a:bodyPr>
          <a:lstStyle/>
          <a:p>
            <a:pPr marL="18415">
              <a:lnSpc>
                <a:spcPct val="100000"/>
              </a:lnSpc>
              <a:spcBef>
                <a:spcPts val="100"/>
              </a:spcBef>
            </a:pPr>
            <a:r>
              <a:rPr spc="-10" dirty="0"/>
              <a:t>CÁC </a:t>
            </a:r>
            <a:r>
              <a:rPr spc="-5" dirty="0"/>
              <a:t>BƯỚC </a:t>
            </a:r>
            <a:r>
              <a:rPr dirty="0"/>
              <a:t>TIẾN </a:t>
            </a:r>
            <a:r>
              <a:rPr spc="-5" dirty="0"/>
              <a:t>HÀNH </a:t>
            </a:r>
            <a:r>
              <a:rPr spc="-10" dirty="0"/>
              <a:t>LẤY </a:t>
            </a:r>
            <a:r>
              <a:rPr spc="10" dirty="0"/>
              <a:t>BỆNH</a:t>
            </a:r>
            <a:r>
              <a:rPr spc="-80" dirty="0"/>
              <a:t> </a:t>
            </a:r>
            <a:r>
              <a:rPr spc="-10" dirty="0"/>
              <a:t>PHẨM</a:t>
            </a:r>
          </a:p>
        </p:txBody>
      </p:sp>
      <p:sp>
        <p:nvSpPr>
          <p:cNvPr id="3" name="object 3"/>
          <p:cNvSpPr txBox="1"/>
          <p:nvPr/>
        </p:nvSpPr>
        <p:spPr>
          <a:xfrm>
            <a:off x="383857" y="872553"/>
            <a:ext cx="2474595" cy="334645"/>
          </a:xfrm>
          <a:prstGeom prst="rect">
            <a:avLst/>
          </a:prstGeom>
        </p:spPr>
        <p:txBody>
          <a:bodyPr vert="horz" wrap="square" lIns="0" tIns="15875" rIns="0" bIns="0" rtlCol="0">
            <a:spAutoFit/>
          </a:bodyPr>
          <a:lstStyle/>
          <a:p>
            <a:pPr marL="12700">
              <a:lnSpc>
                <a:spcPct val="100000"/>
              </a:lnSpc>
              <a:spcBef>
                <a:spcPts val="125"/>
              </a:spcBef>
            </a:pPr>
            <a:r>
              <a:rPr sz="2000" b="1" spc="5" dirty="0">
                <a:latin typeface="Tahoma"/>
                <a:cs typeface="Tahoma"/>
              </a:rPr>
              <a:t>1. </a:t>
            </a:r>
            <a:r>
              <a:rPr sz="2000" b="1" dirty="0">
                <a:latin typeface="Tahoma"/>
                <a:cs typeface="Tahoma"/>
              </a:rPr>
              <a:t>MẶC </a:t>
            </a:r>
            <a:r>
              <a:rPr sz="2000" b="1" spc="20" dirty="0">
                <a:latin typeface="Tahoma"/>
                <a:cs typeface="Tahoma"/>
              </a:rPr>
              <a:t>ĐỒ </a:t>
            </a:r>
            <a:r>
              <a:rPr sz="2000" b="1" spc="15" dirty="0">
                <a:latin typeface="Tahoma"/>
                <a:cs typeface="Tahoma"/>
              </a:rPr>
              <a:t>BẢO</a:t>
            </a:r>
            <a:r>
              <a:rPr sz="2000" b="1" spc="-190" dirty="0">
                <a:latin typeface="Tahoma"/>
                <a:cs typeface="Tahoma"/>
              </a:rPr>
              <a:t> </a:t>
            </a:r>
            <a:r>
              <a:rPr sz="2000" b="1" spc="30" dirty="0">
                <a:latin typeface="Tahoma"/>
                <a:cs typeface="Tahoma"/>
              </a:rPr>
              <a:t>HỘ</a:t>
            </a:r>
            <a:endParaRPr sz="2000">
              <a:latin typeface="Tahoma"/>
              <a:cs typeface="Tahoma"/>
            </a:endParaRPr>
          </a:p>
        </p:txBody>
      </p:sp>
      <p:sp>
        <p:nvSpPr>
          <p:cNvPr id="4" name="object 4"/>
          <p:cNvSpPr/>
          <p:nvPr/>
        </p:nvSpPr>
        <p:spPr>
          <a:xfrm>
            <a:off x="3810000" y="609599"/>
            <a:ext cx="4953000" cy="6248396"/>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504901" y="1295400"/>
            <a:ext cx="6562898" cy="3838575"/>
          </a:xfrm>
          <a:prstGeom prst="rect">
            <a:avLst/>
          </a:prstGeom>
          <a:blipFill>
            <a:blip r:embed="rId2" cstate="print"/>
            <a:stretch>
              <a:fillRect/>
            </a:stretch>
          </a:blipFill>
        </p:spPr>
        <p:txBody>
          <a:bodyPr wrap="square" lIns="0" tIns="0" rIns="0" bIns="0" rtlCol="0"/>
          <a:lstStyle/>
          <a:p>
            <a:endParaRPr/>
          </a:p>
        </p:txBody>
      </p:sp>
      <p:sp>
        <p:nvSpPr>
          <p:cNvPr id="3" name="object 3"/>
          <p:cNvSpPr txBox="1"/>
          <p:nvPr/>
        </p:nvSpPr>
        <p:spPr>
          <a:xfrm>
            <a:off x="231457" y="414591"/>
            <a:ext cx="3681095" cy="911225"/>
          </a:xfrm>
          <a:prstGeom prst="rect">
            <a:avLst/>
          </a:prstGeom>
        </p:spPr>
        <p:txBody>
          <a:bodyPr vert="horz" wrap="square" lIns="0" tIns="12700" rIns="0" bIns="0" rtlCol="0">
            <a:spAutoFit/>
          </a:bodyPr>
          <a:lstStyle/>
          <a:p>
            <a:pPr marL="88900">
              <a:lnSpc>
                <a:spcPct val="100000"/>
              </a:lnSpc>
              <a:spcBef>
                <a:spcPts val="100"/>
              </a:spcBef>
            </a:pPr>
            <a:r>
              <a:rPr sz="1800" b="1" spc="-10" dirty="0">
                <a:latin typeface="Tahoma"/>
                <a:cs typeface="Tahoma"/>
              </a:rPr>
              <a:t>2. </a:t>
            </a:r>
            <a:r>
              <a:rPr sz="1800" b="1" spc="15" dirty="0">
                <a:latin typeface="Tahoma"/>
                <a:cs typeface="Tahoma"/>
              </a:rPr>
              <a:t>TIẾN </a:t>
            </a:r>
            <a:r>
              <a:rPr sz="1800" b="1" spc="-10" dirty="0">
                <a:latin typeface="Tahoma"/>
                <a:cs typeface="Tahoma"/>
              </a:rPr>
              <a:t>HÀNH LẤY </a:t>
            </a:r>
            <a:r>
              <a:rPr sz="1800" b="1" spc="5" dirty="0">
                <a:latin typeface="Tahoma"/>
                <a:cs typeface="Tahoma"/>
              </a:rPr>
              <a:t>BỆNH</a:t>
            </a:r>
            <a:r>
              <a:rPr sz="1800" b="1" spc="-35" dirty="0">
                <a:latin typeface="Tahoma"/>
                <a:cs typeface="Tahoma"/>
              </a:rPr>
              <a:t> </a:t>
            </a:r>
            <a:r>
              <a:rPr sz="1800" b="1" spc="-15" dirty="0">
                <a:latin typeface="Tahoma"/>
                <a:cs typeface="Tahoma"/>
              </a:rPr>
              <a:t>PHẨM</a:t>
            </a:r>
            <a:endParaRPr sz="1800">
              <a:latin typeface="Tahoma"/>
              <a:cs typeface="Tahoma"/>
            </a:endParaRPr>
          </a:p>
          <a:p>
            <a:pPr>
              <a:lnSpc>
                <a:spcPct val="100000"/>
              </a:lnSpc>
              <a:spcBef>
                <a:spcPts val="5"/>
              </a:spcBef>
            </a:pPr>
            <a:endParaRPr sz="2300">
              <a:latin typeface="Times New Roman"/>
              <a:cs typeface="Times New Roman"/>
            </a:endParaRPr>
          </a:p>
          <a:p>
            <a:pPr marL="12700">
              <a:lnSpc>
                <a:spcPct val="100000"/>
              </a:lnSpc>
            </a:pPr>
            <a:r>
              <a:rPr sz="1800" spc="-5" dirty="0">
                <a:latin typeface="Tahoma"/>
                <a:cs typeface="Tahoma"/>
              </a:rPr>
              <a:t>1. </a:t>
            </a:r>
            <a:r>
              <a:rPr sz="1800" spc="-20" dirty="0">
                <a:latin typeface="Tahoma"/>
                <a:cs typeface="Tahoma"/>
              </a:rPr>
              <a:t>Dịch </a:t>
            </a:r>
            <a:r>
              <a:rPr sz="1800" spc="-5" dirty="0">
                <a:latin typeface="Tahoma"/>
                <a:cs typeface="Tahoma"/>
              </a:rPr>
              <a:t>ngoáy </a:t>
            </a:r>
            <a:r>
              <a:rPr sz="1800" spc="-20" dirty="0">
                <a:latin typeface="Tahoma"/>
                <a:cs typeface="Tahoma"/>
              </a:rPr>
              <a:t>họng,</a:t>
            </a:r>
            <a:r>
              <a:rPr sz="1800" spc="160" dirty="0">
                <a:latin typeface="Tahoma"/>
                <a:cs typeface="Tahoma"/>
              </a:rPr>
              <a:t> </a:t>
            </a:r>
            <a:r>
              <a:rPr sz="1800" spc="-15" dirty="0">
                <a:latin typeface="Tahoma"/>
                <a:cs typeface="Tahoma"/>
              </a:rPr>
              <a:t>mũi</a:t>
            </a:r>
            <a:endParaRPr sz="1800">
              <a:latin typeface="Tahoma"/>
              <a:cs typeface="Tahoma"/>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1449</Words>
  <Application>Microsoft Office PowerPoint</Application>
  <PresentationFormat>On-screen Show (4:3)</PresentationFormat>
  <Paragraphs>144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HƯỚNG DẪN LẤY MẪU XÉT NGHIỆM CHẨN  ĐOÁN WUHAN-CoV (NEW CORONAVIRUS - nCoV) VÀ VẬN CHUYỂN BỆNH PHẨM</vt:lpstr>
      <vt:lpstr>NỘI DUNG</vt:lpstr>
      <vt:lpstr>WUHAN CORONAVIRUS (NEW CORONAVIRUS – nCoV)</vt:lpstr>
      <vt:lpstr>LÂY TRUYỀN CỦA CORONAVIRUS</vt:lpstr>
      <vt:lpstr>THU THẬP MẪU BỆNH PHẨM  CHO CHẨN ĐOÁN WUHAN-CoV</vt:lpstr>
      <vt:lpstr>YÊU CẦU KHI THU THẬP BỆNH PHẨM</vt:lpstr>
      <vt:lpstr>MỘT SỐ LOẠI BỆNH PHẨM</vt:lpstr>
      <vt:lpstr>CÁC BƯỚC TIẾN HÀNH LẤY BỆNH PHẨM</vt:lpstr>
      <vt:lpstr>PowerPoint Presentation</vt:lpstr>
      <vt:lpstr>Ngoáy mũi</vt:lpstr>
      <vt:lpstr>3. Dịch nội khí quản: bệnh nhân đang thở máy đã được đặt nội khí  quản. Dùng 1 ống hút dịch, đặt theo đường nội khí quản và dùng  bơm tiêm hút dịch nội khí quản (hút khoảng 2-3 ml theo đường ống  đã đặt. Cho toàn bộ dịch vào ống vô trùng có nắp xoáy. Dán hoặc  ghi rõ thông tin bệnh nhân theo đúng giấy chỉ định xét nghiệm.</vt:lpstr>
      <vt:lpstr>PowerPoint Presentation</vt:lpstr>
      <vt:lpstr>VẬN CHUYỂN MẪU BỆNH PHẨM</vt:lpstr>
      <vt:lpstr>PowerPoint Presentation</vt:lpstr>
      <vt:lpstr>VẬN CHUYỂN BỆNH PHẨM NỘI VIỆN</vt:lpstr>
      <vt:lpstr>VẬN CHUYỂN BỆNH PHẨM NGOẠI VIỆN</vt:lpstr>
      <vt:lpstr>AN TOÀN SINH HỌC</vt:lpstr>
      <vt:lpstr>1. Xử lý sự cố tràn, đổ</vt:lpstr>
      <vt:lpstr>2. Chất thải y tế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HƯỚNG DẪN LẤY MẪU XÉT NGHIỆM CHẨN  ĐOÁN WUHAN-CoV (NEW CORONAVIRUS - nCoV) VÀ VẬN CHUYỂN BỆNH PHẨM</dc:title>
  <dc:creator>LAMHONG</dc:creator>
  <cp:lastModifiedBy>LAMHONG</cp:lastModifiedBy>
  <cp:revision>1</cp:revision>
  <dcterms:created xsi:type="dcterms:W3CDTF">2020-02-02T07:08:00Z</dcterms:created>
  <dcterms:modified xsi:type="dcterms:W3CDTF">2020-02-02T07:10:07Z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2020-02-01T00:00:00Z</vt:filetime>
  </property>
  <property fmtid="{D5CDD505-2E9C-101B-9397-08002B2CF9AE}" pid="3" name="LastSaved">
    <vt:filetime>2020-02-02T00:00:00Z</vt:filetime>
  </property>
</Properties>
</file>