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918" y="-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282" y="1378661"/>
            <a:ext cx="7317435" cy="15513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37842"/>
            <a:ext cx="3809365" cy="4141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1F48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02914" y="278714"/>
            <a:ext cx="213741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034" y="1521511"/>
            <a:ext cx="8075930" cy="3544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FFFF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913282" y="1378661"/>
            <a:ext cx="7317435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pc="-35" dirty="0" smtClean="0"/>
              <a:t>BÀI GIẢNG </a:t>
            </a:r>
            <a:r>
              <a:rPr spc="-35" dirty="0" smtClean="0"/>
              <a:t>CORONAVIRUS</a:t>
            </a:r>
            <a:r>
              <a:rPr spc="-90" dirty="0" smtClean="0"/>
              <a:t> </a:t>
            </a:r>
            <a:r>
              <a:rPr spc="-5" dirty="0" smtClean="0"/>
              <a:t>2019</a:t>
            </a:r>
            <a:r>
              <a:rPr lang="en-US" spc="-5" dirty="0" smtClean="0"/>
              <a:t> </a:t>
            </a:r>
            <a:r>
              <a:rPr dirty="0" smtClean="0"/>
              <a:t>(n-</a:t>
            </a:r>
            <a:r>
              <a:rPr dirty="0" err="1" smtClean="0"/>
              <a:t>CoV</a:t>
            </a:r>
            <a:r>
              <a:rPr spc="-20" dirty="0" smtClean="0"/>
              <a:t> </a:t>
            </a:r>
            <a:r>
              <a:rPr spc="-10" dirty="0"/>
              <a:t>2019)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1333" y="4333494"/>
            <a:ext cx="62547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Bệnh viện Bệnh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Nhiệt đới 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Trung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ương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022949"/>
            <a:ext cx="1116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AFEF"/>
                </a:solidFill>
                <a:latin typeface="Calibri"/>
                <a:cs typeface="Calibri"/>
              </a:rPr>
              <a:t>ME</a:t>
            </a:r>
            <a:r>
              <a:rPr sz="3600" b="1" spc="-40" dirty="0">
                <a:solidFill>
                  <a:srgbClr val="00AFEF"/>
                </a:solidFill>
                <a:latin typeface="Calibri"/>
                <a:cs typeface="Calibri"/>
              </a:rPr>
              <a:t>R</a:t>
            </a:r>
            <a:r>
              <a:rPr sz="3600" b="1" dirty="0">
                <a:solidFill>
                  <a:srgbClr val="00AFEF"/>
                </a:solidFill>
                <a:latin typeface="Calibri"/>
                <a:cs typeface="Calibri"/>
              </a:rPr>
              <a:t>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61416" y="277368"/>
            <a:ext cx="7755635" cy="5617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95783"/>
            <a:ext cx="6442710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500" spc="-10" dirty="0">
                <a:solidFill>
                  <a:srgbClr val="00AFEF"/>
                </a:solidFill>
              </a:rPr>
              <a:t>Đường cong </a:t>
            </a:r>
            <a:r>
              <a:rPr sz="2500" spc="-5" dirty="0">
                <a:solidFill>
                  <a:srgbClr val="00AFEF"/>
                </a:solidFill>
              </a:rPr>
              <a:t>dịch </a:t>
            </a:r>
            <a:r>
              <a:rPr sz="2500" spc="-15" dirty="0">
                <a:solidFill>
                  <a:srgbClr val="00AFEF"/>
                </a:solidFill>
              </a:rPr>
              <a:t>tễ </a:t>
            </a:r>
            <a:r>
              <a:rPr sz="2500" spc="-10" dirty="0">
                <a:solidFill>
                  <a:srgbClr val="00AFEF"/>
                </a:solidFill>
              </a:rPr>
              <a:t>các </a:t>
            </a:r>
            <a:r>
              <a:rPr sz="2500" spc="-15" dirty="0">
                <a:solidFill>
                  <a:srgbClr val="00AFEF"/>
                </a:solidFill>
              </a:rPr>
              <a:t>ca </a:t>
            </a:r>
            <a:r>
              <a:rPr sz="2500" spc="-5" dirty="0">
                <a:solidFill>
                  <a:srgbClr val="00AFEF"/>
                </a:solidFill>
              </a:rPr>
              <a:t>bệnh khẳng định </a:t>
            </a:r>
            <a:r>
              <a:rPr sz="2500" spc="-10" dirty="0">
                <a:solidFill>
                  <a:srgbClr val="00AFEF"/>
                </a:solidFill>
              </a:rPr>
              <a:t>MERS  04/2012 </a:t>
            </a:r>
            <a:r>
              <a:rPr sz="2500" spc="-5" dirty="0">
                <a:solidFill>
                  <a:srgbClr val="00AFEF"/>
                </a:solidFill>
              </a:rPr>
              <a:t>– </a:t>
            </a:r>
            <a:r>
              <a:rPr sz="2500" spc="-10" dirty="0">
                <a:solidFill>
                  <a:srgbClr val="00AFEF"/>
                </a:solidFill>
              </a:rPr>
              <a:t>06/2019, </a:t>
            </a:r>
            <a:r>
              <a:rPr sz="2500" spc="-5" dirty="0">
                <a:solidFill>
                  <a:srgbClr val="00AFEF"/>
                </a:solidFill>
              </a:rPr>
              <a:t>Đông Địa </a:t>
            </a:r>
            <a:r>
              <a:rPr sz="2500" spc="-35" dirty="0">
                <a:solidFill>
                  <a:srgbClr val="00AFEF"/>
                </a:solidFill>
              </a:rPr>
              <a:t>Trung</a:t>
            </a:r>
            <a:r>
              <a:rPr sz="2500" spc="40" dirty="0">
                <a:solidFill>
                  <a:srgbClr val="00AFEF"/>
                </a:solidFill>
              </a:rPr>
              <a:t> </a:t>
            </a:r>
            <a:r>
              <a:rPr sz="2500" spc="-5" dirty="0">
                <a:solidFill>
                  <a:srgbClr val="00AFEF"/>
                </a:solidFill>
              </a:rPr>
              <a:t>Hải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228600" y="2590798"/>
            <a:ext cx="8654796" cy="4248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3139" y="1159509"/>
            <a:ext cx="30835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heavy" spc="-5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Tổng </a:t>
            </a:r>
            <a:r>
              <a:rPr sz="20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kết </a:t>
            </a:r>
            <a:r>
              <a:rPr sz="2000" b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toàn</a:t>
            </a:r>
            <a:r>
              <a:rPr sz="2000" b="1" u="heavy" spc="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cầu</a:t>
            </a:r>
            <a:endParaRPr sz="2000">
              <a:latin typeface="Calibri"/>
              <a:cs typeface="Calibri"/>
            </a:endParaRPr>
          </a:p>
          <a:p>
            <a:pPr marL="148590" indent="-136525">
              <a:lnSpc>
                <a:spcPct val="100000"/>
              </a:lnSpc>
              <a:buChar char="-"/>
              <a:tabLst>
                <a:tab pos="14922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2449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khẳng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định bằng</a:t>
            </a:r>
            <a:r>
              <a:rPr sz="20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XN</a:t>
            </a:r>
            <a:endParaRPr sz="2000">
              <a:latin typeface="Calibri"/>
              <a:cs typeface="Calibri"/>
            </a:endParaRPr>
          </a:p>
          <a:p>
            <a:pPr marL="148590" indent="-136525">
              <a:lnSpc>
                <a:spcPct val="100000"/>
              </a:lnSpc>
              <a:buChar char="-"/>
              <a:tabLst>
                <a:tab pos="14922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845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tử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vong</a:t>
            </a:r>
            <a:endParaRPr sz="2000">
              <a:latin typeface="Calibri"/>
              <a:cs typeface="Calibri"/>
            </a:endParaRPr>
          </a:p>
          <a:p>
            <a:pPr marL="148590" indent="-136525">
              <a:lnSpc>
                <a:spcPct val="100000"/>
              </a:lnSpc>
              <a:buChar char="-"/>
              <a:tabLst>
                <a:tab pos="14922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27 quốc gia được ghi</a:t>
            </a:r>
            <a:r>
              <a:rPr sz="20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nhận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" y="1006688"/>
            <a:ext cx="8426450" cy="434340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381000" indent="-342900" algn="just">
              <a:lnSpc>
                <a:spcPct val="100000"/>
              </a:lnSpc>
              <a:spcBef>
                <a:spcPts val="1185"/>
              </a:spcBef>
              <a:buFont typeface="Arial"/>
              <a:buChar char="•"/>
              <a:tabLst>
                <a:tab pos="38100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2019_nCoV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781685" lvl="1" indent="-287020" algn="just">
              <a:lnSpc>
                <a:spcPct val="100000"/>
              </a:lnSpc>
              <a:spcBef>
                <a:spcPts val="930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beta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coronavirus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cùng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nhóm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với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SARS_CoV,</a:t>
            </a:r>
            <a:endParaRPr sz="2400">
              <a:latin typeface="Calibri"/>
              <a:cs typeface="Calibri"/>
            </a:endParaRPr>
          </a:p>
          <a:p>
            <a:pPr marL="781685" marR="45085" lvl="1" indent="-287020" algn="just">
              <a:lnSpc>
                <a:spcPct val="100000"/>
              </a:lnSpc>
              <a:spcBef>
                <a:spcPts val="900"/>
              </a:spcBef>
              <a:buFont typeface="Arial"/>
              <a:buChar char="–"/>
              <a:tabLst>
                <a:tab pos="78232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Ca đầu tiên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trên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người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vào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ngày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31/12/2019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tại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thành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phố 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Vũ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Hán thuộc tỉnh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Hồ Bắc –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Trung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Quốc.</a:t>
            </a:r>
            <a:endParaRPr sz="2400">
              <a:latin typeface="Calibri"/>
              <a:cs typeface="Calibri"/>
            </a:endParaRPr>
          </a:p>
          <a:p>
            <a:pPr marL="781685" marR="43815" lvl="1" indent="-287020" algn="just">
              <a:lnSpc>
                <a:spcPct val="100000"/>
              </a:lnSpc>
              <a:spcBef>
                <a:spcPts val="900"/>
              </a:spcBef>
              <a:buFont typeface="Arial"/>
              <a:buChar char="–"/>
              <a:tabLst>
                <a:tab pos="78232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Ổ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dịch được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cho là từ một chợ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hải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sản, nơi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buôn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bán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rất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nhiều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loại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động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vật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hoang dã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vật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chủ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được cho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dơi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và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rắn.</a:t>
            </a:r>
            <a:endParaRPr sz="2400">
              <a:latin typeface="Calibri"/>
              <a:cs typeface="Calibri"/>
            </a:endParaRPr>
          </a:p>
          <a:p>
            <a:pPr marL="781685" marR="43180" lvl="1" indent="-287020" algn="just">
              <a:lnSpc>
                <a:spcPct val="100000"/>
              </a:lnSpc>
              <a:spcBef>
                <a:spcPts val="905"/>
              </a:spcBef>
              <a:buFont typeface="Arial"/>
              <a:buChar char="–"/>
              <a:tabLst>
                <a:tab pos="78232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Giải trình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tự gen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cho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thấy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mức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độ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tương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đồng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với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bộ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gen  SARS-CoV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85% </a:t>
            </a:r>
            <a:r>
              <a:rPr sz="2400" spc="-7" baseline="24305" dirty="0">
                <a:solidFill>
                  <a:srgbClr val="FFFF00"/>
                </a:solidFill>
                <a:latin typeface="Calibri"/>
                <a:cs typeface="Calibri"/>
              </a:rPr>
              <a:t>[3]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. 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tương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đồng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với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chủng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coronavirus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phân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lập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từ dơi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96%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7" baseline="24305" dirty="0">
                <a:solidFill>
                  <a:srgbClr val="FFFF00"/>
                </a:solidFill>
                <a:latin typeface="Calibri"/>
                <a:cs typeface="Calibri"/>
              </a:rPr>
              <a:t>[6]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2914" y="278714"/>
            <a:ext cx="213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Đại</a:t>
            </a:r>
            <a:r>
              <a:rPr spc="-70" dirty="0"/>
              <a:t> </a:t>
            </a:r>
            <a:r>
              <a:rPr spc="-5" dirty="0"/>
              <a:t>cương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4507" y="6420103"/>
            <a:ext cx="439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[3].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Zhu, </a:t>
            </a: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N., </a:t>
            </a:r>
            <a:r>
              <a:rPr sz="1800" i="1" spc="-30" dirty="0">
                <a:solidFill>
                  <a:srgbClr val="FFFF00"/>
                </a:solidFill>
                <a:latin typeface="Calibri"/>
                <a:cs typeface="Calibri"/>
              </a:rPr>
              <a:t>D.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Zhang (2020); </a:t>
            </a: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[6]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Zhou, </a:t>
            </a: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i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(2020)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6958" y="352171"/>
            <a:ext cx="79324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3840" marR="5080" indent="-231775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Calibri"/>
                <a:cs typeface="Calibri"/>
              </a:rPr>
              <a:t>Tính </a:t>
            </a:r>
            <a:r>
              <a:rPr sz="3000" b="1" dirty="0">
                <a:latin typeface="Calibri"/>
                <a:cs typeface="Calibri"/>
              </a:rPr>
              <a:t>đến 21h </a:t>
            </a:r>
            <a:r>
              <a:rPr sz="3000" b="1" spc="-25" dirty="0">
                <a:latin typeface="Calibri"/>
                <a:cs typeface="Calibri"/>
              </a:rPr>
              <a:t>ngày </a:t>
            </a:r>
            <a:r>
              <a:rPr sz="3000" b="1" dirty="0">
                <a:latin typeface="Calibri"/>
                <a:cs typeface="Calibri"/>
              </a:rPr>
              <a:t>29/01/2020 </a:t>
            </a:r>
            <a:r>
              <a:rPr sz="3000" b="1" spc="-5" dirty="0">
                <a:latin typeface="Calibri"/>
                <a:cs typeface="Calibri"/>
              </a:rPr>
              <a:t>có </a:t>
            </a:r>
            <a:r>
              <a:rPr sz="3000" b="1" spc="-10" dirty="0">
                <a:latin typeface="Calibri"/>
                <a:cs typeface="Calibri"/>
              </a:rPr>
              <a:t>tổng </a:t>
            </a:r>
            <a:r>
              <a:rPr sz="3000" b="1" spc="-5" dirty="0">
                <a:latin typeface="Calibri"/>
                <a:cs typeface="Calibri"/>
              </a:rPr>
              <a:t>cộng </a:t>
            </a:r>
            <a:r>
              <a:rPr sz="3000" b="1" dirty="0">
                <a:latin typeface="Calibri"/>
                <a:cs typeface="Calibri"/>
              </a:rPr>
              <a:t>7.783  </a:t>
            </a:r>
            <a:r>
              <a:rPr sz="3000" b="1" spc="-5" dirty="0">
                <a:latin typeface="Calibri"/>
                <a:cs typeface="Calibri"/>
              </a:rPr>
              <a:t>ca khẳng định, </a:t>
            </a:r>
            <a:r>
              <a:rPr sz="3000" b="1" dirty="0">
                <a:latin typeface="Calibri"/>
                <a:cs typeface="Calibri"/>
              </a:rPr>
              <a:t>tử </a:t>
            </a:r>
            <a:r>
              <a:rPr sz="3000" b="1" spc="-10" dirty="0">
                <a:latin typeface="Calibri"/>
                <a:cs typeface="Calibri"/>
              </a:rPr>
              <a:t>vong </a:t>
            </a:r>
            <a:r>
              <a:rPr sz="3000" b="1" dirty="0">
                <a:latin typeface="Calibri"/>
                <a:cs typeface="Calibri"/>
              </a:rPr>
              <a:t>170 </a:t>
            </a:r>
            <a:r>
              <a:rPr sz="3000" b="1" spc="-10" dirty="0">
                <a:latin typeface="Calibri"/>
                <a:cs typeface="Calibri"/>
              </a:rPr>
              <a:t>ca, </a:t>
            </a:r>
            <a:r>
              <a:rPr sz="3000" b="1" spc="-15" dirty="0">
                <a:latin typeface="Calibri"/>
                <a:cs typeface="Calibri"/>
              </a:rPr>
              <a:t>xuất </a:t>
            </a:r>
            <a:r>
              <a:rPr sz="3000" b="1" spc="-5" dirty="0">
                <a:latin typeface="Calibri"/>
                <a:cs typeface="Calibri"/>
              </a:rPr>
              <a:t>viện </a:t>
            </a:r>
            <a:r>
              <a:rPr sz="3000" b="1" dirty="0">
                <a:latin typeface="Calibri"/>
                <a:cs typeface="Calibri"/>
              </a:rPr>
              <a:t>133</a:t>
            </a:r>
            <a:r>
              <a:rPr sz="3000" b="1" spc="-10" dirty="0">
                <a:latin typeface="Calibri"/>
                <a:cs typeface="Calibri"/>
              </a:rPr>
              <a:t> </a:t>
            </a:r>
            <a:r>
              <a:rPr sz="3000" b="1" spc="-5" dirty="0">
                <a:latin typeface="Calibri"/>
                <a:cs typeface="Calibri"/>
              </a:rPr>
              <a:t>ca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pc="-35" dirty="0"/>
              <a:t>Trung </a:t>
            </a:r>
            <a:r>
              <a:rPr dirty="0"/>
              <a:t>Quốc</a:t>
            </a:r>
            <a:r>
              <a:rPr spc="-5" dirty="0"/>
              <a:t> </a:t>
            </a:r>
            <a:r>
              <a:rPr dirty="0"/>
              <a:t>7.678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875155" algn="l"/>
              </a:tabLst>
            </a:pPr>
            <a:r>
              <a:rPr spc="-10" dirty="0"/>
              <a:t>Germany:	</a:t>
            </a:r>
            <a:r>
              <a:rPr dirty="0"/>
              <a:t>4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793875" algn="l"/>
              </a:tabLst>
            </a:pPr>
            <a:r>
              <a:rPr spc="-5" dirty="0"/>
              <a:t>Thailand:	</a:t>
            </a:r>
            <a:r>
              <a:rPr dirty="0"/>
              <a:t>14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397635" algn="l"/>
              </a:tabLst>
            </a:pPr>
            <a:r>
              <a:rPr dirty="0"/>
              <a:t>Japan:	</a:t>
            </a:r>
            <a:r>
              <a:rPr spc="-5" dirty="0"/>
              <a:t>11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2111375" algn="l"/>
              </a:tabLst>
            </a:pPr>
            <a:r>
              <a:rPr spc="-5" dirty="0"/>
              <a:t>Hong</a:t>
            </a:r>
            <a:r>
              <a:rPr dirty="0"/>
              <a:t> </a:t>
            </a:r>
            <a:r>
              <a:rPr spc="-15" dirty="0"/>
              <a:t>Kong:	</a:t>
            </a:r>
            <a:r>
              <a:rPr spc="-5" dirty="0"/>
              <a:t>10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2061210" algn="l"/>
                <a:tab pos="3622040" algn="l"/>
              </a:tabLst>
            </a:pPr>
            <a:r>
              <a:rPr spc="-5" dirty="0"/>
              <a:t>Sin</a:t>
            </a:r>
            <a:r>
              <a:rPr spc="-50" dirty="0"/>
              <a:t>g</a:t>
            </a:r>
            <a:r>
              <a:rPr dirty="0"/>
              <a:t>apo</a:t>
            </a:r>
            <a:r>
              <a:rPr spc="-40" dirty="0"/>
              <a:t>r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:	10</a:t>
            </a:r>
            <a:r>
              <a:rPr spc="-215" dirty="0"/>
              <a:t>T</a:t>
            </a:r>
            <a:r>
              <a:rPr dirty="0"/>
              <a:t>ai</a:t>
            </a:r>
            <a:r>
              <a:rPr spc="-30" dirty="0"/>
              <a:t>w</a:t>
            </a:r>
            <a:r>
              <a:rPr dirty="0"/>
              <a:t>an:	8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823085" algn="l"/>
              </a:tabLst>
            </a:pPr>
            <a:r>
              <a:rPr spc="-15" dirty="0"/>
              <a:t>Australia:	</a:t>
            </a:r>
            <a:r>
              <a:rPr dirty="0"/>
              <a:t>7</a:t>
            </a: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  <a:tab pos="1544320" algn="l"/>
              </a:tabLst>
            </a:pPr>
            <a:r>
              <a:rPr spc="-5" dirty="0"/>
              <a:t>Macau:	</a:t>
            </a:r>
            <a:r>
              <a:rPr dirty="0"/>
              <a:t>7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904364" algn="l"/>
              </a:tabLst>
            </a:pPr>
            <a:r>
              <a:rPr spc="-10" dirty="0"/>
              <a:t>Malaysia</a:t>
            </a:r>
            <a:r>
              <a:rPr spc="-20" dirty="0"/>
              <a:t> </a:t>
            </a:r>
            <a:r>
              <a:rPr dirty="0"/>
              <a:t>:	7</a:t>
            </a: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  <a:tab pos="1529080" algn="l"/>
              </a:tabLst>
            </a:pPr>
            <a:r>
              <a:rPr spc="-15" dirty="0"/>
              <a:t>France:	</a:t>
            </a:r>
            <a:r>
              <a:rPr dirty="0"/>
              <a:t>5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60189" y="1537842"/>
            <a:ext cx="3746500" cy="3729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97980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US:	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29235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South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Korea:	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559175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Uni</a:t>
            </a: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ed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7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ab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 E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mi</a:t>
            </a:r>
            <a:r>
              <a:rPr sz="2700" spc="-6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es:	4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63576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Canada:	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777364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Vietnam:	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2005964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Cambodia:	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62052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Finland:	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1416050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Nepal:	1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837055" algn="l"/>
              </a:tabLst>
            </a:pP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Sri</a:t>
            </a:r>
            <a:r>
              <a:rPr sz="27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Lanka:	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5147" y="809955"/>
            <a:ext cx="749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5147" y="1179321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147" y="1548130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5147" y="1916938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5147" y="2286126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147" y="2654935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147" y="3023743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5147" y="3392246"/>
            <a:ext cx="749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147" y="3728694"/>
            <a:ext cx="74930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5147" y="4331589"/>
            <a:ext cx="74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5147" y="4700777"/>
            <a:ext cx="74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5147" y="5069585"/>
            <a:ext cx="74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5147" y="5438343"/>
            <a:ext cx="74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5147" y="5807151"/>
            <a:ext cx="74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147" y="6176264"/>
            <a:ext cx="74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94661" y="809955"/>
            <a:ext cx="749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994661" y="1179321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94661" y="1548130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94661" y="1916938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94661" y="2286126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94661" y="2654935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994661" y="3023743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994661" y="3359063"/>
            <a:ext cx="74930" cy="4286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94661" y="3962780"/>
            <a:ext cx="74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994661" y="207365"/>
            <a:ext cx="1724025" cy="411670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6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55600" marR="291465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Sichuan</a:t>
            </a:r>
            <a:r>
              <a:rPr sz="11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142;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355600" marR="323215">
              <a:lnSpc>
                <a:spcPct val="100000"/>
              </a:lnSpc>
              <a:spcBef>
                <a:spcPts val="26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Jiangsu</a:t>
            </a:r>
            <a:r>
              <a:rPr sz="1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55600" marR="437515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129;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Beijing</a:t>
            </a:r>
            <a:r>
              <a:rPr sz="1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111;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355600" marR="215900">
              <a:lnSpc>
                <a:spcPct val="100000"/>
              </a:lnSpc>
              <a:spcBef>
                <a:spcPts val="26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Shanghai</a:t>
            </a:r>
            <a:r>
              <a:rPr sz="11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101;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Fujian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r>
              <a:rPr sz="11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55600" marR="437515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101;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55600" marR="273050">
              <a:lnSpc>
                <a:spcPct val="100000"/>
              </a:lnSpc>
              <a:spcBef>
                <a:spcPts val="26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Guangxi</a:t>
            </a:r>
            <a:r>
              <a:rPr sz="11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9747" y="207365"/>
            <a:ext cx="1824989" cy="616267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Hubei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r>
              <a:rPr sz="1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81000" marR="328930" indent="-342900">
              <a:lnSpc>
                <a:spcPct val="110000"/>
              </a:lnSpc>
              <a:spcBef>
                <a:spcPts val="13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4.586;  Deaths: 162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Zhejiang</a:t>
            </a:r>
            <a:r>
              <a:rPr sz="1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endParaRPr sz="11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81000" marR="513715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428;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81000" marR="158115">
              <a:lnSpc>
                <a:spcPct val="100000"/>
              </a:lnSpc>
              <a:spcBef>
                <a:spcPts val="26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Guangdong</a:t>
            </a:r>
            <a:r>
              <a:rPr sz="11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311;</a:t>
            </a:r>
            <a:endParaRPr sz="11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81000" marR="445134">
              <a:lnSpc>
                <a:spcPct val="110000"/>
              </a:lnSpc>
              <a:spcBef>
                <a:spcPts val="13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Henan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  Confirmed: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278;</a:t>
            </a:r>
            <a:endParaRPr sz="11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  <a:p>
            <a:pPr marL="381000" marR="440055">
              <a:lnSpc>
                <a:spcPct val="100000"/>
              </a:lnSpc>
              <a:spcBef>
                <a:spcPts val="260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Hunan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277;</a:t>
            </a:r>
            <a:endParaRPr sz="11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  <a:spcBef>
                <a:spcPts val="260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Anhui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r>
              <a:rPr sz="1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81000" marR="513715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200;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  <a:spcBef>
                <a:spcPts val="26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Chongqing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tabLst>
                <a:tab pos="173736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	</a:t>
            </a:r>
            <a:r>
              <a:rPr sz="1650" baseline="-1262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-12626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265"/>
              </a:spcBef>
              <a:tabLst>
                <a:tab pos="173736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165;	</a:t>
            </a:r>
            <a:r>
              <a:rPr sz="1650" baseline="-1262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-12626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81000" marR="432434">
              <a:lnSpc>
                <a:spcPct val="110000"/>
              </a:lnSpc>
              <a:spcBef>
                <a:spcPts val="13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Jiangxi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  Confirmed: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162;</a:t>
            </a:r>
            <a:endParaRPr sz="11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81000" marR="246379">
              <a:lnSpc>
                <a:spcPct val="100000"/>
              </a:lnSpc>
              <a:spcBef>
                <a:spcPts val="26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Shandong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81000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145;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94661" y="4734305"/>
            <a:ext cx="143573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65;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Shaanxi</a:t>
            </a:r>
            <a:r>
              <a:rPr sz="11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94661" y="5807140"/>
            <a:ext cx="1685925" cy="629920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55;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Hainan</a:t>
            </a:r>
            <a:r>
              <a:rPr sz="11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95827" y="207365"/>
            <a:ext cx="1219200" cy="59563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6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43;  Deaths: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95827" y="1548130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95827" y="945235"/>
            <a:ext cx="1471295" cy="96456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36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55600" marR="25654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</a:t>
            </a:r>
            <a:r>
              <a:rPr sz="11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43;  Deaths: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  <a:spcBef>
                <a:spcPts val="26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Liaoning</a:t>
            </a:r>
            <a:r>
              <a:rPr sz="11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38727" y="2117801"/>
            <a:ext cx="10248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Shanxi</a:t>
            </a:r>
            <a:r>
              <a:rPr sz="11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38727" y="2286126"/>
            <a:ext cx="3886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95827" y="2454376"/>
            <a:ext cx="1673225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35;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38727" y="2688463"/>
            <a:ext cx="1033144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Tianjin</a:t>
            </a:r>
            <a:r>
              <a:rPr sz="11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038727" y="2856102"/>
            <a:ext cx="38862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695827" y="3258134"/>
            <a:ext cx="1685925" cy="932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Gansu</a:t>
            </a:r>
            <a:r>
              <a:rPr sz="11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26;</a:t>
            </a:r>
            <a:r>
              <a:rPr sz="11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55600" marR="349885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Inner Mongolia  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r>
              <a:rPr sz="11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12161" y="4331589"/>
            <a:ext cx="148399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78; Deaths: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-2777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-27777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38727" y="4398645"/>
            <a:ext cx="12560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Jilin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r>
              <a:rPr sz="11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12161" y="4532452"/>
            <a:ext cx="14839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Hebei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r>
              <a:rPr sz="1100" spc="-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-2777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-27777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95827" y="4801361"/>
            <a:ext cx="144843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Xinjiang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95827" y="5371338"/>
            <a:ext cx="9417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Thailand)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969261" y="5438952"/>
            <a:ext cx="1839595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56; Deaths: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-40404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-40404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Yunnan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695827" y="5773623"/>
            <a:ext cx="146050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Guizhou</a:t>
            </a:r>
            <a:r>
              <a:rPr sz="11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95340" y="240283"/>
            <a:ext cx="1417955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Ningxia</a:t>
            </a:r>
            <a:r>
              <a:rPr sz="11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95827" y="809955"/>
            <a:ext cx="177418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Heilongjiang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r>
              <a:rPr sz="1100" spc="-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738240" y="809955"/>
            <a:ext cx="43751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Japan)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738240" y="1212850"/>
            <a:ext cx="1030605" cy="3613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Hong Kong</a:t>
            </a:r>
            <a:r>
              <a:rPr sz="11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Hong  Kong)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70427" y="1884080"/>
            <a:ext cx="1837689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39; Deaths: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-2777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-27777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08040" y="2386711"/>
            <a:ext cx="495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95340" y="2554960"/>
            <a:ext cx="74930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670427" y="3024727"/>
            <a:ext cx="1837689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27; Deaths: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2777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27777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395340" y="3158839"/>
            <a:ext cx="74930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395340" y="3728694"/>
            <a:ext cx="74930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670427" y="4197477"/>
            <a:ext cx="183768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16; Deaths: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1262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12626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395340" y="4365116"/>
            <a:ext cx="74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013327" y="4599508"/>
            <a:ext cx="148209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14; Deaths: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1262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12626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395340" y="4767834"/>
            <a:ext cx="74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670427" y="5170170"/>
            <a:ext cx="183768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14; Deaths: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1262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12626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395340" y="5337809"/>
            <a:ext cx="749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395340" y="2152624"/>
            <a:ext cx="1614805" cy="3378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Taiwan 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Taiwan)  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8;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Macau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Macau)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7;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Malaysia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)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7;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Qinghai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6;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France)</a:t>
            </a:r>
            <a:endParaRPr sz="1100">
              <a:latin typeface="Calibri"/>
              <a:cs typeface="Calibri"/>
            </a:endParaRPr>
          </a:p>
          <a:p>
            <a:pPr marL="355600" marR="5080">
              <a:lnSpc>
                <a:spcPct val="12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5;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South Korea)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4;</a:t>
            </a:r>
            <a:r>
              <a:rPr sz="11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55600" marR="5080">
              <a:lnSpc>
                <a:spcPct val="110000"/>
              </a:lnSpc>
              <a:spcBef>
                <a:spcPts val="13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New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South Wales  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Australia)  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4;</a:t>
            </a:r>
            <a:r>
              <a:rPr sz="11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0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Bavaria</a:t>
            </a:r>
            <a:r>
              <a:rPr sz="11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Germany)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013327" y="5572455"/>
            <a:ext cx="148209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14; Deaths: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1262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12626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5738240" y="5538927"/>
            <a:ext cx="12719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4;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395340" y="5707552"/>
            <a:ext cx="1658620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United Arab</a:t>
            </a:r>
            <a:r>
              <a:rPr sz="110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Emirates)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695827" y="6142735"/>
            <a:ext cx="177418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12; Deaths: </a:t>
            </a: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738240" y="5907723"/>
            <a:ext cx="1271905" cy="42925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4;</a:t>
            </a:r>
            <a:r>
              <a:rPr sz="11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California</a:t>
            </a:r>
            <a:r>
              <a:rPr sz="11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US)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369940" y="609091"/>
            <a:ext cx="1839595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12; Deaths: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-1262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-12626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096506" y="843483"/>
            <a:ext cx="749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369940" y="978763"/>
            <a:ext cx="1839595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11; Deaths: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-12626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-12626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096506" y="1246377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96506" y="1447545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369940" y="1548739"/>
            <a:ext cx="1839595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810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10; Deaths: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-2777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-27777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Singapore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096506" y="1849882"/>
            <a:ext cx="74930" cy="193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12840" y="1983689"/>
            <a:ext cx="148399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10; Deaths: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baseline="-27777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650" baseline="-27777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096506" y="2219680"/>
            <a:ext cx="74930" cy="163512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096506" y="3996918"/>
            <a:ext cx="74930" cy="163512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109206" y="5639511"/>
            <a:ext cx="49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096506" y="207365"/>
            <a:ext cx="1682114" cy="56261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2;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Vietnam)</a:t>
            </a:r>
            <a:endParaRPr sz="1100">
              <a:latin typeface="Calibri"/>
              <a:cs typeface="Calibri"/>
            </a:endParaRPr>
          </a:p>
          <a:p>
            <a:pPr marL="355600" marR="72390">
              <a:lnSpc>
                <a:spcPts val="1580"/>
              </a:lnSpc>
              <a:spcBef>
                <a:spcPts val="100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Ontario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Canada)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2;</a:t>
            </a:r>
            <a:r>
              <a:rPr sz="11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  <a:p>
            <a:pPr marL="355600" marR="12700">
              <a:lnSpc>
                <a:spcPts val="1580"/>
              </a:lnSpc>
              <a:spcBef>
                <a:spcPts val="15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Victoria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Australia)  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2;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Tibet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Mainland</a:t>
            </a:r>
            <a:r>
              <a:rPr sz="11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China)  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Washington</a:t>
            </a:r>
            <a:r>
              <a:rPr sz="1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US)</a:t>
            </a:r>
            <a:endParaRPr sz="1100">
              <a:latin typeface="Calibri"/>
              <a:cs typeface="Calibri"/>
            </a:endParaRPr>
          </a:p>
          <a:p>
            <a:pPr marL="355600" marR="72390">
              <a:lnSpc>
                <a:spcPts val="1580"/>
              </a:lnSpc>
              <a:spcBef>
                <a:spcPts val="2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Illinois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US)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Arizona 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US) 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Nepal)</a:t>
            </a:r>
            <a:endParaRPr sz="1100">
              <a:latin typeface="Calibri"/>
              <a:cs typeface="Calibri"/>
            </a:endParaRPr>
          </a:p>
          <a:p>
            <a:pPr marL="355600" marR="72390">
              <a:lnSpc>
                <a:spcPct val="110000"/>
              </a:lnSpc>
              <a:spcBef>
                <a:spcPts val="5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British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Columbia  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Canada)</a:t>
            </a:r>
            <a:endParaRPr sz="1100">
              <a:latin typeface="Calibri"/>
              <a:cs typeface="Calibri"/>
            </a:endParaRPr>
          </a:p>
          <a:p>
            <a:pPr marL="355600" marR="72390">
              <a:lnSpc>
                <a:spcPct val="120000"/>
              </a:lnSpc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Cambodia)  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Sri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Lanka)</a:t>
            </a:r>
            <a:endParaRPr sz="1100">
              <a:latin typeface="Calibri"/>
              <a:cs typeface="Calibri"/>
            </a:endParaRPr>
          </a:p>
          <a:p>
            <a:pPr marL="355600" marR="5080">
              <a:lnSpc>
                <a:spcPct val="120000"/>
              </a:lnSpc>
              <a:spcBef>
                <a:spcPts val="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Queensland</a:t>
            </a:r>
            <a:r>
              <a:rPr sz="11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Australia)  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1;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  </a:t>
            </a:r>
            <a:r>
              <a:rPr sz="1100" b="1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Finland)</a:t>
            </a:r>
            <a:endParaRPr sz="11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265"/>
              </a:spcBef>
            </a:pP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Confirmed: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1;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Deaths: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096506" y="5840374"/>
            <a:ext cx="7493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FFFFFF"/>
                </a:solidFill>
                <a:latin typeface="Arial"/>
                <a:cs typeface="Arial"/>
              </a:rPr>
              <a:t>•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980" y="461899"/>
            <a:ext cx="5638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Nhận định tình </a:t>
            </a:r>
            <a:r>
              <a:rPr sz="4400" spc="-5" dirty="0"/>
              <a:t>hình</a:t>
            </a:r>
            <a:r>
              <a:rPr sz="4400" spc="-60" dirty="0"/>
              <a:t> </a:t>
            </a:r>
            <a:r>
              <a:rPr sz="4400" spc="-5" dirty="0"/>
              <a:t>dịch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936230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Tình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hình dịch bệnh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trở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thành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vấn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đề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32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tế</a:t>
            </a:r>
            <a:endParaRPr sz="3200">
              <a:latin typeface="Calibri"/>
              <a:cs typeface="Calibri"/>
            </a:endParaRPr>
          </a:p>
          <a:p>
            <a:pPr marL="355600" marR="508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khẩn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cấp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tại </a:t>
            </a:r>
            <a:r>
              <a:rPr sz="3200" spc="-45" dirty="0">
                <a:solidFill>
                  <a:srgbClr val="FFFFFF"/>
                </a:solidFill>
                <a:latin typeface="Calibri"/>
                <a:cs typeface="Calibri"/>
              </a:rPr>
              <a:t>Trung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quốc,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nguy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cơ 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gây </a:t>
            </a:r>
            <a:r>
              <a:rPr sz="3200" spc="-35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đại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dịch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toàn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cầu.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1342" y="5646216"/>
            <a:ext cx="7882890" cy="9334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065" marR="5080" algn="ctr">
              <a:lnSpc>
                <a:spcPct val="98800"/>
              </a:lnSpc>
              <a:spcBef>
                <a:spcPts val="130"/>
              </a:spcBef>
            </a:pP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Thủ tướng </a:t>
            </a:r>
            <a:r>
              <a:rPr sz="2000" i="1" spc="-30" dirty="0">
                <a:solidFill>
                  <a:srgbClr val="FFFFFF"/>
                </a:solidFill>
                <a:latin typeface="Arial"/>
                <a:cs typeface="Arial"/>
              </a:rPr>
              <a:t>Trung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Quốc Lý Khắc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Cường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tới thăm bệnh viện Jinyintan</a:t>
            </a:r>
            <a:r>
              <a:rPr sz="2000" i="1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ở 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Vũ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Hán, Hồ Bắc để chỉ đạo tình hình đối phó với </a:t>
            </a:r>
            <a:r>
              <a:rPr sz="2000" i="1" spc="-5" dirty="0">
                <a:solidFill>
                  <a:srgbClr val="FFFFFF"/>
                </a:solidFill>
                <a:latin typeface="Arial"/>
                <a:cs typeface="Arial"/>
              </a:rPr>
              <a:t>dịch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bệnh viêm phổi  do virus</a:t>
            </a:r>
            <a:r>
              <a:rPr sz="20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FFFFFF"/>
                </a:solidFill>
                <a:latin typeface="Arial"/>
                <a:cs typeface="Arial"/>
              </a:rPr>
              <a:t>corona.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4796" y="342900"/>
            <a:ext cx="7313676" cy="5192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1718" y="5319776"/>
            <a:ext cx="7961630" cy="79756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48895" marR="5080" indent="-36830">
              <a:lnSpc>
                <a:spcPts val="2830"/>
              </a:lnSpc>
              <a:spcBef>
                <a:spcPts val="535"/>
              </a:spcBef>
            </a:pPr>
            <a:r>
              <a:rPr sz="2700" i="1" spc="-5" dirty="0">
                <a:solidFill>
                  <a:srgbClr val="FFFFFF"/>
                </a:solidFill>
                <a:latin typeface="Arial"/>
                <a:cs typeface="Arial"/>
              </a:rPr>
              <a:t>Vũ Hán đang gấp </a:t>
            </a:r>
            <a:r>
              <a:rPr sz="2700" i="1" dirty="0">
                <a:solidFill>
                  <a:srgbClr val="FFFFFF"/>
                </a:solidFill>
                <a:latin typeface="Arial"/>
                <a:cs typeface="Arial"/>
              </a:rPr>
              <a:t>rút xây </a:t>
            </a:r>
            <a:r>
              <a:rPr sz="2700" i="1" spc="-5" dirty="0">
                <a:solidFill>
                  <a:srgbClr val="FFFFFF"/>
                </a:solidFill>
                <a:latin typeface="Arial"/>
                <a:cs typeface="Arial"/>
              </a:rPr>
              <a:t>dựng </a:t>
            </a:r>
            <a:r>
              <a:rPr sz="2700" i="1" dirty="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sz="2700" i="1" spc="-5" dirty="0">
                <a:solidFill>
                  <a:srgbClr val="FFFFFF"/>
                </a:solidFill>
                <a:latin typeface="Arial"/>
                <a:cs typeface="Arial"/>
              </a:rPr>
              <a:t>bệnh </a:t>
            </a:r>
            <a:r>
              <a:rPr sz="2700" i="1" dirty="0">
                <a:solidFill>
                  <a:srgbClr val="FFFFFF"/>
                </a:solidFill>
                <a:latin typeface="Arial"/>
                <a:cs typeface="Arial"/>
              </a:rPr>
              <a:t>viện </a:t>
            </a:r>
            <a:r>
              <a:rPr sz="2700" i="1" spc="-5" dirty="0">
                <a:solidFill>
                  <a:srgbClr val="FFFFFF"/>
                </a:solidFill>
                <a:latin typeface="Arial"/>
                <a:cs typeface="Arial"/>
              </a:rPr>
              <a:t>dã </a:t>
            </a:r>
            <a:r>
              <a:rPr sz="2700" i="1" dirty="0">
                <a:solidFill>
                  <a:srgbClr val="FFFFFF"/>
                </a:solidFill>
                <a:latin typeface="Arial"/>
                <a:cs typeface="Arial"/>
              </a:rPr>
              <a:t>chiến  mới </a:t>
            </a:r>
            <a:r>
              <a:rPr sz="2700" i="1" spc="-5" dirty="0">
                <a:solidFill>
                  <a:srgbClr val="FFFFFF"/>
                </a:solidFill>
                <a:latin typeface="Arial"/>
                <a:cs typeface="Arial"/>
              </a:rPr>
              <a:t>để </a:t>
            </a:r>
            <a:r>
              <a:rPr sz="2700" i="1" dirty="0">
                <a:solidFill>
                  <a:srgbClr val="FFFFFF"/>
                </a:solidFill>
                <a:latin typeface="Arial"/>
                <a:cs typeface="Arial"/>
              </a:rPr>
              <a:t>cách </a:t>
            </a:r>
            <a:r>
              <a:rPr sz="2700" i="1" spc="-5" dirty="0">
                <a:solidFill>
                  <a:srgbClr val="FFFFFF"/>
                </a:solidFill>
                <a:latin typeface="Arial"/>
                <a:cs typeface="Arial"/>
              </a:rPr>
              <a:t>ly hoàn toàn những người nhiễm</a:t>
            </a:r>
            <a:r>
              <a:rPr sz="2700" i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700" i="1" spc="-5" dirty="0">
                <a:solidFill>
                  <a:srgbClr val="FFFFFF"/>
                </a:solidFill>
                <a:latin typeface="Arial"/>
                <a:cs typeface="Arial"/>
              </a:rPr>
              <a:t>bệnh.</a:t>
            </a:r>
            <a:endParaRPr sz="2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8972" y="274320"/>
            <a:ext cx="7257288" cy="48356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411480"/>
            <a:ext cx="7620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411480"/>
            <a:ext cx="7620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2914" y="278714"/>
            <a:ext cx="213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Đại</a:t>
            </a:r>
            <a:r>
              <a:rPr spc="-70" dirty="0"/>
              <a:t> </a:t>
            </a:r>
            <a:r>
              <a:rPr spc="-5" dirty="0"/>
              <a:t>cương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5874" y="984082"/>
            <a:ext cx="8479790" cy="4780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1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</a:tabLst>
            </a:pPr>
            <a:r>
              <a:rPr sz="3000" b="1" spc="-10" dirty="0">
                <a:solidFill>
                  <a:srgbClr val="FFFFFF"/>
                </a:solidFill>
                <a:latin typeface="Calibri"/>
                <a:cs typeface="Calibri"/>
              </a:rPr>
              <a:t>Coronavirus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nhóm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các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loài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virus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thuộc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họ  </a:t>
            </a:r>
            <a:r>
              <a:rPr sz="3000" i="1" spc="-5" dirty="0">
                <a:solidFill>
                  <a:srgbClr val="FFFFFF"/>
                </a:solidFill>
                <a:latin typeface="Calibri"/>
                <a:cs typeface="Calibri"/>
              </a:rPr>
              <a:t>Coronaviridae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, virus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hệ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gen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ARN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dương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sợi đơn  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kèm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nucleocapsid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đối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xứng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xoắn</a:t>
            </a:r>
            <a:r>
              <a:rPr sz="30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ốc</a:t>
            </a: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10000"/>
              </a:lnSpc>
              <a:spcBef>
                <a:spcPts val="900"/>
              </a:spcBef>
              <a:buFont typeface="Arial"/>
              <a:buChar char="•"/>
              <a:tabLst>
                <a:tab pos="355600" algn="l"/>
              </a:tabLst>
            </a:pPr>
            <a:r>
              <a:rPr sz="3000" i="1" spc="-10" dirty="0">
                <a:solidFill>
                  <a:srgbClr val="FFFFFF"/>
                </a:solidFill>
                <a:latin typeface="Calibri"/>
                <a:cs typeface="Calibri"/>
              </a:rPr>
              <a:t>Coronavirus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thể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gây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bệnh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ở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người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nhiều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loài  động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vật.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Ở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người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chúng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thường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gây 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triệu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chứng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cảm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lạnh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thông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thường,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nhiễm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trùng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mũi, 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xoang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hoặc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cổ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họng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và lây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lan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qua hắt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hơi,</a:t>
            </a:r>
            <a:r>
              <a:rPr sz="3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endParaRPr sz="30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110000"/>
              </a:lnSpc>
              <a:spcBef>
                <a:spcPts val="905"/>
              </a:spcBef>
              <a:buFont typeface="Arial"/>
              <a:buChar char="•"/>
              <a:tabLst>
                <a:tab pos="355600" algn="l"/>
              </a:tabLst>
            </a:pPr>
            <a:r>
              <a:rPr sz="3000" spc="-65" dirty="0">
                <a:solidFill>
                  <a:srgbClr val="FFFFFF"/>
                </a:solidFill>
                <a:latin typeface="Calibri"/>
                <a:cs typeface="Calibri"/>
              </a:rPr>
              <a:t>Tuy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nhiên,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một số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biến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chủng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gây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dịch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thể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dẫn 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đến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bệnh lý viêm phổi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nặng,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dễ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gây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tử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vong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411480"/>
            <a:ext cx="76200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0318" y="461899"/>
            <a:ext cx="75044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Nhận định tình </a:t>
            </a:r>
            <a:r>
              <a:rPr sz="4400" spc="-5" dirty="0"/>
              <a:t>hình </a:t>
            </a:r>
            <a:r>
              <a:rPr sz="4400" spc="-20" dirty="0"/>
              <a:t>tại </a:t>
            </a:r>
            <a:r>
              <a:rPr sz="4400" spc="-10" dirty="0"/>
              <a:t>Việt</a:t>
            </a:r>
            <a:r>
              <a:rPr sz="4400" dirty="0"/>
              <a:t> Nam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8033384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vị trí giáp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biên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giới 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TQ,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giao lưu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rộng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lớn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với </a:t>
            </a:r>
            <a:r>
              <a:rPr sz="3200" spc="25" dirty="0">
                <a:solidFill>
                  <a:srgbClr val="FFFFFF"/>
                </a:solidFill>
                <a:latin typeface="Calibri"/>
                <a:cs typeface="Calibri"/>
              </a:rPr>
              <a:t>TQ,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gồm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cả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đường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bộ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đường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hàng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không,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khách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du</a:t>
            </a:r>
            <a:r>
              <a:rPr sz="3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lịch</a:t>
            </a:r>
            <a:endParaRPr sz="3200">
              <a:latin typeface="Calibri"/>
              <a:cs typeface="Calibri"/>
            </a:endParaRPr>
          </a:p>
          <a:p>
            <a:pPr marL="355600" marR="36703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Đã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5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khẳng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định nhiễm 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nCoV,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trong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đó 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viêm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phổi nặng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thở</a:t>
            </a:r>
            <a:r>
              <a:rPr sz="32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70" dirty="0">
                <a:solidFill>
                  <a:srgbClr val="FFFFFF"/>
                </a:solidFill>
                <a:latin typeface="Calibri"/>
                <a:cs typeface="Calibri"/>
              </a:rPr>
              <a:t>máy.</a:t>
            </a:r>
            <a:endParaRPr sz="3200">
              <a:latin typeface="Calibri"/>
              <a:cs typeface="Calibri"/>
            </a:endParaRPr>
          </a:p>
          <a:p>
            <a:pPr marL="355600" marR="664210" indent="-343535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Có hơn 100 trường hợp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đang được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cách ly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giám</a:t>
            </a:r>
            <a:r>
              <a:rPr sz="3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sát.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006587"/>
            <a:ext cx="8362950" cy="198501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2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Tính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đến thời điểm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hiện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tại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(29/01/2020):</a:t>
            </a:r>
            <a:endParaRPr sz="240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935"/>
              </a:spcBef>
              <a:buClr>
                <a:srgbClr val="FFFFFF"/>
              </a:buClr>
              <a:buFont typeface="Arial"/>
              <a:buChar char="–"/>
              <a:tabLst>
                <a:tab pos="814705" algn="l"/>
              </a:tabLst>
            </a:pPr>
            <a:r>
              <a:rPr dirty="0"/>
              <a:t>	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Tại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Trung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Quốc, sau 30 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ngày,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7783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trường hợp trường hợp nhiễm 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2019_nCoV,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tử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vong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170 trường hợp. Bệnh đã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xuất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hiện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ở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30/31 tỉnh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thành</a:t>
            </a:r>
            <a:r>
              <a:rPr sz="20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phố</a:t>
            </a:r>
            <a:endParaRPr sz="20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900"/>
              </a:spcBef>
              <a:buFont typeface="Arial"/>
              <a:buChar char="–"/>
              <a:tabLst>
                <a:tab pos="75692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Đã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lây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lan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hơn 18 Quốc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gia: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2914" y="278714"/>
            <a:ext cx="213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Đại</a:t>
            </a:r>
            <a:r>
              <a:rPr spc="-70" dirty="0"/>
              <a:t> </a:t>
            </a:r>
            <a:r>
              <a:rPr spc="-5" dirty="0"/>
              <a:t>cương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4507" y="6420103"/>
            <a:ext cx="4395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[3].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Zhu, </a:t>
            </a: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N., </a:t>
            </a:r>
            <a:r>
              <a:rPr sz="1800" i="1" spc="-30" dirty="0">
                <a:solidFill>
                  <a:srgbClr val="FFFF00"/>
                </a:solidFill>
                <a:latin typeface="Calibri"/>
                <a:cs typeface="Calibri"/>
              </a:rPr>
              <a:t>D.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Zhang (2020); </a:t>
            </a: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[6]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Zhou, </a:t>
            </a: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P</a:t>
            </a:r>
            <a:r>
              <a:rPr sz="1800" i="1" spc="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(2020)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42872" y="3104388"/>
            <a:ext cx="5841491" cy="31302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2482" y="173863"/>
            <a:ext cx="44799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Hình </a:t>
            </a:r>
            <a:r>
              <a:rPr sz="3600" dirty="0"/>
              <a:t>ảnh</a:t>
            </a:r>
            <a:r>
              <a:rPr sz="3600" spc="-55" dirty="0"/>
              <a:t> </a:t>
            </a:r>
            <a:r>
              <a:rPr sz="3600" i="1" spc="-10" dirty="0">
                <a:latin typeface="Calibri"/>
                <a:cs typeface="Calibri"/>
              </a:rPr>
              <a:t>coronavirus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600" spc="-15" dirty="0"/>
              <a:t>trên </a:t>
            </a:r>
            <a:r>
              <a:rPr sz="3600" dirty="0"/>
              <a:t>kính </a:t>
            </a:r>
            <a:r>
              <a:rPr sz="3600" spc="-5" dirty="0"/>
              <a:t>hiển </a:t>
            </a:r>
            <a:r>
              <a:rPr sz="3600" dirty="0"/>
              <a:t>vi điện</a:t>
            </a:r>
            <a:r>
              <a:rPr sz="3600" spc="-140" dirty="0"/>
              <a:t> </a:t>
            </a:r>
            <a:r>
              <a:rPr sz="3600" spc="-10" dirty="0"/>
              <a:t>tử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369308" y="4157471"/>
            <a:ext cx="4436364" cy="2439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4508" y="1524000"/>
            <a:ext cx="4927092" cy="2447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6234" y="329564"/>
            <a:ext cx="23533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Đại</a:t>
            </a:r>
            <a:r>
              <a:rPr sz="4400" spc="-75" dirty="0"/>
              <a:t> </a:t>
            </a:r>
            <a:r>
              <a:rPr sz="4400" dirty="0"/>
              <a:t>cương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243904"/>
            <a:ext cx="7973695" cy="468757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1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Đặc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điểm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Coronavirus:</a:t>
            </a:r>
            <a:endParaRPr sz="3200">
              <a:latin typeface="Calibri"/>
              <a:cs typeface="Calibri"/>
            </a:endParaRPr>
          </a:p>
          <a:p>
            <a:pPr marL="756285" marR="334645" lvl="1" indent="-287020">
              <a:lnSpc>
                <a:spcPts val="3020"/>
              </a:lnSpc>
              <a:spcBef>
                <a:spcPts val="73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Hình cầu,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đường kính 125nm. Có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protein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bề 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mặt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lồi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thành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các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gai.</a:t>
            </a:r>
            <a:endParaRPr sz="2800">
              <a:latin typeface="Calibri"/>
              <a:cs typeface="Calibri"/>
            </a:endParaRPr>
          </a:p>
          <a:p>
            <a:pPr marL="756285" marR="380365" lvl="1" indent="-287020">
              <a:lnSpc>
                <a:spcPts val="303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Bên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trong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vỏ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chứa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nucleocapsid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sợi đơn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dương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đối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xứng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xoắn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ốc.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8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Có 4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protein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cấu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trúc:</a:t>
            </a:r>
            <a:endParaRPr sz="2800">
              <a:latin typeface="Calibri"/>
              <a:cs typeface="Calibri"/>
            </a:endParaRPr>
          </a:p>
          <a:p>
            <a:pPr marL="1155700" lvl="2" indent="-229235">
              <a:lnSpc>
                <a:spcPts val="2735"/>
              </a:lnSpc>
              <a:spcBef>
                <a:spcPts val="31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Spike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(S)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tạo cấu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trúc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gai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trên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bề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mặt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của virus giúp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gắn</a:t>
            </a:r>
            <a:endParaRPr sz="2400">
              <a:latin typeface="Calibri"/>
              <a:cs typeface="Calibri"/>
            </a:endParaRPr>
          </a:p>
          <a:p>
            <a:pPr marL="1155700">
              <a:lnSpc>
                <a:spcPts val="2735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virus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vào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TB niêm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mạc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vật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chủ.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Membran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(M)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tạo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hình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cầu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cho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virus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85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Envelope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(E)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giúp virus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xâm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nhập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vào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TB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vật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chủ</a:t>
            </a:r>
            <a:endParaRPr sz="24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290"/>
              </a:spcBef>
              <a:buFont typeface="Arial"/>
              <a:buChar char="•"/>
              <a:tabLst>
                <a:tab pos="115633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Nucleocapsid (N)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giúp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đóng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gói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bộ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gen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virus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2914" y="225933"/>
            <a:ext cx="213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Đại</a:t>
            </a:r>
            <a:r>
              <a:rPr spc="-70" dirty="0"/>
              <a:t> </a:t>
            </a:r>
            <a:r>
              <a:rPr spc="-5" dirty="0"/>
              <a:t>cương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39939"/>
            <a:ext cx="8025130" cy="507492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Cơ chế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lây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lan</a:t>
            </a:r>
            <a:endParaRPr sz="2400">
              <a:latin typeface="Calibri"/>
              <a:cs typeface="Calibri"/>
            </a:endParaRPr>
          </a:p>
          <a:p>
            <a:pPr marL="756285" marR="107950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Người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bệnh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ho,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hắt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hơi, nói chuyện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phát tán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virus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qua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các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giọt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nhỏ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Người nhiễm hít phải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giọt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nhỏ,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tiếp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xúc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bề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mặt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vấy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bẩn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  <a:tab pos="7526655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Lây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qua niêm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mạc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mắt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bị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tiếp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xúc giọt nhỏ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mang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virus	?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Hoạt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động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của virus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trong cơ</a:t>
            </a: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thể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rotein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gắn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vào thụ thể trên màng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TB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niêm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mạc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5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Virus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“bơm”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bộ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gen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của chúng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vào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nội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bào.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00"/>
              </a:spcBef>
              <a:buChar char="–"/>
              <a:tabLst>
                <a:tab pos="756920" algn="l"/>
              </a:tabLst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RNA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virus </a:t>
            </a:r>
            <a:r>
              <a:rPr sz="2400" spc="10" dirty="0">
                <a:solidFill>
                  <a:srgbClr val="FFFFFF"/>
                </a:solidFill>
                <a:latin typeface="Calibri"/>
                <a:cs typeface="Calibri"/>
              </a:rPr>
              <a:t>“bắt”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TB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tổng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hợp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protein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virus,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ARN</a:t>
            </a:r>
            <a:r>
              <a:rPr sz="2400"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con.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lắp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ráp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thành virus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đi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màng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TB phóng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thích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ra</a:t>
            </a:r>
            <a:r>
              <a:rPr sz="24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ngoài</a:t>
            </a:r>
            <a:endParaRPr sz="24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Quá trình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nhiễm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virus khởi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phát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quá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trình viêm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gây</a:t>
            </a:r>
            <a:r>
              <a:rPr sz="24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tổn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thương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tạng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(phổi)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kích thích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sinh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miễn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dịch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loại bỏ</a:t>
            </a:r>
            <a:r>
              <a:rPr sz="24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virus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8319" y="6039408"/>
            <a:ext cx="4128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Quá trình virus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nhân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lên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trong</a:t>
            </a:r>
            <a:r>
              <a:rPr sz="24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TB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3288" y="224027"/>
            <a:ext cx="4878323" cy="5972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6110" y="784936"/>
            <a:ext cx="2807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0" dirty="0">
                <a:solidFill>
                  <a:srgbClr val="FFFF00"/>
                </a:solidFill>
              </a:rPr>
              <a:t>Yếu </a:t>
            </a:r>
            <a:r>
              <a:rPr spc="-20" dirty="0">
                <a:solidFill>
                  <a:srgbClr val="FFFF00"/>
                </a:solidFill>
              </a:rPr>
              <a:t>tố </a:t>
            </a:r>
            <a:r>
              <a:rPr spc="-5" dirty="0">
                <a:solidFill>
                  <a:srgbClr val="FFFF00"/>
                </a:solidFill>
              </a:rPr>
              <a:t>dịch</a:t>
            </a:r>
            <a:r>
              <a:rPr spc="15" dirty="0">
                <a:solidFill>
                  <a:srgbClr val="FFFF00"/>
                </a:solidFill>
              </a:rPr>
              <a:t> </a:t>
            </a:r>
            <a:r>
              <a:rPr spc="-50" dirty="0">
                <a:solidFill>
                  <a:srgbClr val="FFFF00"/>
                </a:solidFill>
              </a:rPr>
              <a:t>tễ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109978"/>
            <a:ext cx="8208009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715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Sống hoặc đi du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lịch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tới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vùng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bệnh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nhân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nCoV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trong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vòng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14 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ngày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trước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khi khởi</a:t>
            </a:r>
            <a:r>
              <a:rPr sz="27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phát</a:t>
            </a:r>
            <a:endParaRPr sz="2700">
              <a:latin typeface="Calibri"/>
              <a:cs typeface="Calibri"/>
            </a:endParaRPr>
          </a:p>
          <a:p>
            <a:pPr marL="355600" marR="5715" indent="-34353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mặt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tại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cơ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sở y </a:t>
            </a:r>
            <a:r>
              <a:rPr sz="2700" spc="-25" dirty="0">
                <a:solidFill>
                  <a:srgbClr val="FFFFFF"/>
                </a:solidFill>
                <a:latin typeface="Calibri"/>
                <a:cs typeface="Calibri"/>
              </a:rPr>
              <a:t>tế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BN đang điều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trị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nCoV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trong 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vòng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14 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ngày</a:t>
            </a:r>
            <a:endParaRPr sz="27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65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tiếp xúc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với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bệnh nhân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được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xác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định nhiễm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nCoV 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trong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vòng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r>
              <a:rPr sz="2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60" dirty="0">
                <a:solidFill>
                  <a:srgbClr val="FFFFFF"/>
                </a:solidFill>
                <a:latin typeface="Calibri"/>
                <a:cs typeface="Calibri"/>
              </a:rPr>
              <a:t>ngày.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0289" y="354914"/>
            <a:ext cx="45034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Triệu </a:t>
            </a:r>
            <a:r>
              <a:rPr spc="-5" dirty="0"/>
              <a:t>chứng Lâm</a:t>
            </a:r>
            <a:r>
              <a:rPr spc="10" dirty="0"/>
              <a:t> </a:t>
            </a:r>
            <a:r>
              <a:rPr spc="-10" dirty="0"/>
              <a:t>sàng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8274" y="1205327"/>
            <a:ext cx="4841240" cy="430530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5" dirty="0">
                <a:solidFill>
                  <a:srgbClr val="FFFF00"/>
                </a:solidFill>
                <a:latin typeface="Calibri"/>
                <a:cs typeface="Calibri"/>
              </a:rPr>
              <a:t>Thời </a:t>
            </a:r>
            <a:r>
              <a:rPr sz="2600" dirty="0">
                <a:solidFill>
                  <a:srgbClr val="FFFF00"/>
                </a:solidFill>
                <a:latin typeface="Calibri"/>
                <a:cs typeface="Calibri"/>
              </a:rPr>
              <a:t>gian ủ </a:t>
            </a:r>
            <a:r>
              <a:rPr sz="2600" spc="-5" dirty="0">
                <a:solidFill>
                  <a:srgbClr val="FFFF00"/>
                </a:solidFill>
                <a:latin typeface="Calibri"/>
                <a:cs typeface="Calibri"/>
              </a:rPr>
              <a:t>bệnh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: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từ 10 – 14</a:t>
            </a:r>
            <a:r>
              <a:rPr sz="26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ngày</a:t>
            </a:r>
            <a:endParaRPr sz="2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600" spc="-30" dirty="0">
                <a:solidFill>
                  <a:srgbClr val="FFFF00"/>
                </a:solidFill>
                <a:latin typeface="Calibri"/>
                <a:cs typeface="Calibri"/>
              </a:rPr>
              <a:t>Triệu </a:t>
            </a:r>
            <a:r>
              <a:rPr sz="2600" dirty="0">
                <a:solidFill>
                  <a:srgbClr val="FFFF00"/>
                </a:solidFill>
                <a:latin typeface="Calibri"/>
                <a:cs typeface="Calibri"/>
              </a:rPr>
              <a:t>chứng lâm</a:t>
            </a:r>
            <a:r>
              <a:rPr sz="2600" spc="-4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00"/>
                </a:solidFill>
                <a:latin typeface="Calibri"/>
                <a:cs typeface="Calibri"/>
              </a:rPr>
              <a:t>sàng:</a:t>
            </a:r>
            <a:endParaRPr sz="2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Sốt</a:t>
            </a:r>
            <a:r>
              <a:rPr sz="2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(98%);</a:t>
            </a:r>
            <a:endParaRPr sz="26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2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–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Ho</a:t>
            </a:r>
            <a:r>
              <a:rPr sz="26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(76%);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Khó thở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(55%)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Đau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mỏi người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(44%)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Tăng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tiết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đờm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dãi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(28%)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Đau đầu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(8%)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Đi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ngoài phân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lỏng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(3%)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754" y="423163"/>
            <a:ext cx="71304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Một số </a:t>
            </a:r>
            <a:r>
              <a:rPr spc="-10" dirty="0"/>
              <a:t>biểu hiện </a:t>
            </a:r>
            <a:r>
              <a:rPr spc="-5" dirty="0"/>
              <a:t>khác của bệnh</a:t>
            </a:r>
            <a:r>
              <a:rPr spc="-15" dirty="0"/>
              <a:t> </a:t>
            </a:r>
            <a:r>
              <a:rPr sz="3975" i="1" spc="7" baseline="25157" dirty="0">
                <a:solidFill>
                  <a:srgbClr val="FFFF00"/>
                </a:solidFill>
                <a:latin typeface="Calibri"/>
                <a:cs typeface="Calibri"/>
              </a:rPr>
              <a:t>[1]</a:t>
            </a:r>
            <a:endParaRPr sz="3975" baseline="25157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28306"/>
            <a:ext cx="3353435" cy="29241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Các biến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chứng</a:t>
            </a:r>
            <a:r>
              <a:rPr sz="26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nặng: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5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hô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hấp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cấp: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tim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cấp: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Suy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thận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cấp: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Sốc: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2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nặng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cần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nhập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 ICU: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3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Tỷ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lệ tử</a:t>
            </a:r>
            <a:r>
              <a:rPr sz="2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vong: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628" y="2012720"/>
            <a:ext cx="720725" cy="2440305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29%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12%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10%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31,7%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4502658"/>
            <a:ext cx="741172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Thời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gian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xuất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hiện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suy hô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hấp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từ khi khởi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phát: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10,5 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ngày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5408" y="6233871"/>
            <a:ext cx="2346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[1] </a:t>
            </a:r>
            <a:r>
              <a:rPr sz="1800" i="1" spc="-10" dirty="0">
                <a:solidFill>
                  <a:srgbClr val="FFFF00"/>
                </a:solidFill>
                <a:latin typeface="Calibri"/>
                <a:cs typeface="Calibri"/>
              </a:rPr>
              <a:t>Chaolin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Huang</a:t>
            </a:r>
            <a:r>
              <a:rPr sz="1800" i="1" spc="-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(2020)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Đại</a:t>
            </a:r>
            <a:r>
              <a:rPr spc="-70" dirty="0"/>
              <a:t> </a:t>
            </a:r>
            <a:r>
              <a:rPr spc="-5" dirty="0"/>
              <a:t>cương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174" y="840537"/>
            <a:ext cx="8506460" cy="5276215"/>
          </a:xfrm>
          <a:prstGeom prst="rect">
            <a:avLst/>
          </a:prstGeom>
        </p:spPr>
        <p:txBody>
          <a:bodyPr vert="horz" wrap="square" lIns="0" tIns="200660" rIns="0" bIns="0" rtlCol="0">
            <a:spAutoFit/>
          </a:bodyPr>
          <a:lstStyle/>
          <a:p>
            <a:pPr marL="368300" indent="-342900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7 loại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coronavirus 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gây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bệnh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trên</a:t>
            </a:r>
            <a:r>
              <a:rPr sz="3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người:</a:t>
            </a:r>
            <a:endParaRPr sz="3200">
              <a:latin typeface="Calibri"/>
              <a:cs typeface="Calibri"/>
            </a:endParaRPr>
          </a:p>
          <a:p>
            <a:pPr marL="768985" marR="17780" lvl="1" indent="-287020" algn="just">
              <a:lnSpc>
                <a:spcPct val="110000"/>
              </a:lnSpc>
              <a:spcBef>
                <a:spcPts val="950"/>
              </a:spcBef>
              <a:buFont typeface="Arial"/>
              <a:buChar char="–"/>
              <a:tabLst>
                <a:tab pos="7696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4 loại 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gây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bệnh cảm lạnh thường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gặp: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2 loại </a:t>
            </a: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alpha  </a:t>
            </a:r>
            <a:r>
              <a:rPr sz="2800" i="1" spc="-5" dirty="0">
                <a:solidFill>
                  <a:srgbClr val="FFFFFF"/>
                </a:solidFill>
                <a:latin typeface="Calibri"/>
                <a:cs typeface="Calibri"/>
              </a:rPr>
              <a:t>coronavirus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229E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NL63;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2 loại </a:t>
            </a:r>
            <a:r>
              <a:rPr sz="2800" i="1" spc="-20" dirty="0">
                <a:solidFill>
                  <a:srgbClr val="FFFFFF"/>
                </a:solidFill>
                <a:latin typeface="Calibri"/>
                <a:cs typeface="Calibri"/>
              </a:rPr>
              <a:t>beta </a:t>
            </a: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coronavirus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OC43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HKU1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5" spc="7" baseline="25525" dirty="0">
                <a:solidFill>
                  <a:srgbClr val="FFFF00"/>
                </a:solidFill>
                <a:latin typeface="Calibri"/>
                <a:cs typeface="Calibri"/>
              </a:rPr>
              <a:t>[1]</a:t>
            </a:r>
            <a:endParaRPr sz="2775" baseline="25525">
              <a:latin typeface="Calibri"/>
              <a:cs typeface="Calibri"/>
            </a:endParaRPr>
          </a:p>
          <a:p>
            <a:pPr marL="768985" marR="17780" lvl="1" indent="-287020" algn="just">
              <a:lnSpc>
                <a:spcPct val="110000"/>
              </a:lnSpc>
              <a:spcBef>
                <a:spcPts val="900"/>
              </a:spcBef>
              <a:buFont typeface="Arial"/>
              <a:buChar char="–"/>
              <a:tabLst>
                <a:tab pos="76962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Ngoài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ra,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2 loại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coronavirus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cũng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thuộc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nhóm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beta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từng 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gây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thảm họa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2800" b="1" i="1" spc="-10" dirty="0">
                <a:solidFill>
                  <a:srgbClr val="FFFF00"/>
                </a:solidFill>
                <a:latin typeface="Calibri"/>
                <a:cs typeface="Calibri"/>
              </a:rPr>
              <a:t>SARS-CoV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(gây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hội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chứng hô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hấp cấp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tính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nặng -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SARS)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năm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2003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800" b="1" i="1" spc="-10" dirty="0">
                <a:solidFill>
                  <a:srgbClr val="FFFF00"/>
                </a:solidFill>
                <a:latin typeface="Calibri"/>
                <a:cs typeface="Calibri"/>
              </a:rPr>
              <a:t>MERS-CoV </a:t>
            </a:r>
            <a:r>
              <a:rPr sz="28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(gây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Hội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chứng hô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hấp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Trung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Đông)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năm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2013.</a:t>
            </a:r>
            <a:endParaRPr sz="2800">
              <a:latin typeface="Calibri"/>
              <a:cs typeface="Calibri"/>
            </a:endParaRPr>
          </a:p>
          <a:p>
            <a:pPr marL="768985" marR="20955" lvl="1" indent="-287020" algn="just">
              <a:lnSpc>
                <a:spcPct val="110100"/>
              </a:lnSpc>
              <a:spcBef>
                <a:spcPts val="900"/>
              </a:spcBef>
              <a:buFont typeface="Arial"/>
              <a:buChar char="–"/>
              <a:tabLst>
                <a:tab pos="7696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Loại thứ 7 là 2019_nCoV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hiện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đang 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gây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dịch viêm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phổi 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Vũ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Hán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2800" i="1" spc="-10" dirty="0">
                <a:solidFill>
                  <a:srgbClr val="FFFFFF"/>
                </a:solidFill>
                <a:latin typeface="Calibri"/>
                <a:cs typeface="Calibri"/>
              </a:rPr>
              <a:t>coronavirus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mới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(nCoV)</a:t>
            </a:r>
            <a:r>
              <a:rPr sz="2800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75" spc="7" baseline="25525" dirty="0">
                <a:solidFill>
                  <a:srgbClr val="FFFF00"/>
                </a:solidFill>
                <a:latin typeface="Calibri"/>
                <a:cs typeface="Calibri"/>
              </a:rPr>
              <a:t>[2]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540" y="6387490"/>
            <a:ext cx="404050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[1].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Corman VM (2018). </a:t>
            </a: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[2].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Zhu, </a:t>
            </a: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N</a:t>
            </a:r>
            <a:r>
              <a:rPr sz="1800" i="1" spc="1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(2020)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91661" y="423163"/>
            <a:ext cx="23590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Xét</a:t>
            </a:r>
            <a:r>
              <a:rPr spc="-80" dirty="0"/>
              <a:t> </a:t>
            </a:r>
            <a:r>
              <a:rPr spc="-10" dirty="0"/>
              <a:t>nghiệm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33880"/>
            <a:ext cx="7059930" cy="287909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Xét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nghiệm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khẳng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định: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Bệnh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phẩm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dịch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tiết đường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hô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hấp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RT-PCR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với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mồi nCoV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2019.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Giải trình tự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gen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xét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nghiệm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để đánh giá từng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trạng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bệnh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nhân</a:t>
            </a:r>
            <a:endParaRPr sz="26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xét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nghiệm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làm để chẩn đoán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phân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biệt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091" y="1732914"/>
            <a:ext cx="8277859" cy="3317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indent="-343535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Ca 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bệnh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nghi 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ngờ: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yếu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tố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dịch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tễ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triệu chứng  lâm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 sàng</a:t>
            </a:r>
            <a:endParaRPr sz="2800">
              <a:latin typeface="Calibri"/>
              <a:cs typeface="Calibri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Ca bệnh </a:t>
            </a:r>
            <a:r>
              <a:rPr sz="2800" spc="-15" dirty="0">
                <a:solidFill>
                  <a:srgbClr val="FFFF00"/>
                </a:solidFill>
                <a:latin typeface="Calibri"/>
                <a:cs typeface="Calibri"/>
              </a:rPr>
              <a:t>có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thể: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yếu tố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dịch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tễ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+ 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Triệu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chứng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lâm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sàng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+ không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lấy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được bệnh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phẩm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để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chẩn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đoán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xác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định</a:t>
            </a:r>
            <a:endParaRPr sz="2800">
              <a:latin typeface="Calibri"/>
              <a:cs typeface="Calibri"/>
            </a:endParaRPr>
          </a:p>
          <a:p>
            <a:pPr marL="355600" marR="8890" indent="-343535" algn="just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Ca </a:t>
            </a:r>
            <a:r>
              <a:rPr sz="2800" spc="-10" dirty="0">
                <a:solidFill>
                  <a:srgbClr val="FFFF00"/>
                </a:solidFill>
                <a:latin typeface="Calibri"/>
                <a:cs typeface="Calibri"/>
              </a:rPr>
              <a:t>bệnh </a:t>
            </a:r>
            <a:r>
              <a:rPr sz="2800" spc="-15" dirty="0">
                <a:solidFill>
                  <a:srgbClr val="FFFF00"/>
                </a:solidFill>
                <a:latin typeface="Calibri"/>
                <a:cs typeface="Calibri"/>
              </a:rPr>
              <a:t>xác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định: 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Triệu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chứng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lâm sàng + RT_PCR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(+) 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với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2019_nCoV hoặc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giải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trình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tự</a:t>
            </a:r>
            <a:r>
              <a:rPr sz="28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gen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9573" y="734694"/>
            <a:ext cx="2246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Chẩn</a:t>
            </a:r>
            <a:r>
              <a:rPr spc="-90" dirty="0"/>
              <a:t> </a:t>
            </a:r>
            <a:r>
              <a:rPr dirty="0"/>
              <a:t>đoán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077977"/>
            <a:ext cx="7125970" cy="4950460"/>
          </a:xfrm>
          <a:prstGeom prst="rect">
            <a:avLst/>
          </a:prstGeom>
        </p:spPr>
        <p:txBody>
          <a:bodyPr vert="horz" wrap="square" lIns="0" tIns="1657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solidFill>
                  <a:srgbClr val="FFFF00"/>
                </a:solidFill>
                <a:latin typeface="Calibri"/>
                <a:cs typeface="Calibri"/>
              </a:rPr>
              <a:t>Chẩn </a:t>
            </a:r>
            <a:r>
              <a:rPr sz="2700" dirty="0">
                <a:solidFill>
                  <a:srgbClr val="FFFF00"/>
                </a:solidFill>
                <a:latin typeface="Calibri"/>
                <a:cs typeface="Calibri"/>
              </a:rPr>
              <a:t>đoán </a:t>
            </a:r>
            <a:r>
              <a:rPr sz="2700" spc="-5" dirty="0">
                <a:solidFill>
                  <a:srgbClr val="FFFF00"/>
                </a:solidFill>
                <a:latin typeface="Calibri"/>
                <a:cs typeface="Calibri"/>
              </a:rPr>
              <a:t>phân</a:t>
            </a:r>
            <a:r>
              <a:rPr sz="2700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00"/>
                </a:solidFill>
                <a:latin typeface="Calibri"/>
                <a:cs typeface="Calibri"/>
              </a:rPr>
              <a:t>biệt: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5692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BN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nhẹ:</a:t>
            </a:r>
            <a:endParaRPr sz="2700">
              <a:latin typeface="Calibri"/>
              <a:cs typeface="Calibri"/>
            </a:endParaRPr>
          </a:p>
          <a:p>
            <a:pPr marL="1155700" marR="12065" lvl="2" indent="-2286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6335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Nhiễm cúm, á cúm,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rhinovirus,</a:t>
            </a:r>
            <a:r>
              <a:rPr sz="27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myxovirrus,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ademovirus</a:t>
            </a:r>
            <a:endParaRPr sz="27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15633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Cảm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lạnh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do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coromnavirus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thông</a:t>
            </a:r>
            <a:r>
              <a:rPr sz="2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thường</a:t>
            </a:r>
            <a:endParaRPr sz="27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200"/>
              </a:spcBef>
              <a:buFont typeface="Arial"/>
              <a:buChar char="–"/>
              <a:tabLst>
                <a:tab pos="756920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BN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nặng:</a:t>
            </a:r>
            <a:endParaRPr sz="27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633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Viêm phổi do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cúm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(H1N1, H5N1,</a:t>
            </a: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H7N9…)</a:t>
            </a:r>
            <a:endParaRPr sz="27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15633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Viêm phổi do </a:t>
            </a: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SARS_CoV,</a:t>
            </a:r>
            <a:r>
              <a:rPr sz="27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MERS_CoV</a:t>
            </a:r>
            <a:endParaRPr sz="2700">
              <a:latin typeface="Calibri"/>
              <a:cs typeface="Calibri"/>
            </a:endParaRPr>
          </a:p>
          <a:p>
            <a:pPr marL="1155700" lvl="2" indent="-229235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15633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Viêm phổi do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vi khuẩn không điển</a:t>
            </a:r>
            <a:r>
              <a:rPr sz="27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hình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49573" y="304546"/>
            <a:ext cx="22466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Chẩn</a:t>
            </a:r>
            <a:r>
              <a:rPr spc="-90" dirty="0"/>
              <a:t> </a:t>
            </a:r>
            <a:r>
              <a:rPr dirty="0"/>
              <a:t>đoán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3997" y="363423"/>
            <a:ext cx="1556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Điều</a:t>
            </a:r>
            <a:r>
              <a:rPr spc="-80" dirty="0"/>
              <a:t> </a:t>
            </a:r>
            <a:r>
              <a:rPr spc="-5" dirty="0"/>
              <a:t>trị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441794"/>
            <a:ext cx="8074025" cy="3468370"/>
          </a:xfrm>
          <a:prstGeom prst="rect">
            <a:avLst/>
          </a:prstGeom>
        </p:spPr>
        <p:txBody>
          <a:bodyPr vert="horz" wrap="square" lIns="0" tIns="18097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42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5" dirty="0">
                <a:solidFill>
                  <a:srgbClr val="FFFF00"/>
                </a:solidFill>
                <a:latin typeface="Calibri"/>
                <a:cs typeface="Calibri"/>
              </a:rPr>
              <a:t>Nguyên tắc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điều</a:t>
            </a:r>
            <a:r>
              <a:rPr sz="2800" spc="6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00"/>
                </a:solidFill>
                <a:latin typeface="Calibri"/>
                <a:cs typeface="Calibri"/>
              </a:rPr>
              <a:t>trị</a:t>
            </a:r>
            <a:endParaRPr sz="2800">
              <a:latin typeface="Calibri"/>
              <a:cs typeface="Calibri"/>
            </a:endParaRPr>
          </a:p>
          <a:p>
            <a:pPr marL="756285" marR="6350" lvl="1" indent="-287020">
              <a:lnSpc>
                <a:spcPct val="100000"/>
              </a:lnSpc>
              <a:spcBef>
                <a:spcPts val="124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Ca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bệnh nghi ngờ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và có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thể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phải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được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cách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ly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theo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dõi 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để làm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xét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nghiệm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khẳng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định</a:t>
            </a:r>
            <a:endParaRPr sz="26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2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Ca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bệnh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xác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định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cần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được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nhập viện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cách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ly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để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điều 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trị</a:t>
            </a:r>
            <a:endParaRPr sz="26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22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Hiện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chưa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thuốc điều trị đặc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hiệu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nên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chủ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yếu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điều 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trị triệu chứng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hỗ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trợ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hô hấp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cũng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như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các tạng</a:t>
            </a:r>
            <a:r>
              <a:rPr sz="26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suy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0540" y="1511020"/>
            <a:ext cx="7954645" cy="35883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3200" dirty="0">
                <a:solidFill>
                  <a:srgbClr val="FFFF00"/>
                </a:solidFill>
                <a:latin typeface="Calibri"/>
                <a:cs typeface="Calibri"/>
              </a:rPr>
              <a:t>Điều trị cụ</a:t>
            </a:r>
            <a:r>
              <a:rPr sz="3200" spc="-2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thể:</a:t>
            </a:r>
            <a:endParaRPr sz="3200">
              <a:latin typeface="Calibri"/>
              <a:cs typeface="Calibri"/>
            </a:endParaRPr>
          </a:p>
          <a:p>
            <a:pPr marL="3810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Suy hô hấp</a:t>
            </a:r>
            <a:r>
              <a:rPr sz="32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nhẹ:</a:t>
            </a:r>
            <a:endParaRPr sz="3200">
              <a:latin typeface="Calibri"/>
              <a:cs typeface="Calibri"/>
            </a:endParaRPr>
          </a:p>
          <a:p>
            <a:pPr marL="781685" lvl="1" indent="-287020">
              <a:lnSpc>
                <a:spcPct val="100000"/>
              </a:lnSpc>
              <a:spcBef>
                <a:spcPts val="685"/>
              </a:spcBef>
              <a:buFont typeface="Arial"/>
              <a:buChar char="–"/>
              <a:tabLst>
                <a:tab pos="7823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Đầu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cao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30 – 45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độ,</a:t>
            </a:r>
            <a:endParaRPr sz="2800">
              <a:latin typeface="Calibri"/>
              <a:cs typeface="Calibri"/>
            </a:endParaRPr>
          </a:p>
          <a:p>
            <a:pPr marL="7816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823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Hỗ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trợ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Oxy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khi SPO</a:t>
            </a:r>
            <a:r>
              <a:rPr sz="2775" spc="-7" baseline="-21021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&lt; 92%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hoặc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PaO</a:t>
            </a:r>
            <a:r>
              <a:rPr sz="2775" spc="-30" baseline="-21021" dirty="0">
                <a:solidFill>
                  <a:srgbClr val="FFFFFF"/>
                </a:solidFill>
                <a:latin typeface="Calibri"/>
                <a:cs typeface="Calibri"/>
              </a:rPr>
              <a:t>2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&lt; 65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mmHg</a:t>
            </a:r>
            <a:endParaRPr sz="2800">
              <a:latin typeface="Calibri"/>
              <a:cs typeface="Calibri"/>
            </a:endParaRPr>
          </a:p>
          <a:p>
            <a:pPr marL="781685" marR="30480" lvl="1" indent="-287020">
              <a:lnSpc>
                <a:spcPct val="99700"/>
              </a:lnSpc>
              <a:spcBef>
                <a:spcPts val="705"/>
              </a:spcBef>
              <a:buFont typeface="Arial"/>
              <a:buChar char="–"/>
              <a:tabLst>
                <a:tab pos="78232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Cung cấp Oxy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kính mũi 1 – 5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lít/phút </a:t>
            </a:r>
            <a:r>
              <a:rPr sz="28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Oxy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mask  10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lit/phút </a:t>
            </a:r>
            <a:r>
              <a:rPr sz="2800" spc="-5" dirty="0">
                <a:solidFill>
                  <a:srgbClr val="FFFFFF"/>
                </a:solidFill>
                <a:latin typeface="Wingdings"/>
                <a:cs typeface="Wingdings"/>
              </a:rPr>
              <a:t></a:t>
            </a:r>
            <a:r>
              <a:rPr sz="2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Oxy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Mask túi 15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lít/phút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theo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các 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mức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độ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suy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hô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hấp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3997" y="363423"/>
            <a:ext cx="1556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Điều</a:t>
            </a:r>
            <a:r>
              <a:rPr spc="-80" dirty="0"/>
              <a:t> </a:t>
            </a:r>
            <a:r>
              <a:rPr spc="-5" dirty="0"/>
              <a:t>trị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7355"/>
            <a:ext cx="7982584" cy="2921000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Suy hô hấp </a:t>
            </a:r>
            <a:r>
              <a:rPr sz="3200" dirty="0">
                <a:solidFill>
                  <a:srgbClr val="FFFF00"/>
                </a:solidFill>
                <a:latin typeface="Calibri"/>
                <a:cs typeface="Calibri"/>
              </a:rPr>
              <a:t>mức 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độ trung</a:t>
            </a:r>
            <a:r>
              <a:rPr sz="3200" spc="5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bình:</a:t>
            </a:r>
            <a:endParaRPr sz="32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Thở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máy 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CPAP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hoặc Oxy dòng cao qua gọng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mũi  nếu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hỗ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trợ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oxy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bằng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các phương pháp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khác không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cải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thiện</a:t>
            </a:r>
            <a:endParaRPr sz="2800">
              <a:latin typeface="Calibri"/>
              <a:cs typeface="Calibri"/>
            </a:endParaRPr>
          </a:p>
          <a:p>
            <a:pPr marL="756285" marR="649605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Mục tiêu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SPO2&gt;92% hoặc PaO2&gt;65mmHg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với 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FiO2&lt;60%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3997" y="363423"/>
            <a:ext cx="1556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Điều</a:t>
            </a:r>
            <a:r>
              <a:rPr spc="-80" dirty="0"/>
              <a:t> </a:t>
            </a:r>
            <a:r>
              <a:rPr spc="-5" dirty="0"/>
              <a:t>trị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07355"/>
            <a:ext cx="8072755" cy="4030979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55600" indent="-343535" algn="just">
              <a:lnSpc>
                <a:spcPct val="100000"/>
              </a:lnSpc>
              <a:spcBef>
                <a:spcPts val="894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Suy hô hấp</a:t>
            </a:r>
            <a:r>
              <a:rPr sz="3200" spc="3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FFFF00"/>
                </a:solidFill>
                <a:latin typeface="Calibri"/>
                <a:cs typeface="Calibri"/>
              </a:rPr>
              <a:t>nặng:</a:t>
            </a:r>
            <a:endParaRPr sz="32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Thông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khí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nhân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tạo xâm</a:t>
            </a:r>
            <a:r>
              <a:rPr sz="2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nhập:</a:t>
            </a:r>
            <a:endParaRPr sz="28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Khi thở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máy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không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xâm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nhập thất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bại</a:t>
            </a:r>
            <a:endParaRPr sz="2800">
              <a:latin typeface="Calibri"/>
              <a:cs typeface="Calibri"/>
            </a:endParaRPr>
          </a:p>
          <a:p>
            <a:pPr marL="756285" marR="5080" lvl="1" indent="-287020" algn="just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Bắt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đầu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bằng thở kiểm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soát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thể tích với Vt: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6-8  ml/kg,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tần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số: 12-16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lần/phút, I/E = 1/2, PEEP: 5  cm H2O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nhằm đạt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mục tiêu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PaO2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&gt; 65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mmHg</a:t>
            </a:r>
            <a:endParaRPr sz="28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Nếu không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hiệu quả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thở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máy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theo ARDS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endParaRPr sz="28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670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ECMO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V-V nếu thở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máy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ARDS không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hiệu</a:t>
            </a:r>
            <a:r>
              <a:rPr sz="28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quả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3997" y="363423"/>
            <a:ext cx="1556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Điều</a:t>
            </a:r>
            <a:r>
              <a:rPr spc="-80" dirty="0"/>
              <a:t> </a:t>
            </a:r>
            <a:r>
              <a:rPr spc="-5" dirty="0"/>
              <a:t>trị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7505" indent="-343535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7505" algn="l"/>
                <a:tab pos="358140" algn="l"/>
              </a:tabLst>
            </a:pPr>
            <a:r>
              <a:rPr spc="-5" dirty="0"/>
              <a:t>Điều trị hỗ</a:t>
            </a:r>
            <a:r>
              <a:rPr spc="15" dirty="0"/>
              <a:t> </a:t>
            </a:r>
            <a:r>
              <a:rPr spc="-20" dirty="0"/>
              <a:t>trợ</a:t>
            </a:r>
          </a:p>
          <a:p>
            <a:pPr marL="758190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882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Hạ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sốt: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paracetamon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liều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libri"/>
                <a:cs typeface="Calibri"/>
              </a:rPr>
              <a:t>10-15mg/kg/24h</a:t>
            </a:r>
            <a:endParaRPr sz="2400">
              <a:latin typeface="Calibri"/>
              <a:cs typeface="Calibri"/>
            </a:endParaRPr>
          </a:p>
          <a:p>
            <a:pPr marL="75819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882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Giảm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ho,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đờm</a:t>
            </a:r>
            <a:endParaRPr sz="2400">
              <a:latin typeface="Calibri"/>
              <a:cs typeface="Calibri"/>
            </a:endParaRPr>
          </a:p>
          <a:p>
            <a:pPr marL="75819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882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Cân bằng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nước, điện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giải</a:t>
            </a:r>
            <a:endParaRPr sz="2400">
              <a:latin typeface="Calibri"/>
              <a:cs typeface="Calibri"/>
            </a:endParaRPr>
          </a:p>
          <a:p>
            <a:pPr marL="758190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882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Dinh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dưỡng, kiểm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soát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đường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máu</a:t>
            </a:r>
            <a:endParaRPr sz="2400">
              <a:latin typeface="Calibri"/>
              <a:cs typeface="Calibri"/>
            </a:endParaRPr>
          </a:p>
          <a:p>
            <a:pPr marL="75819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882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Kháng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sinh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chống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bội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nhiễm</a:t>
            </a:r>
            <a:endParaRPr sz="2400">
              <a:latin typeface="Calibri"/>
              <a:cs typeface="Calibri"/>
            </a:endParaRPr>
          </a:p>
          <a:p>
            <a:pPr marL="758190" marR="5080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8825" algn="l"/>
                <a:tab pos="1612900" algn="l"/>
                <a:tab pos="2645410" algn="l"/>
                <a:tab pos="3302000" algn="l"/>
                <a:tab pos="4072254" algn="l"/>
                <a:tab pos="4518660" algn="l"/>
                <a:tab pos="5093335" algn="l"/>
                <a:tab pos="5556885" algn="l"/>
                <a:tab pos="6339840" algn="l"/>
              </a:tabLst>
            </a:pPr>
            <a:r>
              <a:rPr sz="2400" spc="-1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	trư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ờ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hợ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p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nặn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	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ó	thể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ử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dụn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g	Gamaglobulin  đường tĩnh mạch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(IVIG)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3997" y="363423"/>
            <a:ext cx="1556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Điều</a:t>
            </a:r>
            <a:r>
              <a:rPr spc="-80" dirty="0"/>
              <a:t> </a:t>
            </a:r>
            <a:r>
              <a:rPr spc="-5" dirty="0"/>
              <a:t>trị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0685" y="414654"/>
            <a:ext cx="42627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Tiêu </a:t>
            </a:r>
            <a:r>
              <a:rPr spc="-5" dirty="0"/>
              <a:t>chuẩn </a:t>
            </a:r>
            <a:r>
              <a:rPr spc="-25" dirty="0"/>
              <a:t>xuất</a:t>
            </a:r>
            <a:r>
              <a:rPr spc="-45" dirty="0"/>
              <a:t> </a:t>
            </a:r>
            <a:r>
              <a:rPr spc="-10" dirty="0"/>
              <a:t>viện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5041"/>
            <a:ext cx="7731759" cy="15621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Hết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sốt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ít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nhất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ngày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Dấu hiệu sinh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tồn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ổn</a:t>
            </a:r>
            <a:r>
              <a:rPr sz="28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định</a:t>
            </a:r>
            <a:endParaRPr sz="28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Chức năng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cơ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quan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tổn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thương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về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bình</a:t>
            </a:r>
            <a:r>
              <a:rPr sz="28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thường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236" y="461899"/>
            <a:ext cx="6114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Đáp ứng phòng chống</a:t>
            </a:r>
            <a:r>
              <a:rPr sz="4400" spc="-60" dirty="0"/>
              <a:t> </a:t>
            </a:r>
            <a:r>
              <a:rPr sz="4400" spc="-5" dirty="0"/>
              <a:t>dịch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63751"/>
            <a:ext cx="8025130" cy="417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 algn="just">
              <a:lnSpc>
                <a:spcPts val="342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Sự chỉ đạo của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Thủ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tướng chính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phủ, </a:t>
            </a:r>
            <a:r>
              <a:rPr sz="3000" spc="-15" dirty="0">
                <a:solidFill>
                  <a:srgbClr val="FFFFFF"/>
                </a:solidFill>
                <a:latin typeface="Calibri"/>
                <a:cs typeface="Calibri"/>
              </a:rPr>
              <a:t>tái</a:t>
            </a:r>
            <a:r>
              <a:rPr sz="3000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khởi</a:t>
            </a:r>
            <a:endParaRPr sz="3000">
              <a:latin typeface="Calibri"/>
              <a:cs typeface="Calibri"/>
            </a:endParaRPr>
          </a:p>
          <a:p>
            <a:pPr marL="355600" marR="396875" algn="just">
              <a:lnSpc>
                <a:spcPct val="90000"/>
              </a:lnSpc>
              <a:spcBef>
                <a:spcPts val="180"/>
              </a:spcBef>
            </a:pP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động Ban chống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dịch quốc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gia để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triển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khai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các  hoạt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động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phòng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chống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dịch,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đưa </a:t>
            </a:r>
            <a:r>
              <a:rPr sz="3000" spc="-35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4 kịch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bản 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với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mức độ khác</a:t>
            </a:r>
            <a:r>
              <a:rPr sz="30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nhau:</a:t>
            </a:r>
            <a:endParaRPr sz="3000">
              <a:latin typeface="Calibri"/>
              <a:cs typeface="Calibri"/>
            </a:endParaRPr>
          </a:p>
          <a:p>
            <a:pPr marL="756285" marR="195580" lvl="1" indent="-287020" algn="just">
              <a:lnSpc>
                <a:spcPts val="2810"/>
              </a:lnSpc>
              <a:spcBef>
                <a:spcPts val="69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Mức độ 1: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ca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bệnh ngoại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lai đến từ </a:t>
            </a:r>
            <a:r>
              <a:rPr sz="2600" spc="-35" dirty="0">
                <a:solidFill>
                  <a:srgbClr val="FFFFFF"/>
                </a:solidFill>
                <a:latin typeface="Calibri"/>
                <a:cs typeface="Calibri"/>
              </a:rPr>
              <a:t>Vũ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Hán,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chưa  đến mức độ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600">
              <a:latin typeface="Calibri"/>
              <a:cs typeface="Calibri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27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Mức độ 2: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có ca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bệnh ngoài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cộng </a:t>
            </a:r>
            <a:r>
              <a:rPr sz="2600" spc="5" dirty="0">
                <a:solidFill>
                  <a:srgbClr val="FFFFFF"/>
                </a:solidFill>
                <a:latin typeface="Calibri"/>
                <a:cs typeface="Calibri"/>
              </a:rPr>
              <a:t>đồng,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dưới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26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ca</a:t>
            </a:r>
            <a:endParaRPr sz="2600">
              <a:latin typeface="Calibri"/>
              <a:cs typeface="Calibri"/>
            </a:endParaRPr>
          </a:p>
          <a:p>
            <a:pPr marL="756285" marR="588010" lvl="1" indent="-287020">
              <a:lnSpc>
                <a:spcPts val="2810"/>
              </a:lnSpc>
              <a:spcBef>
                <a:spcPts val="66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Mức độ 3: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lây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lan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cộng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đồng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nghĩa,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từ 20 –  1000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ca.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7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Mức độ 4: tình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trạng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khẩn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cấp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lây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lan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cả cộng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đồng.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972" y="978466"/>
            <a:ext cx="8461375" cy="530161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2800" b="1" i="1" spc="-10" dirty="0">
                <a:solidFill>
                  <a:srgbClr val="FFFF00"/>
                </a:solidFill>
                <a:latin typeface="Calibri"/>
                <a:cs typeface="Calibri"/>
              </a:rPr>
              <a:t>SARS_CoV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781685" marR="45085" lvl="1" indent="-287020" algn="just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một </a:t>
            </a:r>
            <a:r>
              <a:rPr sz="2400" i="1" spc="-15" dirty="0">
                <a:solidFill>
                  <a:srgbClr val="FFFFFF"/>
                </a:solidFill>
                <a:latin typeface="Calibri"/>
                <a:cs typeface="Calibri"/>
              </a:rPr>
              <a:t>beta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coronavirus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gây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“Hội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chứng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hô hấp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cấp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tính  </a:t>
            </a:r>
            <a:r>
              <a:rPr sz="2400" spc="15" dirty="0">
                <a:solidFill>
                  <a:srgbClr val="FFFFFF"/>
                </a:solidFill>
                <a:latin typeface="Calibri"/>
                <a:cs typeface="Calibri"/>
              </a:rPr>
              <a:t>nặng”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Severe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acute </a:t>
            </a:r>
            <a:r>
              <a:rPr sz="2400" i="1" spc="-5" dirty="0">
                <a:solidFill>
                  <a:srgbClr val="FFFFFF"/>
                </a:solidFill>
                <a:latin typeface="Calibri"/>
                <a:cs typeface="Calibri"/>
              </a:rPr>
              <a:t>respiratory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syndrome </a:t>
            </a:r>
            <a:r>
              <a:rPr sz="2400" i="1" dirty="0">
                <a:solidFill>
                  <a:srgbClr val="FFFFFF"/>
                </a:solidFill>
                <a:latin typeface="Calibri"/>
                <a:cs typeface="Calibri"/>
              </a:rPr>
              <a:t>- </a:t>
            </a:r>
            <a:r>
              <a:rPr sz="2400" i="1" spc="-10" dirty="0">
                <a:solidFill>
                  <a:srgbClr val="FFFFFF"/>
                </a:solidFill>
                <a:latin typeface="Calibri"/>
                <a:cs typeface="Calibri"/>
              </a:rPr>
              <a:t>SARS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).</a:t>
            </a:r>
            <a:endParaRPr sz="2400">
              <a:latin typeface="Calibri"/>
              <a:cs typeface="Calibri"/>
            </a:endParaRPr>
          </a:p>
          <a:p>
            <a:pPr marL="781685" marR="43180" lvl="1" indent="-287020" algn="just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Lây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từ người sang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người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qua đường hô hấp,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chủ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yếu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trong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môi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trường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kín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nhân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viên y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tế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đối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tượng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nguy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cơ cao. 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Gây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tổn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thương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phổi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nặng.</a:t>
            </a:r>
            <a:endParaRPr sz="2400">
              <a:latin typeface="Calibri"/>
              <a:cs typeface="Calibri"/>
            </a:endParaRPr>
          </a:p>
          <a:p>
            <a:pPr marL="781685" lvl="1" indent="-287020" algn="just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Vật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chủ được cho là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dơi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móng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ngựa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lây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sang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Cầy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hương.</a:t>
            </a:r>
            <a:endParaRPr sz="2400">
              <a:latin typeface="Calibri"/>
              <a:cs typeface="Calibri"/>
            </a:endParaRPr>
          </a:p>
          <a:p>
            <a:pPr marL="781685" marR="43180" lvl="1" indent="-287020" algn="just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Dịch bùng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phát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ở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Hongkong,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trong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8 tháng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(từ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11/2002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đến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7/2003),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lan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37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Quốc gia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với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8422 trường hợp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mắc,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với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916  ca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tử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vong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(10,9%)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7" baseline="24305" dirty="0">
                <a:solidFill>
                  <a:srgbClr val="FFFF00"/>
                </a:solidFill>
                <a:latin typeface="Calibri"/>
                <a:cs typeface="Calibri"/>
              </a:rPr>
              <a:t>[4]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81685" marR="44450" lvl="1" indent="-287020" algn="just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Tại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Việt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nam: Dịch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xâm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nhập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từ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23/2/2003.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Sau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45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ngày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gây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nhiễm 63 người,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7 tử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vong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( Ca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bệnh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xâm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nhập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chết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tại Hồng  Kông,</a:t>
            </a:r>
            <a:r>
              <a:rPr sz="2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2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bác</a:t>
            </a:r>
            <a:r>
              <a:rPr sz="24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sĩ</a:t>
            </a:r>
            <a:r>
              <a:rPr sz="2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đến</a:t>
            </a:r>
            <a:r>
              <a:rPr sz="2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thăm</a:t>
            </a:r>
            <a:r>
              <a:rPr sz="24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bệnh</a:t>
            </a:r>
            <a:r>
              <a:rPr sz="2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viện</a:t>
            </a:r>
            <a:r>
              <a:rPr sz="2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Việt</a:t>
            </a:r>
            <a:r>
              <a:rPr sz="2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Pháp,</a:t>
            </a:r>
            <a:r>
              <a:rPr sz="2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24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nhân</a:t>
            </a:r>
            <a:r>
              <a:rPr sz="2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viên</a:t>
            </a:r>
            <a:r>
              <a:rPr sz="24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BV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61389" y="6254292"/>
            <a:ext cx="4627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Việt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Pháp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+ Bs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Carlo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Ubani của</a:t>
            </a:r>
            <a:r>
              <a:rPr sz="24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WHO)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02914" y="278714"/>
            <a:ext cx="213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Đại</a:t>
            </a:r>
            <a:r>
              <a:rPr spc="-70" dirty="0"/>
              <a:t> </a:t>
            </a:r>
            <a:r>
              <a:rPr spc="-5" dirty="0"/>
              <a:t>cương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12585" y="6386271"/>
            <a:ext cx="1536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[4] </a:t>
            </a:r>
            <a:r>
              <a:rPr sz="1800" i="1" spc="-15" dirty="0">
                <a:solidFill>
                  <a:srgbClr val="FFFF00"/>
                </a:solidFill>
                <a:latin typeface="Calibri"/>
                <a:cs typeface="Calibri"/>
              </a:rPr>
              <a:t>WHO,</a:t>
            </a:r>
            <a:r>
              <a:rPr sz="1800" i="1" spc="-7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(2003)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5236" y="461899"/>
            <a:ext cx="61144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Đáp ứng phòng chống</a:t>
            </a:r>
            <a:r>
              <a:rPr sz="4400" spc="-60" dirty="0"/>
              <a:t> </a:t>
            </a:r>
            <a:r>
              <a:rPr sz="4400" spc="-5" dirty="0"/>
              <a:t>dịch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946"/>
            <a:ext cx="7443470" cy="207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Các sở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tế,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vụ cục,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bệnh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viện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phải </a:t>
            </a:r>
            <a:r>
              <a:rPr sz="3200" spc="-40" dirty="0">
                <a:solidFill>
                  <a:srgbClr val="FFFFFF"/>
                </a:solidFill>
                <a:latin typeface="Calibri"/>
                <a:cs typeface="Calibri"/>
              </a:rPr>
              <a:t>xây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dựng </a:t>
            </a:r>
            <a:r>
              <a:rPr sz="3200" spc="-60" dirty="0">
                <a:solidFill>
                  <a:srgbClr val="FFFFFF"/>
                </a:solidFill>
                <a:latin typeface="Calibri"/>
                <a:cs typeface="Calibri"/>
              </a:rPr>
              <a:t>kế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hoạch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phòng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chống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dịch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theo kịch 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bản</a:t>
            </a:r>
            <a:r>
              <a:rPr sz="3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trên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Hiện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nay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chúng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ta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đang ở mức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độ</a:t>
            </a:r>
            <a:r>
              <a:rPr sz="32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604" y="461899"/>
            <a:ext cx="55587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Đối </a:t>
            </a:r>
            <a:r>
              <a:rPr sz="4400" spc="-15" dirty="0"/>
              <a:t>với </a:t>
            </a:r>
            <a:r>
              <a:rPr sz="4400" dirty="0"/>
              <a:t>hệ thống điều</a:t>
            </a:r>
            <a:r>
              <a:rPr sz="4400" spc="-40" dirty="0"/>
              <a:t> </a:t>
            </a:r>
            <a:r>
              <a:rPr sz="4400" dirty="0"/>
              <a:t>trị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62278"/>
            <a:ext cx="7844790" cy="43668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Đối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với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tất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cả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bệnh</a:t>
            </a:r>
            <a:r>
              <a:rPr sz="25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viện:</a:t>
            </a:r>
            <a:endParaRPr sz="2500">
              <a:latin typeface="Calibri"/>
              <a:cs typeface="Calibri"/>
            </a:endParaRPr>
          </a:p>
          <a:p>
            <a:pPr marL="756285" marR="71120" lvl="1" indent="-287020">
              <a:lnSpc>
                <a:spcPct val="80000"/>
              </a:lnSpc>
              <a:spcBef>
                <a:spcPts val="54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Phải triển khai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phân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loại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bệnh nhân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yếu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tố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dịch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tễ và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có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sốt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Chuyển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ngay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đến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cơ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sở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tế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được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phân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công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điều</a:t>
            </a:r>
            <a:r>
              <a:rPr sz="22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trị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Lấy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mẫu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xét</a:t>
            </a:r>
            <a:r>
              <a:rPr sz="22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nghiệm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ts val="2635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Cách ly điều</a:t>
            </a:r>
            <a:r>
              <a:rPr sz="22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trị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ts val="2995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Chuẩn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bị </a:t>
            </a:r>
            <a:r>
              <a:rPr sz="2500" spc="-20" dirty="0">
                <a:solidFill>
                  <a:srgbClr val="FFFFFF"/>
                </a:solidFill>
                <a:latin typeface="Calibri"/>
                <a:cs typeface="Calibri"/>
              </a:rPr>
              <a:t>tất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cả các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trang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thiết bị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phương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tiện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phòng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hộ</a:t>
            </a:r>
            <a:r>
              <a:rPr sz="25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756285" lvl="1" indent="-287020">
              <a:lnSpc>
                <a:spcPts val="2375"/>
              </a:lnSpc>
              <a:spcBef>
                <a:spcPts val="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Chuẩn bị buồng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bệnh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thông thoáng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sử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dụng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hệ thống</a:t>
            </a:r>
            <a:r>
              <a:rPr sz="22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khử</a:t>
            </a:r>
            <a:endParaRPr sz="2200">
              <a:latin typeface="Calibri"/>
              <a:cs typeface="Calibri"/>
            </a:endParaRPr>
          </a:p>
          <a:p>
            <a:pPr marL="756285">
              <a:lnSpc>
                <a:spcPts val="2375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khuẩn không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khí</a:t>
            </a:r>
            <a:endParaRPr sz="2200">
              <a:latin typeface="Calibri"/>
              <a:cs typeface="Calibri"/>
            </a:endParaRPr>
          </a:p>
          <a:p>
            <a:pPr marL="756285" marR="5080" lvl="1" indent="-287020">
              <a:lnSpc>
                <a:spcPts val="2110"/>
              </a:lnSpc>
              <a:spcBef>
                <a:spcPts val="515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Chuẩn bị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phương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tiện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phòng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hộ: khẩu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trang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tế,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N95,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máy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móc,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thiết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bị, thuốc men</a:t>
            </a:r>
            <a:r>
              <a:rPr sz="22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endParaRPr sz="2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Phân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công các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bệnh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viện thu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dung bệnh nhân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để điều</a:t>
            </a:r>
            <a:r>
              <a:rPr sz="25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dirty="0">
                <a:solidFill>
                  <a:srgbClr val="FFFFFF"/>
                </a:solidFill>
                <a:latin typeface="Calibri"/>
                <a:cs typeface="Calibri"/>
              </a:rPr>
              <a:t>trị</a:t>
            </a:r>
            <a:endParaRPr sz="25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Chuẩn bị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đơn vị </a:t>
            </a:r>
            <a:r>
              <a:rPr sz="2500" spc="-10" dirty="0">
                <a:solidFill>
                  <a:srgbClr val="FFFFFF"/>
                </a:solidFill>
                <a:latin typeface="Calibri"/>
                <a:cs typeface="Calibri"/>
              </a:rPr>
              <a:t>cấp </a:t>
            </a:r>
            <a:r>
              <a:rPr sz="2500" spc="-5" dirty="0">
                <a:solidFill>
                  <a:srgbClr val="FFFFFF"/>
                </a:solidFill>
                <a:latin typeface="Calibri"/>
                <a:cs typeface="Calibri"/>
              </a:rPr>
              <a:t>cứu lưu động để hỗ</a:t>
            </a:r>
            <a:r>
              <a:rPr sz="25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500" spc="-15" dirty="0">
                <a:solidFill>
                  <a:srgbClr val="FFFFFF"/>
                </a:solidFill>
                <a:latin typeface="Calibri"/>
                <a:cs typeface="Calibri"/>
              </a:rPr>
              <a:t>trợ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6761" y="461899"/>
            <a:ext cx="61099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Đối </a:t>
            </a:r>
            <a:r>
              <a:rPr sz="4400" spc="-15" dirty="0"/>
              <a:t>với </a:t>
            </a:r>
            <a:r>
              <a:rPr sz="4400" dirty="0"/>
              <a:t>hệ thống dự</a:t>
            </a:r>
            <a:r>
              <a:rPr sz="4400" spc="-25" dirty="0"/>
              <a:t> </a:t>
            </a:r>
            <a:r>
              <a:rPr sz="4400" spc="-5" dirty="0"/>
              <a:t>phòng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43990"/>
            <a:ext cx="8037195" cy="4845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Kiểm </a:t>
            </a:r>
            <a:r>
              <a:rPr sz="3000" spc="-25" dirty="0">
                <a:solidFill>
                  <a:srgbClr val="FFFFFF"/>
                </a:solidFill>
                <a:latin typeface="Calibri"/>
                <a:cs typeface="Calibri"/>
              </a:rPr>
              <a:t>tra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khu vực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biên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giới:</a:t>
            </a:r>
            <a:endParaRPr sz="3000">
              <a:latin typeface="Calibri"/>
              <a:cs typeface="Calibri"/>
            </a:endParaRPr>
          </a:p>
          <a:p>
            <a:pPr marL="756285" marR="671195" lvl="1" indent="-287020">
              <a:lnSpc>
                <a:spcPct val="80000"/>
              </a:lnSpc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Khai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báo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tế, phát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hiện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triệu chứng lâm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sàng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của 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người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đến từ vùng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dịch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lưu</a:t>
            </a:r>
            <a:r>
              <a:rPr sz="26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hành.</a:t>
            </a:r>
            <a:endParaRPr sz="2600">
              <a:latin typeface="Calibri"/>
              <a:cs typeface="Calibri"/>
            </a:endParaRPr>
          </a:p>
          <a:p>
            <a:pPr marL="756285" marR="266065" lvl="1" indent="-287020">
              <a:lnSpc>
                <a:spcPts val="2500"/>
              </a:lnSpc>
              <a:spcBef>
                <a:spcPts val="60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114" dirty="0">
                <a:solidFill>
                  <a:srgbClr val="FFFFFF"/>
                </a:solidFill>
                <a:latin typeface="Calibri"/>
                <a:cs typeface="Calibri"/>
              </a:rPr>
              <a:t>Tổ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chức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cách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ly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người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đến từ vùng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dịch mà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không </a:t>
            </a:r>
            <a:r>
              <a:rPr sz="2600" spc="-25" dirty="0">
                <a:solidFill>
                  <a:srgbClr val="FFFFFF"/>
                </a:solidFill>
                <a:latin typeface="Calibri"/>
                <a:cs typeface="Calibri"/>
              </a:rPr>
              <a:t>có 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biểu hiện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lâm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sàng.</a:t>
            </a:r>
            <a:endParaRPr sz="260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640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Triển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khai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hệ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thống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xét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nghiệm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khẳng định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tại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viện  </a:t>
            </a:r>
            <a:r>
              <a:rPr sz="2600" spc="-70" dirty="0">
                <a:solidFill>
                  <a:srgbClr val="FFFFFF"/>
                </a:solidFill>
                <a:latin typeface="Calibri"/>
                <a:cs typeface="Calibri"/>
              </a:rPr>
              <a:t>Vệ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sinh dịch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tễ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đơn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vị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được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phân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công.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Triển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khai hệ thống báo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cáo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hàng</a:t>
            </a:r>
            <a:r>
              <a:rPr sz="26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ngày.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Điều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tra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dịch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tễ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người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tiếp xúc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với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người</a:t>
            </a:r>
            <a:r>
              <a:rPr sz="26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bệnh.</a:t>
            </a:r>
            <a:endParaRPr sz="2600">
              <a:latin typeface="Calibri"/>
              <a:cs typeface="Calibri"/>
            </a:endParaRPr>
          </a:p>
          <a:p>
            <a:pPr marL="756285" marR="750570" lvl="1" indent="-287020">
              <a:lnSpc>
                <a:spcPct val="80000"/>
              </a:lnSpc>
              <a:spcBef>
                <a:spcPts val="620"/>
              </a:spcBef>
              <a:buFont typeface="Arial"/>
              <a:buChar char="–"/>
              <a:tabLst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Điều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phối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các hoạt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động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phối hợp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trong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ngoài  ngành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tế.</a:t>
            </a:r>
            <a:endParaRPr sz="2600">
              <a:latin typeface="Calibri"/>
              <a:cs typeface="Calibri"/>
            </a:endParaRPr>
          </a:p>
          <a:p>
            <a:pPr marL="756285" marR="84455" lvl="1" indent="-287020">
              <a:lnSpc>
                <a:spcPts val="25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Cập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nhật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tình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hình diễn dịch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ở </a:t>
            </a:r>
            <a:r>
              <a:rPr sz="2600" spc="-30" dirty="0">
                <a:solidFill>
                  <a:srgbClr val="FFFFFF"/>
                </a:solidFill>
                <a:latin typeface="Calibri"/>
                <a:cs typeface="Calibri"/>
              </a:rPr>
              <a:t>Trung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Quốc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trên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thế  giới.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9661" y="365201"/>
            <a:ext cx="388492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Tiểu ban hậu</a:t>
            </a:r>
            <a:r>
              <a:rPr sz="4400" spc="-20" dirty="0"/>
              <a:t> </a:t>
            </a:r>
            <a:r>
              <a:rPr sz="4400" spc="-15" dirty="0"/>
              <a:t>cần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232357"/>
            <a:ext cx="7837170" cy="4418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5847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Dự trù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đầy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đủ kinh phí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cho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công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tác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phòng 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chống </a:t>
            </a: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dịch: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9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Kinh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phí kiểm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soát biên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giới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Hệ thống 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xét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nghiệm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khẳng</a:t>
            </a:r>
            <a:r>
              <a:rPr sz="2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định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Kinh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phí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cơ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sở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vật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chất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cho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đơn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vị thu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dung bệnh  nhân: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máy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móc, thuốc,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phương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tiện kiểm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soát  nhiễm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khuẩn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phòng</a:t>
            </a:r>
            <a:r>
              <a:rPr sz="28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hộ.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Kinh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phí cho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tổ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chức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cách 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ly,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điều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tra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dịch</a:t>
            </a:r>
            <a:r>
              <a:rPr sz="2800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tễ.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Kinh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phí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cho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nghiên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cứu,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tập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huấn,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truyền</a:t>
            </a:r>
            <a:r>
              <a:rPr sz="28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thông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382" y="209753"/>
            <a:ext cx="30321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5" dirty="0"/>
              <a:t>Truyền</a:t>
            </a:r>
            <a:r>
              <a:rPr sz="4400" spc="-70" dirty="0"/>
              <a:t> </a:t>
            </a:r>
            <a:r>
              <a:rPr sz="4400" dirty="0"/>
              <a:t>thông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151585"/>
            <a:ext cx="8013065" cy="473583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5600" marR="814069" indent="-343535">
              <a:lnSpc>
                <a:spcPts val="2880"/>
              </a:lnSpc>
              <a:spcBef>
                <a:spcPts val="7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Cục </a:t>
            </a:r>
            <a:r>
              <a:rPr sz="30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3000" spc="-20" dirty="0">
                <a:solidFill>
                  <a:srgbClr val="FFFFFF"/>
                </a:solidFill>
                <a:latin typeface="Calibri"/>
                <a:cs typeface="Calibri"/>
              </a:rPr>
              <a:t>tế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dự phòng </a:t>
            </a:r>
            <a:r>
              <a:rPr sz="3000" spc="-40" dirty="0">
                <a:solidFill>
                  <a:srgbClr val="FFFFFF"/>
                </a:solidFill>
                <a:latin typeface="Calibri"/>
                <a:cs typeface="Calibri"/>
              </a:rPr>
              <a:t>xây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dựng nội dung </a:t>
            </a:r>
            <a:r>
              <a:rPr sz="3000" spc="-10" dirty="0">
                <a:solidFill>
                  <a:srgbClr val="FFFFFF"/>
                </a:solidFill>
                <a:latin typeface="Calibri"/>
                <a:cs typeface="Calibri"/>
              </a:rPr>
              <a:t>truyền  </a:t>
            </a:r>
            <a:r>
              <a:rPr sz="3000" spc="-5" dirty="0">
                <a:solidFill>
                  <a:srgbClr val="FFFFFF"/>
                </a:solidFill>
                <a:latin typeface="Calibri"/>
                <a:cs typeface="Calibri"/>
              </a:rPr>
              <a:t>thông:</a:t>
            </a:r>
            <a:endParaRPr sz="3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spc="10" dirty="0">
                <a:solidFill>
                  <a:srgbClr val="FFFFFF"/>
                </a:solidFill>
                <a:latin typeface="Calibri"/>
                <a:cs typeface="Calibri"/>
              </a:rPr>
              <a:t>Tình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hình dịch,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yếu tố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dịch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tễ,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ca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lâm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sàng</a:t>
            </a:r>
            <a:endParaRPr sz="2600">
              <a:latin typeface="Calibri"/>
              <a:cs typeface="Calibri"/>
            </a:endParaRPr>
          </a:p>
          <a:p>
            <a:pPr marL="756285" marR="558800" lvl="1" indent="-28702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Các biện pháp phòng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chống, giám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sát,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cơ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sở khám  chữa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bệnh</a:t>
            </a:r>
            <a:endParaRPr sz="26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Báo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cáo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tình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hình dịch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đầy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đủ</a:t>
            </a:r>
            <a:endParaRPr sz="2600">
              <a:latin typeface="Calibri"/>
              <a:cs typeface="Calibri"/>
            </a:endParaRPr>
          </a:p>
          <a:p>
            <a:pPr marL="756285" marR="200660" lvl="1" indent="-28702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Thông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báo cho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cán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bộ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nhân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viên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trong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đơn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vị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đầy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đủ  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kế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hoạch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chống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 dịch</a:t>
            </a:r>
            <a:endParaRPr sz="2600">
              <a:latin typeface="Calibri"/>
              <a:cs typeface="Calibri"/>
            </a:endParaRPr>
          </a:p>
          <a:p>
            <a:pPr marL="756285" marR="5080" lvl="1" indent="-28702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cơ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quan thông tin đại </a:t>
            </a:r>
            <a:r>
              <a:rPr sz="2600" spc="5" dirty="0">
                <a:solidFill>
                  <a:srgbClr val="FFFFFF"/>
                </a:solidFill>
                <a:latin typeface="Calibri"/>
                <a:cs typeface="Calibri"/>
              </a:rPr>
              <a:t>chúng,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đài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phát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thanh trung  ương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địa phương,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báo viết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báo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điện tử: thông 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báo phổ biến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chính 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xác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tình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hình dịch </a:t>
            </a:r>
            <a:r>
              <a:rPr sz="2600" spc="-20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kiến thức 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cơ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bản phòng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chống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dịch. </a:t>
            </a:r>
            <a:r>
              <a:rPr sz="2600" spc="-40" dirty="0">
                <a:solidFill>
                  <a:srgbClr val="FFFFFF"/>
                </a:solidFill>
                <a:latin typeface="Calibri"/>
                <a:cs typeface="Calibri"/>
              </a:rPr>
              <a:t>Tránh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thổi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phồng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quá mức 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hoặc </a:t>
            </a:r>
            <a:r>
              <a:rPr sz="2600" spc="-10" dirty="0">
                <a:solidFill>
                  <a:srgbClr val="FFFFFF"/>
                </a:solidFill>
                <a:latin typeface="Calibri"/>
                <a:cs typeface="Calibri"/>
              </a:rPr>
              <a:t>coi </a:t>
            </a:r>
            <a:r>
              <a:rPr sz="2600" dirty="0">
                <a:solidFill>
                  <a:srgbClr val="FFFFFF"/>
                </a:solidFill>
                <a:latin typeface="Calibri"/>
                <a:cs typeface="Calibri"/>
              </a:rPr>
              <a:t>thường, chủ</a:t>
            </a:r>
            <a:r>
              <a:rPr sz="26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solidFill>
                  <a:srgbClr val="FFFFFF"/>
                </a:solidFill>
                <a:latin typeface="Calibri"/>
                <a:cs typeface="Calibri"/>
              </a:rPr>
              <a:t>quan.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8114" y="461899"/>
            <a:ext cx="27470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Phòng</a:t>
            </a:r>
            <a:r>
              <a:rPr sz="4400" spc="-75" dirty="0"/>
              <a:t> </a:t>
            </a:r>
            <a:r>
              <a:rPr sz="4400" spc="-5" dirty="0"/>
              <a:t>bệnh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54658"/>
            <a:ext cx="7836534" cy="447103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537845" indent="-343535">
              <a:lnSpc>
                <a:spcPts val="2590"/>
              </a:lnSpc>
              <a:spcBef>
                <a:spcPts val="7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Giữ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vệ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sinh chung: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đeo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khẩu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trang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tế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khi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ở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trong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bệnh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viện, </a:t>
            </a: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ra </a:t>
            </a:r>
            <a:r>
              <a:rPr sz="2700" spc="5" dirty="0">
                <a:solidFill>
                  <a:srgbClr val="FFFFFF"/>
                </a:solidFill>
                <a:latin typeface="Calibri"/>
                <a:cs typeface="Calibri"/>
              </a:rPr>
              <a:t>đường,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ở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nơi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đông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người.</a:t>
            </a:r>
            <a:endParaRPr sz="2700">
              <a:latin typeface="Calibri"/>
              <a:cs typeface="Calibri"/>
            </a:endParaRPr>
          </a:p>
          <a:p>
            <a:pPr marL="355600" marR="5080" indent="-343535">
              <a:lnSpc>
                <a:spcPts val="2590"/>
              </a:lnSpc>
              <a:spcBef>
                <a:spcPts val="6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Rửa </a:t>
            </a:r>
            <a:r>
              <a:rPr sz="2700" spc="-35" dirty="0">
                <a:solidFill>
                  <a:srgbClr val="FFFFFF"/>
                </a:solidFill>
                <a:latin typeface="Calibri"/>
                <a:cs typeface="Calibri"/>
              </a:rPr>
              <a:t>tay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sạch bằng nước sạch, 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xà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phòng,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dung dịch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sát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khuẩn.</a:t>
            </a:r>
            <a:endParaRPr sz="2700">
              <a:latin typeface="Calibri"/>
              <a:cs typeface="Calibri"/>
            </a:endParaRPr>
          </a:p>
          <a:p>
            <a:pPr marL="355600" marR="320040" indent="-343535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Che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mũi miệng khi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ho,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hắt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hơi.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Cất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giấy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lau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chùi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vào 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thùng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có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nắp.</a:t>
            </a:r>
            <a:endParaRPr sz="2700">
              <a:latin typeface="Calibri"/>
              <a:cs typeface="Calibri"/>
            </a:endParaRPr>
          </a:p>
          <a:p>
            <a:pPr marL="355600" marR="87630" indent="-343535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Hạn chế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đến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nơi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tập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trung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đông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người hoặc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người  nghi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ngờ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bị nhiễm</a:t>
            </a:r>
            <a:r>
              <a:rPr sz="27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bệnh.</a:t>
            </a:r>
            <a:endParaRPr sz="2700">
              <a:latin typeface="Calibri"/>
              <a:cs typeface="Calibri"/>
            </a:endParaRPr>
          </a:p>
          <a:p>
            <a:pPr marL="355600" marR="464820" indent="-343535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spc="-50" dirty="0">
                <a:solidFill>
                  <a:srgbClr val="FFFFFF"/>
                </a:solidFill>
                <a:latin typeface="Calibri"/>
                <a:cs typeface="Calibri"/>
              </a:rPr>
              <a:t>Tránh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tiếp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xúc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các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động </a:t>
            </a:r>
            <a:r>
              <a:rPr sz="2700" spc="-20" dirty="0">
                <a:solidFill>
                  <a:srgbClr val="FFFFFF"/>
                </a:solidFill>
                <a:latin typeface="Calibri"/>
                <a:cs typeface="Calibri"/>
              </a:rPr>
              <a:t>vật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hoang dã. Sử dụng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thịt  động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phải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được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nấu</a:t>
            </a:r>
            <a:r>
              <a:rPr sz="27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chin.</a:t>
            </a:r>
            <a:endParaRPr sz="2700">
              <a:latin typeface="Calibri"/>
              <a:cs typeface="Calibri"/>
            </a:endParaRPr>
          </a:p>
          <a:p>
            <a:pPr marL="355600" marR="407034" indent="-343535">
              <a:lnSpc>
                <a:spcPts val="2590"/>
              </a:lnSpc>
              <a:spcBef>
                <a:spcPts val="65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Khi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biểu hiện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mắc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bệnh </a:t>
            </a:r>
            <a:r>
              <a:rPr sz="2700" spc="-10" dirty="0">
                <a:solidFill>
                  <a:srgbClr val="FFFFFF"/>
                </a:solidFill>
                <a:latin typeface="Calibri"/>
                <a:cs typeface="Calibri"/>
              </a:rPr>
              <a:t>cần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đến </a:t>
            </a:r>
            <a:r>
              <a:rPr sz="2700" spc="-30" dirty="0">
                <a:solidFill>
                  <a:srgbClr val="FFFFFF"/>
                </a:solidFill>
                <a:latin typeface="Calibri"/>
                <a:cs typeface="Calibri"/>
              </a:rPr>
              <a:t>ngay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cơ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sở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sz="2700" spc="-15" dirty="0">
                <a:solidFill>
                  <a:srgbClr val="FFFFFF"/>
                </a:solidFill>
                <a:latin typeface="Calibri"/>
                <a:cs typeface="Calibri"/>
              </a:rPr>
              <a:t>tế, 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không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tự </a:t>
            </a:r>
            <a:r>
              <a:rPr sz="2700" dirty="0">
                <a:solidFill>
                  <a:srgbClr val="FFFFFF"/>
                </a:solidFill>
                <a:latin typeface="Calibri"/>
                <a:cs typeface="Calibri"/>
              </a:rPr>
              <a:t>ý chữa</a:t>
            </a:r>
            <a:r>
              <a:rPr sz="2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700" spc="-5" dirty="0">
                <a:solidFill>
                  <a:srgbClr val="FFFFFF"/>
                </a:solidFill>
                <a:latin typeface="Calibri"/>
                <a:cs typeface="Calibri"/>
              </a:rPr>
              <a:t>bệnh.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36748" y="5835394"/>
            <a:ext cx="6167628" cy="1002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52215" y="5836918"/>
            <a:ext cx="5535168" cy="1021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98470" y="5877305"/>
            <a:ext cx="6044565" cy="879475"/>
          </a:xfrm>
          <a:custGeom>
            <a:avLst/>
            <a:gdLst/>
            <a:ahLst/>
            <a:cxnLst/>
            <a:rect l="l" t="t" r="r" b="b"/>
            <a:pathLst>
              <a:path w="6044565" h="879475">
                <a:moveTo>
                  <a:pt x="0" y="879348"/>
                </a:moveTo>
                <a:lnTo>
                  <a:pt x="6044183" y="879348"/>
                </a:lnTo>
                <a:lnTo>
                  <a:pt x="6044183" y="0"/>
                </a:lnTo>
                <a:lnTo>
                  <a:pt x="0" y="0"/>
                </a:lnTo>
                <a:lnTo>
                  <a:pt x="0" y="879348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98470" y="5877305"/>
            <a:ext cx="6044565" cy="879475"/>
          </a:xfrm>
          <a:custGeom>
            <a:avLst/>
            <a:gdLst/>
            <a:ahLst/>
            <a:cxnLst/>
            <a:rect l="l" t="t" r="r" b="b"/>
            <a:pathLst>
              <a:path w="6044565" h="879475">
                <a:moveTo>
                  <a:pt x="0" y="879348"/>
                </a:moveTo>
                <a:lnTo>
                  <a:pt x="6044183" y="879348"/>
                </a:lnTo>
                <a:lnTo>
                  <a:pt x="6044183" y="0"/>
                </a:lnTo>
                <a:lnTo>
                  <a:pt x="0" y="0"/>
                </a:lnTo>
                <a:lnTo>
                  <a:pt x="0" y="879348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87877" y="5968695"/>
            <a:ext cx="48621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CFFCC"/>
                </a:solidFill>
              </a:rPr>
              <a:t>TRÂN </a:t>
            </a:r>
            <a:r>
              <a:rPr spc="-15" dirty="0">
                <a:solidFill>
                  <a:srgbClr val="CCFFCC"/>
                </a:solidFill>
              </a:rPr>
              <a:t>TRỌNG </a:t>
            </a:r>
            <a:r>
              <a:rPr spc="-10" dirty="0">
                <a:solidFill>
                  <a:srgbClr val="CCFFCC"/>
                </a:solidFill>
              </a:rPr>
              <a:t>CẢM ƠN!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4361" y="631063"/>
            <a:ext cx="6417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BÀI </a:t>
            </a:r>
            <a:r>
              <a:rPr sz="2400" spc="-5" dirty="0"/>
              <a:t>HỌC KINH </a:t>
            </a:r>
            <a:r>
              <a:rPr sz="2400" dirty="0"/>
              <a:t>NGHIỆM </a:t>
            </a:r>
            <a:r>
              <a:rPr sz="2400" spc="-10" dirty="0"/>
              <a:t>TRONG </a:t>
            </a:r>
            <a:r>
              <a:rPr sz="2400" spc="-15" dirty="0"/>
              <a:t>ĐẠI </a:t>
            </a:r>
            <a:r>
              <a:rPr sz="2400" spc="-5" dirty="0"/>
              <a:t>DỊCH </a:t>
            </a:r>
            <a:r>
              <a:rPr sz="2400" spc="-15" dirty="0"/>
              <a:t>SARS</a:t>
            </a:r>
            <a:r>
              <a:rPr sz="2400" spc="-80" dirty="0"/>
              <a:t> </a:t>
            </a:r>
            <a:r>
              <a:rPr sz="2400" spc="-5" dirty="0"/>
              <a:t>2003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8364728" y="6427114"/>
            <a:ext cx="2432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|</a:t>
            </a:r>
            <a:r>
              <a:rPr sz="12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4911" y="1825751"/>
            <a:ext cx="5949695" cy="446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0436" y="1825751"/>
            <a:ext cx="2284730" cy="4467225"/>
          </a:xfrm>
          <a:prstGeom prst="rect">
            <a:avLst/>
          </a:prstGeom>
          <a:solidFill>
            <a:srgbClr val="03ACF0"/>
          </a:solidFill>
        </p:spPr>
        <p:txBody>
          <a:bodyPr vert="horz" wrap="square" lIns="0" tIns="189865" rIns="0" bIns="0" rtlCol="0">
            <a:spAutoFit/>
          </a:bodyPr>
          <a:lstStyle/>
          <a:p>
            <a:pPr marL="412750" marR="755015">
              <a:lnSpc>
                <a:spcPct val="100000"/>
              </a:lnSpc>
              <a:spcBef>
                <a:spcPts val="149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SARS 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2003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48984" y="2587751"/>
            <a:ext cx="2078989" cy="2880360"/>
          </a:xfrm>
          <a:custGeom>
            <a:avLst/>
            <a:gdLst/>
            <a:ahLst/>
            <a:cxnLst/>
            <a:rect l="l" t="t" r="r" b="b"/>
            <a:pathLst>
              <a:path w="2078990" h="2880360">
                <a:moveTo>
                  <a:pt x="1039367" y="0"/>
                </a:moveTo>
                <a:lnTo>
                  <a:pt x="999499" y="1039"/>
                </a:lnTo>
                <a:lnTo>
                  <a:pt x="960010" y="4134"/>
                </a:lnTo>
                <a:lnTo>
                  <a:pt x="920928" y="9247"/>
                </a:lnTo>
                <a:lnTo>
                  <a:pt x="882280" y="16340"/>
                </a:lnTo>
                <a:lnTo>
                  <a:pt x="844091" y="25376"/>
                </a:lnTo>
                <a:lnTo>
                  <a:pt x="806390" y="36319"/>
                </a:lnTo>
                <a:lnTo>
                  <a:pt x="769204" y="49129"/>
                </a:lnTo>
                <a:lnTo>
                  <a:pt x="732558" y="63771"/>
                </a:lnTo>
                <a:lnTo>
                  <a:pt x="696481" y="80207"/>
                </a:lnTo>
                <a:lnTo>
                  <a:pt x="660998" y="98400"/>
                </a:lnTo>
                <a:lnTo>
                  <a:pt x="626138" y="118312"/>
                </a:lnTo>
                <a:lnTo>
                  <a:pt x="591926" y="139906"/>
                </a:lnTo>
                <a:lnTo>
                  <a:pt x="558390" y="163144"/>
                </a:lnTo>
                <a:lnTo>
                  <a:pt x="525557" y="187991"/>
                </a:lnTo>
                <a:lnTo>
                  <a:pt x="493453" y="214407"/>
                </a:lnTo>
                <a:lnTo>
                  <a:pt x="462105" y="242357"/>
                </a:lnTo>
                <a:lnTo>
                  <a:pt x="431541" y="271802"/>
                </a:lnTo>
                <a:lnTo>
                  <a:pt x="401787" y="302706"/>
                </a:lnTo>
                <a:lnTo>
                  <a:pt x="372871" y="335030"/>
                </a:lnTo>
                <a:lnTo>
                  <a:pt x="344818" y="368739"/>
                </a:lnTo>
                <a:lnTo>
                  <a:pt x="317657" y="403793"/>
                </a:lnTo>
                <a:lnTo>
                  <a:pt x="291413" y="440157"/>
                </a:lnTo>
                <a:lnTo>
                  <a:pt x="266114" y="477793"/>
                </a:lnTo>
                <a:lnTo>
                  <a:pt x="241787" y="516664"/>
                </a:lnTo>
                <a:lnTo>
                  <a:pt x="218459" y="556732"/>
                </a:lnTo>
                <a:lnTo>
                  <a:pt x="196156" y="597959"/>
                </a:lnTo>
                <a:lnTo>
                  <a:pt x="174906" y="640310"/>
                </a:lnTo>
                <a:lnTo>
                  <a:pt x="154735" y="683746"/>
                </a:lnTo>
                <a:lnTo>
                  <a:pt x="135671" y="728230"/>
                </a:lnTo>
                <a:lnTo>
                  <a:pt x="117739" y="773725"/>
                </a:lnTo>
                <a:lnTo>
                  <a:pt x="100968" y="820194"/>
                </a:lnTo>
                <a:lnTo>
                  <a:pt x="85384" y="867598"/>
                </a:lnTo>
                <a:lnTo>
                  <a:pt x="71014" y="915902"/>
                </a:lnTo>
                <a:lnTo>
                  <a:pt x="57884" y="965068"/>
                </a:lnTo>
                <a:lnTo>
                  <a:pt x="46023" y="1015058"/>
                </a:lnTo>
                <a:lnTo>
                  <a:pt x="35456" y="1065834"/>
                </a:lnTo>
                <a:lnTo>
                  <a:pt x="26210" y="1117361"/>
                </a:lnTo>
                <a:lnTo>
                  <a:pt x="18314" y="1169601"/>
                </a:lnTo>
                <a:lnTo>
                  <a:pt x="11792" y="1222515"/>
                </a:lnTo>
                <a:lnTo>
                  <a:pt x="6673" y="1276067"/>
                </a:lnTo>
                <a:lnTo>
                  <a:pt x="2984" y="1330221"/>
                </a:lnTo>
                <a:lnTo>
                  <a:pt x="750" y="1384937"/>
                </a:lnTo>
                <a:lnTo>
                  <a:pt x="0" y="1440180"/>
                </a:lnTo>
                <a:lnTo>
                  <a:pt x="750" y="1495422"/>
                </a:lnTo>
                <a:lnTo>
                  <a:pt x="2984" y="1550138"/>
                </a:lnTo>
                <a:lnTo>
                  <a:pt x="6673" y="1604292"/>
                </a:lnTo>
                <a:lnTo>
                  <a:pt x="11792" y="1657844"/>
                </a:lnTo>
                <a:lnTo>
                  <a:pt x="18314" y="1710758"/>
                </a:lnTo>
                <a:lnTo>
                  <a:pt x="26210" y="1762998"/>
                </a:lnTo>
                <a:lnTo>
                  <a:pt x="35456" y="1814525"/>
                </a:lnTo>
                <a:lnTo>
                  <a:pt x="46023" y="1865301"/>
                </a:lnTo>
                <a:lnTo>
                  <a:pt x="57884" y="1915291"/>
                </a:lnTo>
                <a:lnTo>
                  <a:pt x="71014" y="1964457"/>
                </a:lnTo>
                <a:lnTo>
                  <a:pt x="85384" y="2012761"/>
                </a:lnTo>
                <a:lnTo>
                  <a:pt x="100968" y="2060165"/>
                </a:lnTo>
                <a:lnTo>
                  <a:pt x="117739" y="2106634"/>
                </a:lnTo>
                <a:lnTo>
                  <a:pt x="135671" y="2152129"/>
                </a:lnTo>
                <a:lnTo>
                  <a:pt x="154735" y="2196613"/>
                </a:lnTo>
                <a:lnTo>
                  <a:pt x="174906" y="2240049"/>
                </a:lnTo>
                <a:lnTo>
                  <a:pt x="196156" y="2282400"/>
                </a:lnTo>
                <a:lnTo>
                  <a:pt x="218459" y="2323627"/>
                </a:lnTo>
                <a:lnTo>
                  <a:pt x="241787" y="2363695"/>
                </a:lnTo>
                <a:lnTo>
                  <a:pt x="266114" y="2402566"/>
                </a:lnTo>
                <a:lnTo>
                  <a:pt x="291413" y="2440202"/>
                </a:lnTo>
                <a:lnTo>
                  <a:pt x="317657" y="2476566"/>
                </a:lnTo>
                <a:lnTo>
                  <a:pt x="344818" y="2511620"/>
                </a:lnTo>
                <a:lnTo>
                  <a:pt x="372871" y="2545329"/>
                </a:lnTo>
                <a:lnTo>
                  <a:pt x="401787" y="2577653"/>
                </a:lnTo>
                <a:lnTo>
                  <a:pt x="431541" y="2608557"/>
                </a:lnTo>
                <a:lnTo>
                  <a:pt x="462105" y="2638002"/>
                </a:lnTo>
                <a:lnTo>
                  <a:pt x="493453" y="2665952"/>
                </a:lnTo>
                <a:lnTo>
                  <a:pt x="525557" y="2692368"/>
                </a:lnTo>
                <a:lnTo>
                  <a:pt x="558390" y="2717215"/>
                </a:lnTo>
                <a:lnTo>
                  <a:pt x="591926" y="2740453"/>
                </a:lnTo>
                <a:lnTo>
                  <a:pt x="626138" y="2762047"/>
                </a:lnTo>
                <a:lnTo>
                  <a:pt x="660998" y="2781959"/>
                </a:lnTo>
                <a:lnTo>
                  <a:pt x="696481" y="2800152"/>
                </a:lnTo>
                <a:lnTo>
                  <a:pt x="732558" y="2816588"/>
                </a:lnTo>
                <a:lnTo>
                  <a:pt x="769204" y="2831230"/>
                </a:lnTo>
                <a:lnTo>
                  <a:pt x="806390" y="2844040"/>
                </a:lnTo>
                <a:lnTo>
                  <a:pt x="844091" y="2854983"/>
                </a:lnTo>
                <a:lnTo>
                  <a:pt x="882280" y="2864019"/>
                </a:lnTo>
                <a:lnTo>
                  <a:pt x="920928" y="2871112"/>
                </a:lnTo>
                <a:lnTo>
                  <a:pt x="960010" y="2876225"/>
                </a:lnTo>
                <a:lnTo>
                  <a:pt x="999499" y="2879320"/>
                </a:lnTo>
                <a:lnTo>
                  <a:pt x="1039367" y="2880360"/>
                </a:lnTo>
                <a:lnTo>
                  <a:pt x="1079236" y="2879320"/>
                </a:lnTo>
                <a:lnTo>
                  <a:pt x="1118725" y="2876225"/>
                </a:lnTo>
                <a:lnTo>
                  <a:pt x="1157807" y="2871112"/>
                </a:lnTo>
                <a:lnTo>
                  <a:pt x="1196455" y="2864019"/>
                </a:lnTo>
                <a:lnTo>
                  <a:pt x="1234644" y="2854983"/>
                </a:lnTo>
                <a:lnTo>
                  <a:pt x="1272345" y="2844040"/>
                </a:lnTo>
                <a:lnTo>
                  <a:pt x="1309531" y="2831230"/>
                </a:lnTo>
                <a:lnTo>
                  <a:pt x="1346177" y="2816588"/>
                </a:lnTo>
                <a:lnTo>
                  <a:pt x="1382254" y="2800152"/>
                </a:lnTo>
                <a:lnTo>
                  <a:pt x="1417737" y="2781959"/>
                </a:lnTo>
                <a:lnTo>
                  <a:pt x="1452597" y="2762047"/>
                </a:lnTo>
                <a:lnTo>
                  <a:pt x="1486809" y="2740453"/>
                </a:lnTo>
                <a:lnTo>
                  <a:pt x="1520345" y="2717215"/>
                </a:lnTo>
                <a:lnTo>
                  <a:pt x="1553178" y="2692368"/>
                </a:lnTo>
                <a:lnTo>
                  <a:pt x="1585282" y="2665952"/>
                </a:lnTo>
                <a:lnTo>
                  <a:pt x="1616630" y="2638002"/>
                </a:lnTo>
                <a:lnTo>
                  <a:pt x="1647194" y="2608557"/>
                </a:lnTo>
                <a:lnTo>
                  <a:pt x="1676948" y="2577653"/>
                </a:lnTo>
                <a:lnTo>
                  <a:pt x="1705864" y="2545329"/>
                </a:lnTo>
                <a:lnTo>
                  <a:pt x="1733917" y="2511620"/>
                </a:lnTo>
                <a:lnTo>
                  <a:pt x="1761078" y="2476566"/>
                </a:lnTo>
                <a:lnTo>
                  <a:pt x="1787322" y="2440202"/>
                </a:lnTo>
                <a:lnTo>
                  <a:pt x="1812621" y="2402566"/>
                </a:lnTo>
                <a:lnTo>
                  <a:pt x="1836948" y="2363695"/>
                </a:lnTo>
                <a:lnTo>
                  <a:pt x="1860276" y="2323627"/>
                </a:lnTo>
                <a:lnTo>
                  <a:pt x="1882579" y="2282400"/>
                </a:lnTo>
                <a:lnTo>
                  <a:pt x="1903829" y="2240049"/>
                </a:lnTo>
                <a:lnTo>
                  <a:pt x="1924000" y="2196613"/>
                </a:lnTo>
                <a:lnTo>
                  <a:pt x="1943064" y="2152129"/>
                </a:lnTo>
                <a:lnTo>
                  <a:pt x="1960996" y="2106634"/>
                </a:lnTo>
                <a:lnTo>
                  <a:pt x="1977767" y="2060165"/>
                </a:lnTo>
                <a:lnTo>
                  <a:pt x="1993351" y="2012761"/>
                </a:lnTo>
                <a:lnTo>
                  <a:pt x="2007721" y="1964457"/>
                </a:lnTo>
                <a:lnTo>
                  <a:pt x="2020851" y="1915291"/>
                </a:lnTo>
                <a:lnTo>
                  <a:pt x="2032712" y="1865301"/>
                </a:lnTo>
                <a:lnTo>
                  <a:pt x="2043279" y="1814525"/>
                </a:lnTo>
                <a:lnTo>
                  <a:pt x="2052525" y="1762998"/>
                </a:lnTo>
                <a:lnTo>
                  <a:pt x="2060421" y="1710758"/>
                </a:lnTo>
                <a:lnTo>
                  <a:pt x="2066943" y="1657844"/>
                </a:lnTo>
                <a:lnTo>
                  <a:pt x="2072062" y="1604292"/>
                </a:lnTo>
                <a:lnTo>
                  <a:pt x="2075751" y="1550138"/>
                </a:lnTo>
                <a:lnTo>
                  <a:pt x="2077985" y="1495422"/>
                </a:lnTo>
                <a:lnTo>
                  <a:pt x="2078736" y="1440180"/>
                </a:lnTo>
                <a:lnTo>
                  <a:pt x="2077985" y="1384937"/>
                </a:lnTo>
                <a:lnTo>
                  <a:pt x="2075751" y="1330221"/>
                </a:lnTo>
                <a:lnTo>
                  <a:pt x="2072062" y="1276067"/>
                </a:lnTo>
                <a:lnTo>
                  <a:pt x="2066943" y="1222515"/>
                </a:lnTo>
                <a:lnTo>
                  <a:pt x="2060421" y="1169601"/>
                </a:lnTo>
                <a:lnTo>
                  <a:pt x="2052525" y="1117361"/>
                </a:lnTo>
                <a:lnTo>
                  <a:pt x="2043279" y="1065834"/>
                </a:lnTo>
                <a:lnTo>
                  <a:pt x="2032712" y="1015058"/>
                </a:lnTo>
                <a:lnTo>
                  <a:pt x="2020851" y="965068"/>
                </a:lnTo>
                <a:lnTo>
                  <a:pt x="2007721" y="915902"/>
                </a:lnTo>
                <a:lnTo>
                  <a:pt x="1993351" y="867598"/>
                </a:lnTo>
                <a:lnTo>
                  <a:pt x="1977767" y="820194"/>
                </a:lnTo>
                <a:lnTo>
                  <a:pt x="1960996" y="773725"/>
                </a:lnTo>
                <a:lnTo>
                  <a:pt x="1943064" y="728230"/>
                </a:lnTo>
                <a:lnTo>
                  <a:pt x="1924000" y="683746"/>
                </a:lnTo>
                <a:lnTo>
                  <a:pt x="1903829" y="640310"/>
                </a:lnTo>
                <a:lnTo>
                  <a:pt x="1882579" y="597959"/>
                </a:lnTo>
                <a:lnTo>
                  <a:pt x="1860276" y="556732"/>
                </a:lnTo>
                <a:lnTo>
                  <a:pt x="1836948" y="516664"/>
                </a:lnTo>
                <a:lnTo>
                  <a:pt x="1812621" y="477793"/>
                </a:lnTo>
                <a:lnTo>
                  <a:pt x="1787322" y="440157"/>
                </a:lnTo>
                <a:lnTo>
                  <a:pt x="1761078" y="403793"/>
                </a:lnTo>
                <a:lnTo>
                  <a:pt x="1733917" y="368739"/>
                </a:lnTo>
                <a:lnTo>
                  <a:pt x="1705864" y="335030"/>
                </a:lnTo>
                <a:lnTo>
                  <a:pt x="1676948" y="302706"/>
                </a:lnTo>
                <a:lnTo>
                  <a:pt x="1647194" y="271802"/>
                </a:lnTo>
                <a:lnTo>
                  <a:pt x="1616630" y="242357"/>
                </a:lnTo>
                <a:lnTo>
                  <a:pt x="1585282" y="214407"/>
                </a:lnTo>
                <a:lnTo>
                  <a:pt x="1553178" y="187991"/>
                </a:lnTo>
                <a:lnTo>
                  <a:pt x="1520345" y="163144"/>
                </a:lnTo>
                <a:lnTo>
                  <a:pt x="1486809" y="139906"/>
                </a:lnTo>
                <a:lnTo>
                  <a:pt x="1452597" y="118312"/>
                </a:lnTo>
                <a:lnTo>
                  <a:pt x="1417737" y="98400"/>
                </a:lnTo>
                <a:lnTo>
                  <a:pt x="1382254" y="80207"/>
                </a:lnTo>
                <a:lnTo>
                  <a:pt x="1346177" y="63771"/>
                </a:lnTo>
                <a:lnTo>
                  <a:pt x="1309531" y="49129"/>
                </a:lnTo>
                <a:lnTo>
                  <a:pt x="1272345" y="36319"/>
                </a:lnTo>
                <a:lnTo>
                  <a:pt x="1234644" y="25376"/>
                </a:lnTo>
                <a:lnTo>
                  <a:pt x="1196455" y="16340"/>
                </a:lnTo>
                <a:lnTo>
                  <a:pt x="1157807" y="9247"/>
                </a:lnTo>
                <a:lnTo>
                  <a:pt x="1118725" y="4134"/>
                </a:lnTo>
                <a:lnTo>
                  <a:pt x="1079236" y="1039"/>
                </a:lnTo>
                <a:lnTo>
                  <a:pt x="1039367" y="0"/>
                </a:lnTo>
                <a:close/>
              </a:path>
            </a:pathLst>
          </a:custGeom>
          <a:solidFill>
            <a:srgbClr val="03AC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23735" y="2900629"/>
            <a:ext cx="1731010" cy="2372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Bệnh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truyền nhiễm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mới nổi đầu tiên </a:t>
            </a:r>
            <a:r>
              <a:rPr sz="1600" spc="-5" dirty="0">
                <a:latin typeface="Arial"/>
                <a:cs typeface="Arial"/>
              </a:rPr>
              <a:t>ở  thế </a:t>
            </a:r>
            <a:r>
              <a:rPr sz="1600" dirty="0">
                <a:latin typeface="Arial"/>
                <a:cs typeface="Arial"/>
              </a:rPr>
              <a:t>kỉ </a:t>
            </a:r>
            <a:r>
              <a:rPr sz="1600" spc="-5" dirty="0">
                <a:latin typeface="Arial"/>
                <a:cs typeface="Arial"/>
              </a:rPr>
              <a:t>21 </a:t>
            </a:r>
            <a:r>
              <a:rPr sz="1600" spc="-10" dirty="0">
                <a:latin typeface="Arial"/>
                <a:cs typeface="Arial"/>
              </a:rPr>
              <a:t>xảy </a:t>
            </a:r>
            <a:r>
              <a:rPr sz="1600" spc="-5" dirty="0">
                <a:latin typeface="Arial"/>
                <a:cs typeface="Arial"/>
              </a:rPr>
              <a:t>ra ở  khu vực </a:t>
            </a:r>
            <a:r>
              <a:rPr sz="1600" dirty="0">
                <a:latin typeface="Arial"/>
                <a:cs typeface="Arial"/>
              </a:rPr>
              <a:t>và </a:t>
            </a:r>
            <a:r>
              <a:rPr sz="1600" spc="-5" dirty="0">
                <a:latin typeface="Arial"/>
                <a:cs typeface="Arial"/>
              </a:rPr>
              <a:t>trở  thành vấn đề toàn  cầu…</a:t>
            </a:r>
            <a:endParaRPr sz="1600">
              <a:latin typeface="Arial"/>
              <a:cs typeface="Arial"/>
            </a:endParaRPr>
          </a:p>
          <a:p>
            <a:pPr marL="40005" marR="32384" algn="ctr">
              <a:lnSpc>
                <a:spcPct val="100000"/>
              </a:lnSpc>
              <a:spcBef>
                <a:spcPts val="1205"/>
              </a:spcBef>
            </a:pPr>
            <a:r>
              <a:rPr sz="1600" spc="-10" dirty="0">
                <a:latin typeface="Arial"/>
                <a:cs typeface="Arial"/>
              </a:rPr>
              <a:t>Chúng </a:t>
            </a:r>
            <a:r>
              <a:rPr sz="1600" spc="-5" dirty="0">
                <a:latin typeface="Arial"/>
                <a:cs typeface="Arial"/>
              </a:rPr>
              <a:t>ta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ngạc  nhiên </a:t>
            </a:r>
            <a:r>
              <a:rPr sz="1600" dirty="0">
                <a:latin typeface="Arial"/>
                <a:cs typeface="Arial"/>
              </a:rPr>
              <a:t>và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không</a:t>
            </a:r>
            <a:r>
              <a:rPr sz="16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có  sự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chuẩn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bị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1090" y="4208526"/>
            <a:ext cx="287782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BS Carlo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ubani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chuyªn</a:t>
            </a:r>
            <a:r>
              <a:rPr sz="1800" b="1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gia  cña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WHO t¹i VIÖT 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NAM, 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lµo,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campuchia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®·</a:t>
            </a:r>
            <a:endParaRPr sz="18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430"/>
              </a:spcBef>
            </a:pPr>
            <a:r>
              <a:rPr sz="1800" b="1" dirty="0">
                <a:solidFill>
                  <a:srgbClr val="0000FF"/>
                </a:solidFill>
                <a:latin typeface="Arial"/>
                <a:cs typeface="Arial"/>
              </a:rPr>
              <a:t>tõ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trÇn </a:t>
            </a:r>
            <a:r>
              <a:rPr sz="1800" b="1" spc="-20" dirty="0">
                <a:solidFill>
                  <a:srgbClr val="0000FF"/>
                </a:solidFill>
                <a:latin typeface="Arial"/>
                <a:cs typeface="Arial"/>
              </a:rPr>
              <a:t>v×</a:t>
            </a:r>
            <a:r>
              <a:rPr sz="1800" b="1" spc="1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00FF"/>
                </a:solidFill>
                <a:latin typeface="Arial"/>
                <a:cs typeface="Arial"/>
              </a:rPr>
              <a:t>SARS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09598"/>
            <a:ext cx="6172200" cy="6248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609600"/>
            <a:ext cx="2971799" cy="289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0"/>
            <a:ext cx="82296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8776" y="5867398"/>
            <a:ext cx="2759964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70175" y="5989421"/>
            <a:ext cx="2185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80" dirty="0">
                <a:solidFill>
                  <a:srgbClr val="000000"/>
                </a:solidFill>
                <a:latin typeface="Arial"/>
                <a:cs typeface="Arial"/>
              </a:rPr>
              <a:t>N.T.N</a:t>
            </a:r>
            <a:r>
              <a:rPr sz="3600" b="1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600" b="1" spc="-5" dirty="0">
                <a:solidFill>
                  <a:srgbClr val="000000"/>
                </a:solidFill>
                <a:latin typeface="Arial"/>
                <a:cs typeface="Arial"/>
              </a:rPr>
              <a:t>15.3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972" y="1073010"/>
            <a:ext cx="8484235" cy="45688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81000" indent="-343535">
              <a:lnSpc>
                <a:spcPct val="100000"/>
              </a:lnSpc>
              <a:spcBef>
                <a:spcPts val="795"/>
              </a:spcBef>
              <a:buFont typeface="Arial"/>
              <a:buChar char="•"/>
              <a:tabLst>
                <a:tab pos="381000" algn="l"/>
                <a:tab pos="381635" algn="l"/>
              </a:tabLst>
            </a:pPr>
            <a:r>
              <a:rPr sz="2800" b="1" i="1" spc="-10" dirty="0">
                <a:solidFill>
                  <a:srgbClr val="FFFF00"/>
                </a:solidFill>
                <a:latin typeface="Calibri"/>
                <a:cs typeface="Calibri"/>
              </a:rPr>
              <a:t>MERS_CoV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  <a:p>
            <a:pPr marL="78168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82320" algn="l"/>
                <a:tab pos="1184275" algn="l"/>
                <a:tab pos="1818005" algn="l"/>
                <a:tab pos="2501265" algn="l"/>
                <a:tab pos="4617085" algn="l"/>
                <a:tab pos="4991735" algn="l"/>
                <a:tab pos="5679440" algn="l"/>
                <a:tab pos="6602730" algn="l"/>
                <a:tab pos="708787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Là	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một	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beta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coronavirus</a:t>
            </a:r>
            <a:r>
              <a:rPr sz="2400" spc="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gây	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ra	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Hội	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chứng	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Hô	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hấp</a:t>
            </a:r>
            <a:r>
              <a:rPr sz="2400" b="1" spc="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Trung</a:t>
            </a:r>
            <a:endParaRPr sz="2400">
              <a:latin typeface="Calibri"/>
              <a:cs typeface="Calibri"/>
            </a:endParaRPr>
          </a:p>
          <a:p>
            <a:pPr marL="781685">
              <a:lnSpc>
                <a:spcPct val="100000"/>
              </a:lnSpc>
            </a:pPr>
            <a:r>
              <a:rPr sz="2400" b="1" spc="15" dirty="0">
                <a:solidFill>
                  <a:srgbClr val="FFFFFF"/>
                </a:solidFill>
                <a:latin typeface="Calibri"/>
                <a:cs typeface="Calibri"/>
              </a:rPr>
              <a:t>Đông”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(Middle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East Respiratory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Syndrome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MERS).</a:t>
            </a:r>
            <a:endParaRPr sz="2400">
              <a:latin typeface="Calibri"/>
              <a:cs typeface="Calibri"/>
            </a:endParaRPr>
          </a:p>
          <a:p>
            <a:pPr marL="781685" marR="68580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Trường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hợp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nhiễm MERS_CoV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đầu tiên là một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bệnh nhân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tử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vong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ở Jeddah,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Saudi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Arabia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năm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2012.</a:t>
            </a:r>
            <a:endParaRPr sz="2400">
              <a:latin typeface="Calibri"/>
              <a:cs typeface="Calibri"/>
            </a:endParaRPr>
          </a:p>
          <a:p>
            <a:pPr marL="781685" marR="68580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82320" algn="l"/>
                <a:tab pos="2188845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Tính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đến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12/2019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27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Quốc gia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xuất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hiện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BN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MERS_CoV, 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gây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nhiễm	2494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ca,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858 trường hợp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tử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vong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(34,4%)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7" baseline="24305" dirty="0">
                <a:solidFill>
                  <a:srgbClr val="FFFF00"/>
                </a:solidFill>
                <a:latin typeface="Calibri"/>
                <a:cs typeface="Calibri"/>
              </a:rPr>
              <a:t>[5]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7816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80" dirty="0">
                <a:solidFill>
                  <a:srgbClr val="FFFFFF"/>
                </a:solidFill>
                <a:latin typeface="Calibri"/>
                <a:cs typeface="Calibri"/>
              </a:rPr>
              <a:t>Tổn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thương thường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gặp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là viêm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phổi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và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suy</a:t>
            </a:r>
            <a:r>
              <a:rPr sz="2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thận</a:t>
            </a:r>
            <a:endParaRPr sz="2400">
              <a:latin typeface="Calibri"/>
              <a:cs typeface="Calibri"/>
            </a:endParaRPr>
          </a:p>
          <a:p>
            <a:pPr marL="781685" marR="67310" lvl="1" indent="-287020" algn="just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82320" algn="l"/>
              </a:tabLst>
            </a:pPr>
            <a:r>
              <a:rPr sz="2400" spc="-55" dirty="0">
                <a:solidFill>
                  <a:srgbClr val="FFFFFF"/>
                </a:solidFill>
                <a:latin typeface="Calibri"/>
                <a:cs typeface="Calibri"/>
              </a:rPr>
              <a:t>Vật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chủ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trong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tự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nhiên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Dơi hút máu, truyền qua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vật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chủ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trung gian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là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lạc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đà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1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bướu sang người,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có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thể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lây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từ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người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sang người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trong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môi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trường</a:t>
            </a:r>
            <a:r>
              <a:rPr sz="2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kín.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2914" y="278714"/>
            <a:ext cx="21374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Đại</a:t>
            </a:r>
            <a:r>
              <a:rPr spc="-70" dirty="0"/>
              <a:t> </a:t>
            </a:r>
            <a:r>
              <a:rPr spc="-5" dirty="0"/>
              <a:t>cương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0208" y="6386271"/>
            <a:ext cx="1535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[4] </a:t>
            </a:r>
            <a:r>
              <a:rPr sz="1800" i="1" spc="-15" dirty="0">
                <a:solidFill>
                  <a:srgbClr val="FFFF00"/>
                </a:solidFill>
                <a:latin typeface="Calibri"/>
                <a:cs typeface="Calibri"/>
              </a:rPr>
              <a:t>WHO,</a:t>
            </a:r>
            <a:r>
              <a:rPr sz="1800" i="1" spc="-65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(2003)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82138" y="6386271"/>
            <a:ext cx="1540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solidFill>
                  <a:srgbClr val="FFFF00"/>
                </a:solidFill>
                <a:latin typeface="Calibri"/>
                <a:cs typeface="Calibri"/>
              </a:rPr>
              <a:t>[5].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WHO</a:t>
            </a:r>
            <a:r>
              <a:rPr sz="1800" i="1" spc="-70" dirty="0">
                <a:solidFill>
                  <a:srgbClr val="FFFF00"/>
                </a:solidFill>
                <a:latin typeface="Calibri"/>
                <a:cs typeface="Calibri"/>
              </a:rPr>
              <a:t> </a:t>
            </a:r>
            <a:r>
              <a:rPr sz="1800" i="1" spc="-5" dirty="0">
                <a:solidFill>
                  <a:srgbClr val="FFFF00"/>
                </a:solidFill>
                <a:latin typeface="Calibri"/>
                <a:cs typeface="Calibri"/>
              </a:rPr>
              <a:t>(2019)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3059</Words>
  <Application>Microsoft Office PowerPoint</Application>
  <PresentationFormat>On-screen Show (4:3)</PresentationFormat>
  <Paragraphs>415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BÀI GIẢNG CORONAVIRUS 2019 (n-CoV 2019)</vt:lpstr>
      <vt:lpstr>Đại cương</vt:lpstr>
      <vt:lpstr>Đại cương</vt:lpstr>
      <vt:lpstr>Đại cương</vt:lpstr>
      <vt:lpstr>BÀI HỌC KINH NGHIỆM TRONG ĐẠI DỊCH SARS 2003</vt:lpstr>
      <vt:lpstr>PowerPoint Presentation</vt:lpstr>
      <vt:lpstr>N.T.N 15.3</vt:lpstr>
      <vt:lpstr>PowerPoint Presentation</vt:lpstr>
      <vt:lpstr>Đại cương</vt:lpstr>
      <vt:lpstr>PowerPoint Presentation</vt:lpstr>
      <vt:lpstr>Đường cong dịch tễ các ca bệnh khẳng định MERS  04/2012 – 06/2019, Đông Địa Trung Hải</vt:lpstr>
      <vt:lpstr>Đại cương</vt:lpstr>
      <vt:lpstr>Tính đến 21h ngày 29/01/2020 có tổng cộng 7.783  ca khẳng định, tử vong 170 ca, xuất viện 133 ca</vt:lpstr>
      <vt:lpstr>PowerPoint Presentation</vt:lpstr>
      <vt:lpstr>Nhận định tình hình dịch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Nhận định tình hình tại Việt Nam</vt:lpstr>
      <vt:lpstr>Đại cương</vt:lpstr>
      <vt:lpstr>Hình ảnh coronavirus trên kính hiển vi điện tử</vt:lpstr>
      <vt:lpstr>Đại cương</vt:lpstr>
      <vt:lpstr>Đại cương</vt:lpstr>
      <vt:lpstr>PowerPoint Presentation</vt:lpstr>
      <vt:lpstr>Yếu tố dịch tễ</vt:lpstr>
      <vt:lpstr>Triệu chứng Lâm sàng</vt:lpstr>
      <vt:lpstr>Một số biểu hiện khác của bệnh [1]</vt:lpstr>
      <vt:lpstr>Xét nghiệm</vt:lpstr>
      <vt:lpstr>Chẩn đoán</vt:lpstr>
      <vt:lpstr>Chẩn đoán</vt:lpstr>
      <vt:lpstr>Điều trị</vt:lpstr>
      <vt:lpstr>Điều trị</vt:lpstr>
      <vt:lpstr>Điều trị</vt:lpstr>
      <vt:lpstr>Điều trị</vt:lpstr>
      <vt:lpstr>Điều trị</vt:lpstr>
      <vt:lpstr>Tiêu chuẩn xuất viện</vt:lpstr>
      <vt:lpstr>Đáp ứng phòng chống dịch</vt:lpstr>
      <vt:lpstr>Đáp ứng phòng chống dịch</vt:lpstr>
      <vt:lpstr>Đối với hệ thống điều trị</vt:lpstr>
      <vt:lpstr>Đối với hệ thống dự phòng</vt:lpstr>
      <vt:lpstr>Tiểu ban hậu cần</vt:lpstr>
      <vt:lpstr>Truyền thông</vt:lpstr>
      <vt:lpstr>Phòng bệnh</vt:lpstr>
      <vt:lpstr>TRÂN TRỌNG CẢM ƠN!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</dc:title>
  <dc:creator>is</dc:creator>
  <cp:lastModifiedBy>LAMHONG</cp:lastModifiedBy>
  <cp:revision>1</cp:revision>
  <dcterms:created xsi:type="dcterms:W3CDTF">2020-02-02T01:03:21Z</dcterms:created>
  <dcterms:modified xsi:type="dcterms:W3CDTF">2020-02-02T01:10:42Z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2020-01-30T00:00:00Z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2020-02-02T00:00:00Z</vt:filetime>
  </property>
</Properties>
</file>